
<file path=[Content_Types].xml><?xml version="1.0" encoding="utf-8"?>
<Types xmlns="http://schemas.openxmlformats.org/package/2006/content-types">
  <Default Extension="jpeg" ContentType="image/jpeg"/>
  <Default Extension="m4a" ContentType="audio/mp4"/>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5"/>
    <p:sldMasterId id="2147483677" r:id="rId6"/>
    <p:sldMasterId id="2147483674" r:id="rId7"/>
  </p:sldMasterIdLst>
  <p:notesMasterIdLst>
    <p:notesMasterId r:id="rId29"/>
  </p:notesMasterIdLst>
  <p:sldIdLst>
    <p:sldId id="316" r:id="rId8"/>
    <p:sldId id="275" r:id="rId9"/>
    <p:sldId id="278" r:id="rId10"/>
    <p:sldId id="262" r:id="rId11"/>
    <p:sldId id="273" r:id="rId12"/>
    <p:sldId id="290" r:id="rId13"/>
    <p:sldId id="281" r:id="rId14"/>
    <p:sldId id="310" r:id="rId15"/>
    <p:sldId id="309" r:id="rId16"/>
    <p:sldId id="291" r:id="rId17"/>
    <p:sldId id="292" r:id="rId18"/>
    <p:sldId id="284" r:id="rId19"/>
    <p:sldId id="266" r:id="rId20"/>
    <p:sldId id="317" r:id="rId21"/>
    <p:sldId id="286" r:id="rId22"/>
    <p:sldId id="306" r:id="rId23"/>
    <p:sldId id="294" r:id="rId24"/>
    <p:sldId id="271" r:id="rId25"/>
    <p:sldId id="270" r:id="rId26"/>
    <p:sldId id="296" r:id="rId27"/>
    <p:sldId id="268" r:id="rId28"/>
  </p:sldIdLst>
  <p:sldSz cx="9144000" cy="6858000" type="screen4x3"/>
  <p:notesSz cx="6794500" cy="99314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ieke Oldenhof" initials="LO" lastIdx="3" clrIdx="0">
    <p:extLst>
      <p:ext uri="{19B8F6BF-5375-455C-9EA6-DF929625EA0E}">
        <p15:presenceInfo xmlns:p15="http://schemas.microsoft.com/office/powerpoint/2012/main" userId="S::loldenhof@roc-nijmegen.nl::da6a458c-136a-4219-996f-1c06248bf86b" providerId="AD"/>
      </p:ext>
    </p:extLst>
  </p:cmAuthor>
  <p:cmAuthor id="2" name="Femke Terwiel" initials="FT" lastIdx="1" clrIdx="1">
    <p:extLst>
      <p:ext uri="{19B8F6BF-5375-455C-9EA6-DF929625EA0E}">
        <p15:presenceInfo xmlns:p15="http://schemas.microsoft.com/office/powerpoint/2012/main" userId="S::fterwiel@roc-nijmegen.nl::42bfa86a-3fd1-4524-8064-f25b2043f37b"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69012ECD-51FC-41F1-AA8D-1B2483CD663E}">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2833802-FEF1-4C79-8D5D-14CF1EAF98D9}" styleName="Stijl, licht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F2DE63D5-997A-4646-A377-4702673A728D}" styleName="Stijl, licht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Stijl, licht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8A107856-5554-42FB-B03E-39F5DBC370BA}" styleName="Stijl, gemiddeld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0297" autoAdjust="0"/>
  </p:normalViewPr>
  <p:slideViewPr>
    <p:cSldViewPr snapToGrid="0">
      <p:cViewPr varScale="1">
        <p:scale>
          <a:sx n="53" d="100"/>
          <a:sy n="53" d="100"/>
        </p:scale>
        <p:origin x="1660" y="5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 Type="http://schemas.openxmlformats.org/officeDocument/2006/relationships/customXml" Target="../customXml/item3.xml"/><Relationship Id="rId21" Type="http://schemas.openxmlformats.org/officeDocument/2006/relationships/slide" Target="slides/slide14.xml"/><Relationship Id="rId34" Type="http://schemas.openxmlformats.org/officeDocument/2006/relationships/tableStyles" Target="tableStyles.xml"/><Relationship Id="rId7" Type="http://schemas.openxmlformats.org/officeDocument/2006/relationships/slideMaster" Target="slideMasters/slideMaster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viewProps" Target="viewProps.xml"/><Relationship Id="rId5" Type="http://schemas.openxmlformats.org/officeDocument/2006/relationships/slideMaster" Target="slideMasters/slideMaster1.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presProps" Target="presProps.xml"/><Relationship Id="rId4" Type="http://schemas.openxmlformats.org/officeDocument/2006/relationships/customXml" Target="../customXml/item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commentAuthors" Target="commentAuthors.xml"/><Relationship Id="rId35" Type="http://schemas.microsoft.com/office/2016/11/relationships/changesInfo" Target="changesInfos/changesInfo1.xml"/><Relationship Id="rId8" Type="http://schemas.openxmlformats.org/officeDocument/2006/relationships/slide" Target="slides/slid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ian Scholten" userId="b8142088-6448-41dc-8c2c-f9ff1e7ff2d1" providerId="ADAL" clId="{06602540-4A71-4ADE-B96F-49AB69CD7D4A}"/>
    <pc:docChg chg="custSel modSld">
      <pc:chgData name="Marian Scholten" userId="b8142088-6448-41dc-8c2c-f9ff1e7ff2d1" providerId="ADAL" clId="{06602540-4A71-4ADE-B96F-49AB69CD7D4A}" dt="2021-10-01T10:48:41.346" v="4" actId="1076"/>
      <pc:docMkLst>
        <pc:docMk/>
      </pc:docMkLst>
      <pc:sldChg chg="delSp modSp mod">
        <pc:chgData name="Marian Scholten" userId="b8142088-6448-41dc-8c2c-f9ff1e7ff2d1" providerId="ADAL" clId="{06602540-4A71-4ADE-B96F-49AB69CD7D4A}" dt="2021-10-01T10:48:41.346" v="4" actId="1076"/>
        <pc:sldMkLst>
          <pc:docMk/>
          <pc:sldMk cId="3889692997" sldId="294"/>
        </pc:sldMkLst>
        <pc:spChg chg="mod">
          <ac:chgData name="Marian Scholten" userId="b8142088-6448-41dc-8c2c-f9ff1e7ff2d1" providerId="ADAL" clId="{06602540-4A71-4ADE-B96F-49AB69CD7D4A}" dt="2021-10-01T10:48:37.201" v="3" actId="20577"/>
          <ac:spMkLst>
            <pc:docMk/>
            <pc:sldMk cId="3889692997" sldId="294"/>
            <ac:spMk id="3" creationId="{CA208210-A5D1-48EB-A178-0D24A6D73E6C}"/>
          </ac:spMkLst>
        </pc:spChg>
        <pc:picChg chg="mod">
          <ac:chgData name="Marian Scholten" userId="b8142088-6448-41dc-8c2c-f9ff1e7ff2d1" providerId="ADAL" clId="{06602540-4A71-4ADE-B96F-49AB69CD7D4A}" dt="2021-10-01T10:48:41.346" v="4" actId="1076"/>
          <ac:picMkLst>
            <pc:docMk/>
            <pc:sldMk cId="3889692997" sldId="294"/>
            <ac:picMk id="10" creationId="{04785103-9FB1-41D7-A883-F6F97689D6D6}"/>
          </ac:picMkLst>
        </pc:picChg>
        <pc:picChg chg="del">
          <ac:chgData name="Marian Scholten" userId="b8142088-6448-41dc-8c2c-f9ff1e7ff2d1" providerId="ADAL" clId="{06602540-4A71-4ADE-B96F-49AB69CD7D4A}" dt="2021-10-01T10:48:24.635" v="0" actId="478"/>
          <ac:picMkLst>
            <pc:docMk/>
            <pc:sldMk cId="3889692997" sldId="294"/>
            <ac:picMk id="11" creationId="{526EFE20-291F-41C0-8E9C-6E3080133519}"/>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44813" cy="498475"/>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48100" y="0"/>
            <a:ext cx="2944813" cy="498475"/>
          </a:xfrm>
          <a:prstGeom prst="rect">
            <a:avLst/>
          </a:prstGeom>
        </p:spPr>
        <p:txBody>
          <a:bodyPr vert="horz" lIns="91440" tIns="45720" rIns="91440" bIns="45720" rtlCol="0"/>
          <a:lstStyle>
            <a:lvl1pPr algn="r">
              <a:defRPr sz="1200"/>
            </a:lvl1pPr>
          </a:lstStyle>
          <a:p>
            <a:fld id="{3616B711-ED7A-4116-A609-CA20CE191667}" type="datetimeFigureOut">
              <a:rPr lang="nl-NL" smtClean="0"/>
              <a:t>1-10-2021</a:t>
            </a:fld>
            <a:endParaRPr lang="nl-NL"/>
          </a:p>
        </p:txBody>
      </p:sp>
      <p:sp>
        <p:nvSpPr>
          <p:cNvPr id="4" name="Tijdelijke aanduiding voor dia-afbeelding 3"/>
          <p:cNvSpPr>
            <a:spLocks noGrp="1" noRot="1" noChangeAspect="1"/>
          </p:cNvSpPr>
          <p:nvPr>
            <p:ph type="sldImg" idx="2"/>
          </p:nvPr>
        </p:nvSpPr>
        <p:spPr>
          <a:xfrm>
            <a:off x="1163638" y="1241425"/>
            <a:ext cx="4467225" cy="3351213"/>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79450" y="4779963"/>
            <a:ext cx="5435600" cy="3910012"/>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9432925"/>
            <a:ext cx="2944813" cy="498475"/>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48100" y="9432925"/>
            <a:ext cx="2944813" cy="498475"/>
          </a:xfrm>
          <a:prstGeom prst="rect">
            <a:avLst/>
          </a:prstGeom>
        </p:spPr>
        <p:txBody>
          <a:bodyPr vert="horz" lIns="91440" tIns="45720" rIns="91440" bIns="45720" rtlCol="0" anchor="b"/>
          <a:lstStyle>
            <a:lvl1pPr algn="r">
              <a:defRPr sz="1200"/>
            </a:lvl1pPr>
          </a:lstStyle>
          <a:p>
            <a:fld id="{753A0466-E5D8-4BB6-8E6A-A49DEE600A53}" type="slidenum">
              <a:rPr lang="nl-NL" smtClean="0"/>
              <a:t>‹nr.›</a:t>
            </a:fld>
            <a:endParaRPr lang="nl-NL"/>
          </a:p>
        </p:txBody>
      </p:sp>
    </p:spTree>
    <p:extLst>
      <p:ext uri="{BB962C8B-B14F-4D97-AF65-F5344CB8AC3E}">
        <p14:creationId xmlns:p14="http://schemas.microsoft.com/office/powerpoint/2010/main" val="35464502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753A0466-E5D8-4BB6-8E6A-A49DEE600A53}" type="slidenum">
              <a:rPr lang="nl-NL" smtClean="0"/>
              <a:t>10</a:t>
            </a:fld>
            <a:endParaRPr lang="nl-NL"/>
          </a:p>
        </p:txBody>
      </p:sp>
    </p:spTree>
    <p:extLst>
      <p:ext uri="{BB962C8B-B14F-4D97-AF65-F5344CB8AC3E}">
        <p14:creationId xmlns:p14="http://schemas.microsoft.com/office/powerpoint/2010/main" val="3311476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Er zitten in onze opleiding veel talen EN veel vakken op het gebied van Marketing en Communicatie. Je werkt gedurende de gehele opleiding een dagdeel aan een project; in een groepje ben je dan met praktische opdrachten bezig.</a:t>
            </a:r>
          </a:p>
        </p:txBody>
      </p:sp>
      <p:sp>
        <p:nvSpPr>
          <p:cNvPr id="4" name="Tijdelijke aanduiding voor dianummer 3"/>
          <p:cNvSpPr>
            <a:spLocks noGrp="1"/>
          </p:cNvSpPr>
          <p:nvPr>
            <p:ph type="sldNum" sz="quarter" idx="5"/>
          </p:nvPr>
        </p:nvSpPr>
        <p:spPr/>
        <p:txBody>
          <a:bodyPr/>
          <a:lstStyle/>
          <a:p>
            <a:fld id="{753A0466-E5D8-4BB6-8E6A-A49DEE600A53}" type="slidenum">
              <a:rPr lang="nl-NL" smtClean="0"/>
              <a:t>12</a:t>
            </a:fld>
            <a:endParaRPr lang="nl-NL"/>
          </a:p>
        </p:txBody>
      </p:sp>
    </p:spTree>
    <p:extLst>
      <p:ext uri="{BB962C8B-B14F-4D97-AF65-F5344CB8AC3E}">
        <p14:creationId xmlns:p14="http://schemas.microsoft.com/office/powerpoint/2010/main" val="10001322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Als je in de Marketing en communicatie richting gaat werken, is het belangrijk dat je communiceren leuk vindt. Niet alleen het voeren van gesprekken met mensen maar ook via de computer bijvoorbeeld door het schrijven van online nieuwsbrieven of content maken voor websites. Je bent nieuwgierig naar mensen en dingen die om je heen gebeuren. Die onderzoekende houding heb je nodig om te achterhalen hoe je een product of dienst het beste in de markt kunt zetten. Ook creativiteit is hierbij belangrijk!</a:t>
            </a:r>
          </a:p>
        </p:txBody>
      </p:sp>
      <p:sp>
        <p:nvSpPr>
          <p:cNvPr id="4" name="Tijdelijke aanduiding voor dianummer 3"/>
          <p:cNvSpPr>
            <a:spLocks noGrp="1"/>
          </p:cNvSpPr>
          <p:nvPr>
            <p:ph type="sldNum" sz="quarter" idx="5"/>
          </p:nvPr>
        </p:nvSpPr>
        <p:spPr/>
        <p:txBody>
          <a:bodyPr/>
          <a:lstStyle/>
          <a:p>
            <a:fld id="{753A0466-E5D8-4BB6-8E6A-A49DEE600A53}" type="slidenum">
              <a:rPr lang="nl-NL" smtClean="0"/>
              <a:t>13</a:t>
            </a:fld>
            <a:endParaRPr lang="nl-NL"/>
          </a:p>
        </p:txBody>
      </p:sp>
    </p:spTree>
    <p:extLst>
      <p:ext uri="{BB962C8B-B14F-4D97-AF65-F5344CB8AC3E}">
        <p14:creationId xmlns:p14="http://schemas.microsoft.com/office/powerpoint/2010/main" val="3882603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Een groot deel van leerjaar 2 en 3 bestaat uit het op doen van praktijkervaring. Dit doe je bij een bedrijf dat je zelf uitzoekt. Ook een stage in het buitenland behoort tot de mogelijkheden. Waar je ook terecht komt, wij helpen je want het bedrijf moet natuurlijk wel aan bepaalde eisen voldoen. Dagelijks werk je mee en leer je over marketing en communicatie. Ook krijg je opdrachten van school zoals het uitvoeren van een marktonderzoek of het uitvoeren van een project. Zo bouw je jouw marketing- en communicatie ervaring steeds verder uit!</a:t>
            </a:r>
          </a:p>
        </p:txBody>
      </p:sp>
      <p:sp>
        <p:nvSpPr>
          <p:cNvPr id="4" name="Tijdelijke aanduiding voor dianummer 3"/>
          <p:cNvSpPr>
            <a:spLocks noGrp="1"/>
          </p:cNvSpPr>
          <p:nvPr>
            <p:ph type="sldNum" sz="quarter" idx="5"/>
          </p:nvPr>
        </p:nvSpPr>
        <p:spPr/>
        <p:txBody>
          <a:bodyPr/>
          <a:lstStyle/>
          <a:p>
            <a:fld id="{753A0466-E5D8-4BB6-8E6A-A49DEE600A53}" type="slidenum">
              <a:rPr lang="nl-NL" smtClean="0"/>
              <a:t>14</a:t>
            </a:fld>
            <a:endParaRPr lang="nl-NL"/>
          </a:p>
        </p:txBody>
      </p:sp>
    </p:spTree>
    <p:extLst>
      <p:ext uri="{BB962C8B-B14F-4D97-AF65-F5344CB8AC3E}">
        <p14:creationId xmlns:p14="http://schemas.microsoft.com/office/powerpoint/2010/main" val="20253445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Veel van onze leerlingen stromen door naar het hbo. Zij kiezen voor verschillende richtingen van Economie tot docent Engels.</a:t>
            </a:r>
          </a:p>
        </p:txBody>
      </p:sp>
      <p:sp>
        <p:nvSpPr>
          <p:cNvPr id="4" name="Tijdelijke aanduiding voor dianummer 3"/>
          <p:cNvSpPr>
            <a:spLocks noGrp="1"/>
          </p:cNvSpPr>
          <p:nvPr>
            <p:ph type="sldNum" sz="quarter" idx="5"/>
          </p:nvPr>
        </p:nvSpPr>
        <p:spPr/>
        <p:txBody>
          <a:bodyPr/>
          <a:lstStyle/>
          <a:p>
            <a:fld id="{753A0466-E5D8-4BB6-8E6A-A49DEE600A53}" type="slidenum">
              <a:rPr lang="nl-NL" smtClean="0"/>
              <a:t>15</a:t>
            </a:fld>
            <a:endParaRPr lang="nl-NL"/>
          </a:p>
        </p:txBody>
      </p:sp>
    </p:spTree>
    <p:extLst>
      <p:ext uri="{BB962C8B-B14F-4D97-AF65-F5344CB8AC3E}">
        <p14:creationId xmlns:p14="http://schemas.microsoft.com/office/powerpoint/2010/main" val="34290110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753A0466-E5D8-4BB6-8E6A-A49DEE600A53}" type="slidenum">
              <a:rPr lang="nl-NL" smtClean="0"/>
              <a:t>16</a:t>
            </a:fld>
            <a:endParaRPr lang="nl-NL"/>
          </a:p>
        </p:txBody>
      </p:sp>
    </p:spTree>
    <p:extLst>
      <p:ext uri="{BB962C8B-B14F-4D97-AF65-F5344CB8AC3E}">
        <p14:creationId xmlns:p14="http://schemas.microsoft.com/office/powerpoint/2010/main" val="7464413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Als je vragen hebt kun je contact opnemen met deze drie voorlichters.</a:t>
            </a:r>
          </a:p>
        </p:txBody>
      </p:sp>
      <p:sp>
        <p:nvSpPr>
          <p:cNvPr id="4" name="Tijdelijke aanduiding voor dianummer 3"/>
          <p:cNvSpPr>
            <a:spLocks noGrp="1"/>
          </p:cNvSpPr>
          <p:nvPr>
            <p:ph type="sldNum" sz="quarter" idx="5"/>
          </p:nvPr>
        </p:nvSpPr>
        <p:spPr/>
        <p:txBody>
          <a:bodyPr/>
          <a:lstStyle/>
          <a:p>
            <a:fld id="{753A0466-E5D8-4BB6-8E6A-A49DEE600A53}" type="slidenum">
              <a:rPr lang="nl-NL" smtClean="0"/>
              <a:t>17</a:t>
            </a:fld>
            <a:endParaRPr lang="nl-NL"/>
          </a:p>
        </p:txBody>
      </p:sp>
    </p:spTree>
    <p:extLst>
      <p:ext uri="{BB962C8B-B14F-4D97-AF65-F5344CB8AC3E}">
        <p14:creationId xmlns:p14="http://schemas.microsoft.com/office/powerpoint/2010/main" val="339748581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dia">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itel 7"/>
          <p:cNvSpPr>
            <a:spLocks noGrp="1"/>
          </p:cNvSpPr>
          <p:nvPr>
            <p:ph type="title"/>
          </p:nvPr>
        </p:nvSpPr>
        <p:spPr>
          <a:xfrm>
            <a:off x="628650" y="642220"/>
            <a:ext cx="6776605" cy="1325563"/>
          </a:xfrm>
        </p:spPr>
        <p:txBody>
          <a:bodyPr/>
          <a:lstStyle>
            <a:lvl1pPr>
              <a:defRPr sz="4800"/>
            </a:lvl1pPr>
          </a:lstStyle>
          <a:p>
            <a:r>
              <a:rPr lang="nl-NL"/>
              <a:t>Klik om stijl te bewerken</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el en tabel">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lvl1pPr>
              <a:defRPr sz="3200" b="1">
                <a:solidFill>
                  <a:schemeClr val="accent2"/>
                </a:solidFill>
                <a:latin typeface="Arial" panose="020B0604020202020204" pitchFamily="34" charset="0"/>
                <a:cs typeface="Arial" panose="020B0604020202020204" pitchFamily="34" charset="0"/>
              </a:defRPr>
            </a:lvl1pPr>
          </a:lstStyle>
          <a:p>
            <a:r>
              <a:rPr lang="nl-NL"/>
              <a:t>Klik om de stijl te bewerken</a:t>
            </a:r>
          </a:p>
        </p:txBody>
      </p:sp>
      <p:sp>
        <p:nvSpPr>
          <p:cNvPr id="5" name="Tijdelijke aanduiding voor tabel 4"/>
          <p:cNvSpPr>
            <a:spLocks noGrp="1"/>
          </p:cNvSpPr>
          <p:nvPr>
            <p:ph type="tbl" sz="quarter" idx="10"/>
          </p:nvPr>
        </p:nvSpPr>
        <p:spPr>
          <a:xfrm>
            <a:off x="628650" y="1903413"/>
            <a:ext cx="7886700" cy="3976997"/>
          </a:xfrm>
          <a:noFill/>
          <a:ln>
            <a:noFill/>
          </a:ln>
        </p:spPr>
        <p:txBody>
          <a:bodyPr/>
          <a:lstStyle>
            <a:lvl1pPr marL="0" indent="0">
              <a:buNone/>
              <a:defRPr/>
            </a:lvl1pPr>
          </a:lstStyle>
          <a:p>
            <a:endParaRPr lang="nl-NL"/>
          </a:p>
        </p:txBody>
      </p:sp>
    </p:spTree>
    <p:extLst>
      <p:ext uri="{BB962C8B-B14F-4D97-AF65-F5344CB8AC3E}">
        <p14:creationId xmlns:p14="http://schemas.microsoft.com/office/powerpoint/2010/main" val="8083015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el tabel uitle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Titelstijl van model bewerken</a:t>
            </a:r>
          </a:p>
        </p:txBody>
      </p:sp>
      <p:sp>
        <p:nvSpPr>
          <p:cNvPr id="4" name="Tijdelijke aanduiding voor tabel 3"/>
          <p:cNvSpPr>
            <a:spLocks noGrp="1"/>
          </p:cNvSpPr>
          <p:nvPr>
            <p:ph type="tbl" sz="quarter" idx="10"/>
          </p:nvPr>
        </p:nvSpPr>
        <p:spPr>
          <a:xfrm>
            <a:off x="628650" y="1858963"/>
            <a:ext cx="3906179" cy="3998912"/>
          </a:xfrm>
        </p:spPr>
        <p:txBody>
          <a:bodyPr/>
          <a:lstStyle>
            <a:lvl1pPr marL="0" indent="0">
              <a:buNone/>
              <a:defRPr/>
            </a:lvl1pPr>
          </a:lstStyle>
          <a:p>
            <a:endParaRPr lang="nl-NL"/>
          </a:p>
        </p:txBody>
      </p:sp>
      <p:sp>
        <p:nvSpPr>
          <p:cNvPr id="6" name="Tijdelijke aanduiding voor tekst 5"/>
          <p:cNvSpPr>
            <a:spLocks noGrp="1"/>
          </p:cNvSpPr>
          <p:nvPr>
            <p:ph type="body" sz="quarter" idx="11"/>
          </p:nvPr>
        </p:nvSpPr>
        <p:spPr>
          <a:xfrm>
            <a:off x="4824413" y="1858964"/>
            <a:ext cx="3690937" cy="3998912"/>
          </a:xfrm>
        </p:spPr>
        <p:txBody>
          <a:body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7161761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met ondertitel">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28650" y="1828800"/>
            <a:ext cx="5720944" cy="719667"/>
          </a:xfrm>
        </p:spPr>
        <p:txBody>
          <a:bodyPr/>
          <a:lstStyle>
            <a:lvl1pPr marL="0" indent="0" algn="l">
              <a:buNone/>
              <a:defRPr sz="2400" b="1" i="0">
                <a:latin typeface="Arial" charset="0"/>
                <a:ea typeface="Arial" charset="0"/>
                <a:cs typeface="Arial"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en-US"/>
          </a:p>
        </p:txBody>
      </p:sp>
      <p:sp>
        <p:nvSpPr>
          <p:cNvPr id="9" name="Title Placeholder 1"/>
          <p:cNvSpPr>
            <a:spLocks noGrp="1"/>
          </p:cNvSpPr>
          <p:nvPr>
            <p:ph type="title"/>
          </p:nvPr>
        </p:nvSpPr>
        <p:spPr>
          <a:xfrm>
            <a:off x="628650" y="365129"/>
            <a:ext cx="7271766" cy="1325563"/>
          </a:xfrm>
          <a:prstGeom prst="rect">
            <a:avLst/>
          </a:prstGeom>
        </p:spPr>
        <p:txBody>
          <a:bodyPr vert="horz" lIns="91440" tIns="45720" rIns="91440" bIns="45720" rtlCol="0" anchor="ctr">
            <a:normAutofit/>
          </a:bodyPr>
          <a:lstStyle/>
          <a:p>
            <a:r>
              <a:rPr lang="nl-NL"/>
              <a:t>Klik om stijl te bewerken</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tandaard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a:p>
        </p:txBody>
      </p:sp>
      <p:sp>
        <p:nvSpPr>
          <p:cNvPr id="5" name="Tijdelijke aanduiding voor tekst 4"/>
          <p:cNvSpPr>
            <a:spLocks noGrp="1"/>
          </p:cNvSpPr>
          <p:nvPr>
            <p:ph type="body" sz="quarter" idx="10"/>
          </p:nvPr>
        </p:nvSpPr>
        <p:spPr>
          <a:xfrm>
            <a:off x="628650" y="1865250"/>
            <a:ext cx="7886700" cy="3876675"/>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ergelijking (tekst)">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30"/>
            <a:ext cx="7886700" cy="1316034"/>
          </a:xfrm>
        </p:spPr>
        <p:txBody>
          <a:bodyPr/>
          <a:lstStyle/>
          <a:p>
            <a:r>
              <a:rPr lang="nl-NL"/>
              <a:t>Klik om stijl te bewerken</a:t>
            </a:r>
            <a:endParaRPr lang="en-US"/>
          </a:p>
        </p:txBody>
      </p:sp>
      <p:sp>
        <p:nvSpPr>
          <p:cNvPr id="3" name="Text Placeholder 2"/>
          <p:cNvSpPr>
            <a:spLocks noGrp="1"/>
          </p:cNvSpPr>
          <p:nvPr>
            <p:ph type="body" idx="1" hasCustomPrompt="1"/>
          </p:nvPr>
        </p:nvSpPr>
        <p:spPr>
          <a:xfrm>
            <a:off x="629842" y="1681163"/>
            <a:ext cx="3868340" cy="823912"/>
          </a:xfrm>
        </p:spPr>
        <p:txBody>
          <a:bodyPr anchor="b">
            <a:normAutofit/>
          </a:bodyPr>
          <a:lstStyle>
            <a:lvl1pPr marL="0" indent="0">
              <a:buNone/>
              <a:defRPr sz="28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Subtitel</a:t>
            </a:r>
          </a:p>
        </p:txBody>
      </p:sp>
      <p:sp>
        <p:nvSpPr>
          <p:cNvPr id="5" name="Text Placeholder 4"/>
          <p:cNvSpPr>
            <a:spLocks noGrp="1"/>
          </p:cNvSpPr>
          <p:nvPr>
            <p:ph type="body" sz="quarter" idx="3" hasCustomPrompt="1"/>
          </p:nvPr>
        </p:nvSpPr>
        <p:spPr>
          <a:xfrm>
            <a:off x="4629152" y="1681163"/>
            <a:ext cx="3887391" cy="823912"/>
          </a:xfrm>
        </p:spPr>
        <p:txBody>
          <a:bodyPr anchor="b">
            <a:normAutofit/>
          </a:bodyPr>
          <a:lstStyle>
            <a:lvl1pPr marL="0" indent="0">
              <a:buNone/>
              <a:defRPr sz="28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Subtitel</a:t>
            </a:r>
          </a:p>
        </p:txBody>
      </p:sp>
      <p:sp>
        <p:nvSpPr>
          <p:cNvPr id="8" name="Tijdelijke aanduiding voor tekst 7"/>
          <p:cNvSpPr>
            <a:spLocks noGrp="1"/>
          </p:cNvSpPr>
          <p:nvPr>
            <p:ph type="body" sz="quarter" idx="10"/>
          </p:nvPr>
        </p:nvSpPr>
        <p:spPr>
          <a:xfrm>
            <a:off x="630238" y="2505075"/>
            <a:ext cx="3868737" cy="3351213"/>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9" name="Tijdelijke aanduiding voor tekst 7"/>
          <p:cNvSpPr>
            <a:spLocks noGrp="1"/>
          </p:cNvSpPr>
          <p:nvPr>
            <p:ph type="body" sz="quarter" idx="11"/>
          </p:nvPr>
        </p:nvSpPr>
        <p:spPr>
          <a:xfrm>
            <a:off x="4629152" y="2505075"/>
            <a:ext cx="3868737" cy="3351213"/>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ee kolommen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a:p>
        </p:txBody>
      </p:sp>
      <p:sp>
        <p:nvSpPr>
          <p:cNvPr id="5" name="Tijdelijke aanduiding voor tekst 4"/>
          <p:cNvSpPr>
            <a:spLocks noGrp="1"/>
          </p:cNvSpPr>
          <p:nvPr>
            <p:ph type="body" sz="quarter" idx="10"/>
          </p:nvPr>
        </p:nvSpPr>
        <p:spPr>
          <a:xfrm>
            <a:off x="628649" y="1825625"/>
            <a:ext cx="3883877" cy="403860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tekst 4"/>
          <p:cNvSpPr>
            <a:spLocks noGrp="1"/>
          </p:cNvSpPr>
          <p:nvPr>
            <p:ph type="body" sz="quarter" idx="11"/>
          </p:nvPr>
        </p:nvSpPr>
        <p:spPr>
          <a:xfrm>
            <a:off x="4624039" y="1825625"/>
            <a:ext cx="3891311" cy="403860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Afbeelding">
    <p:spTree>
      <p:nvGrpSpPr>
        <p:cNvPr id="1" name=""/>
        <p:cNvGrpSpPr/>
        <p:nvPr/>
      </p:nvGrpSpPr>
      <p:grpSpPr>
        <a:xfrm>
          <a:off x="0" y="0"/>
          <a:ext cx="0" cy="0"/>
          <a:chOff x="0" y="0"/>
          <a:chExt cx="0" cy="0"/>
        </a:xfrm>
      </p:grpSpPr>
      <p:sp>
        <p:nvSpPr>
          <p:cNvPr id="6" name="Tijdelijke aanduiding voor afbeelding 5"/>
          <p:cNvSpPr>
            <a:spLocks noGrp="1"/>
          </p:cNvSpPr>
          <p:nvPr>
            <p:ph type="pic" sz="quarter" idx="10"/>
          </p:nvPr>
        </p:nvSpPr>
        <p:spPr>
          <a:xfrm>
            <a:off x="0" y="1"/>
            <a:ext cx="9144000" cy="5874106"/>
          </a:xfrm>
        </p:spPr>
        <p:txBody>
          <a:bodyPr/>
          <a:lstStyle>
            <a:lvl1pPr marL="0" indent="0">
              <a:buNone/>
              <a:defRPr/>
            </a:lvl1pPr>
          </a:lstStyle>
          <a:p>
            <a:r>
              <a:rPr lang="nl-NL"/>
              <a:t>Klik op het pictogram als u een afbeelding wilt toevoegen</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fbeelding en uitle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stijl te bewerken</a:t>
            </a:r>
          </a:p>
        </p:txBody>
      </p:sp>
      <p:sp>
        <p:nvSpPr>
          <p:cNvPr id="4" name="Tijdelijke aanduiding voor afbeelding 3"/>
          <p:cNvSpPr>
            <a:spLocks noGrp="1"/>
          </p:cNvSpPr>
          <p:nvPr>
            <p:ph type="pic" sz="quarter" idx="10"/>
          </p:nvPr>
        </p:nvSpPr>
        <p:spPr>
          <a:xfrm>
            <a:off x="628650" y="1828800"/>
            <a:ext cx="4411663" cy="4029075"/>
          </a:xfrm>
        </p:spPr>
        <p:txBody>
          <a:bodyPr/>
          <a:lstStyle>
            <a:lvl1pPr marL="0" indent="0">
              <a:buNone/>
              <a:defRPr/>
            </a:lvl1pPr>
          </a:lstStyle>
          <a:p>
            <a:r>
              <a:rPr lang="nl-NL"/>
              <a:t>Klik op het pictogram als u een afbeelding wilt toevoegen</a:t>
            </a:r>
          </a:p>
        </p:txBody>
      </p:sp>
      <p:sp>
        <p:nvSpPr>
          <p:cNvPr id="6" name="Tijdelijke aanduiding voor tekst 5"/>
          <p:cNvSpPr>
            <a:spLocks noGrp="1"/>
          </p:cNvSpPr>
          <p:nvPr>
            <p:ph type="body" sz="quarter" idx="11"/>
          </p:nvPr>
        </p:nvSpPr>
        <p:spPr>
          <a:xfrm>
            <a:off x="5145088" y="1828799"/>
            <a:ext cx="3370262" cy="4029075"/>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1269805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el en grafie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nl-NL"/>
              <a:t>Klik om de stijl te bewerken</a:t>
            </a:r>
            <a:endParaRPr lang="en-US"/>
          </a:p>
        </p:txBody>
      </p:sp>
      <p:sp>
        <p:nvSpPr>
          <p:cNvPr id="5" name="Tijdelijke aanduiding voor grafiek 4"/>
          <p:cNvSpPr>
            <a:spLocks noGrp="1"/>
          </p:cNvSpPr>
          <p:nvPr>
            <p:ph type="chart" sz="quarter" idx="10"/>
          </p:nvPr>
        </p:nvSpPr>
        <p:spPr>
          <a:xfrm>
            <a:off x="628650" y="1790700"/>
            <a:ext cx="7886700" cy="4141927"/>
          </a:xfrm>
        </p:spPr>
        <p:txBody>
          <a:bodyPr/>
          <a:lstStyle>
            <a:lvl1pPr marL="0" indent="0">
              <a:buNone/>
              <a:defRPr/>
            </a:lvl1pPr>
          </a:lstStyle>
          <a:p>
            <a:endParaRPr lang="nl-NL"/>
          </a:p>
        </p:txBody>
      </p:sp>
    </p:spTree>
    <p:extLst>
      <p:ext uri="{BB962C8B-B14F-4D97-AF65-F5344CB8AC3E}">
        <p14:creationId xmlns:p14="http://schemas.microsoft.com/office/powerpoint/2010/main" val="17361393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el grafiek uilte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Titelstijl van model bewerken</a:t>
            </a:r>
          </a:p>
        </p:txBody>
      </p:sp>
      <p:sp>
        <p:nvSpPr>
          <p:cNvPr id="4" name="Tijdelijke aanduiding voor tekst 4"/>
          <p:cNvSpPr>
            <a:spLocks noGrp="1"/>
          </p:cNvSpPr>
          <p:nvPr>
            <p:ph type="body" sz="quarter" idx="11"/>
          </p:nvPr>
        </p:nvSpPr>
        <p:spPr>
          <a:xfrm>
            <a:off x="4740250" y="1825625"/>
            <a:ext cx="3775100" cy="4038600"/>
          </a:xfrm>
        </p:spPr>
        <p:txBody>
          <a:body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grafiek 6"/>
          <p:cNvSpPr>
            <a:spLocks noGrp="1"/>
          </p:cNvSpPr>
          <p:nvPr>
            <p:ph type="chart" sz="quarter" idx="12"/>
          </p:nvPr>
        </p:nvSpPr>
        <p:spPr>
          <a:xfrm>
            <a:off x="628650" y="1825625"/>
            <a:ext cx="4025900" cy="4038600"/>
          </a:xfrm>
        </p:spPr>
        <p:txBody>
          <a:bodyPr/>
          <a:lstStyle>
            <a:lvl1pPr marL="0" indent="0">
              <a:buNone/>
              <a:defRPr/>
            </a:lvl1pPr>
          </a:lstStyle>
          <a:p>
            <a:endParaRPr lang="nl-NL"/>
          </a:p>
        </p:txBody>
      </p:sp>
    </p:spTree>
    <p:extLst>
      <p:ext uri="{BB962C8B-B14F-4D97-AF65-F5344CB8AC3E}">
        <p14:creationId xmlns:p14="http://schemas.microsoft.com/office/powerpoint/2010/main" val="9729213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9.xml"/><Relationship Id="rId1" Type="http://schemas.openxmlformats.org/officeDocument/2006/relationships/slideLayout" Target="../slideLayouts/slideLayout8.xml"/><Relationship Id="rId4"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11.xml"/><Relationship Id="rId1" Type="http://schemas.openxmlformats.org/officeDocument/2006/relationships/slideLayout" Target="../slideLayouts/slideLayout10.xml"/><Relationship Id="rId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9"/>
            <a:ext cx="7886700" cy="1325563"/>
          </a:xfrm>
          <a:prstGeom prst="rect">
            <a:avLst/>
          </a:prstGeom>
        </p:spPr>
        <p:txBody>
          <a:bodyPr vert="horz" lIns="91440" tIns="45720" rIns="91440" bIns="45720" rtlCol="0" anchor="ctr">
            <a:normAutofit/>
          </a:bodyPr>
          <a:lstStyle/>
          <a:p>
            <a:r>
              <a:rPr lang="nl-NL"/>
              <a:t>Titelstijl van model bewerken</a:t>
            </a:r>
            <a:endParaRPr lang="en-US"/>
          </a:p>
        </p:txBody>
      </p:sp>
      <p:sp>
        <p:nvSpPr>
          <p:cNvPr id="3" name="Text Placeholder 2"/>
          <p:cNvSpPr>
            <a:spLocks noGrp="1"/>
          </p:cNvSpPr>
          <p:nvPr>
            <p:ph type="body" idx="1"/>
          </p:nvPr>
        </p:nvSpPr>
        <p:spPr>
          <a:xfrm>
            <a:off x="628650" y="1825626"/>
            <a:ext cx="7886700" cy="4026535"/>
          </a:xfrm>
          <a:prstGeom prst="rect">
            <a:avLst/>
          </a:prstGeom>
        </p:spPr>
        <p:txBody>
          <a:bodyPr vert="horz" lIns="91440" tIns="45720" rIns="91440" bIns="45720" rtlCol="0">
            <a:normAutofit/>
          </a:bodyPr>
          <a:lstStyle/>
          <a:p>
            <a:pPr lvl="0"/>
            <a:r>
              <a:rPr lang="nl-NL"/>
              <a:t>Klik om de tekststijl van het model te bewerken</a:t>
            </a:r>
          </a:p>
          <a:p>
            <a:pPr lvl="1"/>
            <a:r>
              <a:rPr lang="nl-NL"/>
              <a:t>Tweede niveau</a:t>
            </a:r>
          </a:p>
          <a:p>
            <a:pPr lvl="2"/>
            <a:r>
              <a:rPr lang="nl-NL"/>
              <a:t>Derde niveau</a:t>
            </a:r>
          </a:p>
          <a:p>
            <a:pPr lvl="3"/>
            <a:r>
              <a:rPr lang="nl-NL"/>
              <a:t>Vierde niveau</a:t>
            </a:r>
          </a:p>
        </p:txBody>
      </p:sp>
    </p:spTree>
    <p:extLst>
      <p:ext uri="{BB962C8B-B14F-4D97-AF65-F5344CB8AC3E}">
        <p14:creationId xmlns:p14="http://schemas.microsoft.com/office/powerpoint/2010/main" val="20581118"/>
      </p:ext>
    </p:extLst>
  </p:cSld>
  <p:clrMap bg1="lt1" tx1="dk1" bg2="lt2" tx2="dk2" accent1="accent1" accent2="accent2" accent3="accent3" accent4="accent4" accent5="accent5" accent6="accent6" hlink="hlink" folHlink="folHlink"/>
  <p:sldLayoutIdLst>
    <p:sldLayoutId id="2147483666" r:id="rId1"/>
    <p:sldLayoutId id="2147483661" r:id="rId2"/>
    <p:sldLayoutId id="2147483662" r:id="rId3"/>
    <p:sldLayoutId id="2147483665" r:id="rId4"/>
    <p:sldLayoutId id="2147483664" r:id="rId5"/>
    <p:sldLayoutId id="2147483673" r:id="rId6"/>
    <p:sldLayoutId id="2147483683" r:id="rId7"/>
  </p:sldLayoutIdLst>
  <p:txStyles>
    <p:titleStyle>
      <a:lvl1pPr algn="l" defTabSz="914400" rtl="0" eaLnBrk="1" latinLnBrk="0" hangingPunct="1">
        <a:lnSpc>
          <a:spcPct val="90000"/>
        </a:lnSpc>
        <a:spcBef>
          <a:spcPct val="0"/>
        </a:spcBef>
        <a:buNone/>
        <a:defRPr sz="3200" b="1" i="0" kern="1200">
          <a:solidFill>
            <a:schemeClr val="tx1"/>
          </a:solidFill>
          <a:latin typeface="Arial" charset="0"/>
          <a:ea typeface="Arial" charset="0"/>
          <a:cs typeface="Arial" charset="0"/>
        </a:defRPr>
      </a:lvl1pPr>
    </p:titleStyle>
    <p:bodyStyle>
      <a:lvl1pPr marL="342900" indent="-342900" algn="l" defTabSz="914400" rtl="0" eaLnBrk="1" latinLnBrk="0" hangingPunct="1">
        <a:lnSpc>
          <a:spcPct val="90000"/>
        </a:lnSpc>
        <a:spcBef>
          <a:spcPts val="1000"/>
        </a:spcBef>
        <a:buFont typeface="Arial" panose="020B0604020202020204" pitchFamily="34" charset="0"/>
        <a:buChar char="–"/>
        <a:defRPr sz="2400" kern="1200">
          <a:solidFill>
            <a:schemeClr val="accent5">
              <a:lumMod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5">
              <a:lumMod val="10000"/>
            </a:schemeClr>
          </a:solidFill>
          <a:latin typeface="+mn-lt"/>
          <a:ea typeface="+mn-ea"/>
          <a:cs typeface="+mn-cs"/>
        </a:defRPr>
      </a:lvl2pPr>
      <a:lvl3pPr marL="1143000" indent="-228600" algn="l" defTabSz="914400" rtl="0" eaLnBrk="1" latinLnBrk="0" hangingPunct="1">
        <a:lnSpc>
          <a:spcPct val="90000"/>
        </a:lnSpc>
        <a:spcBef>
          <a:spcPts val="500"/>
        </a:spcBef>
        <a:buFont typeface="Courier New" panose="02070309020205020404" pitchFamily="49" charset="0"/>
        <a:buChar char="o"/>
        <a:defRPr sz="2000" kern="1200">
          <a:solidFill>
            <a:schemeClr val="accent5">
              <a:lumMod val="10000"/>
            </a:schemeClr>
          </a:solidFill>
          <a:latin typeface="+mn-lt"/>
          <a:ea typeface="+mn-ea"/>
          <a:cs typeface="+mn-cs"/>
        </a:defRPr>
      </a:lvl3pPr>
      <a:lvl4pPr marL="1600200" indent="-228600" algn="l" defTabSz="914400" rtl="0" eaLnBrk="1" latinLnBrk="0" hangingPunct="1">
        <a:lnSpc>
          <a:spcPct val="90000"/>
        </a:lnSpc>
        <a:spcBef>
          <a:spcPts val="500"/>
        </a:spcBef>
        <a:buFont typeface="Wingdings" panose="05000000000000000000" pitchFamily="2" charset="2"/>
        <a:buChar char="§"/>
        <a:defRPr sz="1800" kern="1200">
          <a:solidFill>
            <a:schemeClr val="accent5">
              <a:lumMod val="10000"/>
            </a:schemeClr>
          </a:solidFill>
          <a:latin typeface="+mn-lt"/>
          <a:ea typeface="+mn-ea"/>
          <a:cs typeface="+mn-cs"/>
        </a:defRPr>
      </a:lvl4pPr>
      <a:lvl5pPr marL="2057400" indent="-228600" algn="l" defTabSz="914400" rtl="0" eaLnBrk="1" latinLnBrk="0" hangingPunct="1">
        <a:lnSpc>
          <a:spcPct val="90000"/>
        </a:lnSpc>
        <a:spcBef>
          <a:spcPts val="500"/>
        </a:spcBef>
        <a:buFont typeface="Wingdings" charset="2"/>
        <a:buChar char="§"/>
        <a:defRPr sz="1800" kern="1200">
          <a:solidFill>
            <a:schemeClr val="accent5">
              <a:lumMod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9"/>
            <a:ext cx="7886700" cy="1325563"/>
          </a:xfrm>
          <a:prstGeom prst="rect">
            <a:avLst/>
          </a:prstGeom>
        </p:spPr>
        <p:txBody>
          <a:bodyPr vert="horz" lIns="91440" tIns="45720" rIns="91440" bIns="45720" rtlCol="0" anchor="ctr">
            <a:normAutofit/>
          </a:bodyPr>
          <a:lstStyle/>
          <a:p>
            <a:r>
              <a:rPr lang="nl-NL"/>
              <a:t>Titelstijl van model bewerken</a:t>
            </a:r>
            <a:endParaRPr lang="en-US"/>
          </a:p>
        </p:txBody>
      </p:sp>
      <p:sp>
        <p:nvSpPr>
          <p:cNvPr id="3" name="Text Placeholder 2"/>
          <p:cNvSpPr>
            <a:spLocks noGrp="1"/>
          </p:cNvSpPr>
          <p:nvPr>
            <p:ph type="body" idx="1"/>
          </p:nvPr>
        </p:nvSpPr>
        <p:spPr>
          <a:xfrm>
            <a:off x="628650" y="1825626"/>
            <a:ext cx="7886700" cy="4026535"/>
          </a:xfrm>
          <a:prstGeom prst="rect">
            <a:avLst/>
          </a:prstGeom>
        </p:spPr>
        <p:txBody>
          <a:bodyPr vert="horz" lIns="91440" tIns="45720" rIns="91440" bIns="45720" rtlCol="0">
            <a:normAutofit/>
          </a:bodyPr>
          <a:lstStyle/>
          <a:p>
            <a:pPr lvl="0"/>
            <a:r>
              <a:rPr lang="nl-NL"/>
              <a:t>Klik om de tekststijl van het model te bewerken</a:t>
            </a:r>
          </a:p>
          <a:p>
            <a:pPr lvl="1"/>
            <a:r>
              <a:rPr lang="nl-NL"/>
              <a:t>Tweede niveau</a:t>
            </a:r>
          </a:p>
          <a:p>
            <a:pPr lvl="2"/>
            <a:r>
              <a:rPr lang="nl-NL"/>
              <a:t>Derde niveau</a:t>
            </a:r>
          </a:p>
          <a:p>
            <a:pPr lvl="3"/>
            <a:r>
              <a:rPr lang="nl-NL"/>
              <a:t>Vierde niveau</a:t>
            </a:r>
          </a:p>
        </p:txBody>
      </p:sp>
    </p:spTree>
    <p:extLst>
      <p:ext uri="{BB962C8B-B14F-4D97-AF65-F5344CB8AC3E}">
        <p14:creationId xmlns:p14="http://schemas.microsoft.com/office/powerpoint/2010/main" val="3657446052"/>
      </p:ext>
    </p:extLst>
  </p:cSld>
  <p:clrMap bg1="lt1" tx1="dk1" bg2="lt2" tx2="dk2" accent1="accent1" accent2="accent2" accent3="accent3" accent4="accent4" accent5="accent5" accent6="accent6" hlink="hlink" folHlink="folHlink"/>
  <p:sldLayoutIdLst>
    <p:sldLayoutId id="2147483680" r:id="rId1"/>
    <p:sldLayoutId id="2147483681" r:id="rId2"/>
  </p:sldLayoutIdLst>
  <p:txStyles>
    <p:titleStyle>
      <a:lvl1pPr algn="l" defTabSz="914400" rtl="0" eaLnBrk="1" latinLnBrk="0" hangingPunct="1">
        <a:lnSpc>
          <a:spcPct val="90000"/>
        </a:lnSpc>
        <a:spcBef>
          <a:spcPct val="0"/>
        </a:spcBef>
        <a:buNone/>
        <a:defRPr sz="3200" b="1" i="0" kern="1200">
          <a:solidFill>
            <a:schemeClr val="accent1"/>
          </a:solidFill>
          <a:latin typeface="Arial" charset="0"/>
          <a:ea typeface="Arial" charset="0"/>
          <a:cs typeface="Arial" charset="0"/>
        </a:defRPr>
      </a:lvl1pPr>
    </p:titleStyle>
    <p:bodyStyle>
      <a:lvl1pPr marL="342900" indent="-342900" algn="l" defTabSz="914400" rtl="0" eaLnBrk="1" latinLnBrk="0" hangingPunct="1">
        <a:lnSpc>
          <a:spcPct val="90000"/>
        </a:lnSpc>
        <a:spcBef>
          <a:spcPts val="1000"/>
        </a:spcBef>
        <a:buFont typeface="Arial" panose="020B0604020202020204" pitchFamily="34" charset="0"/>
        <a:buChar char="–"/>
        <a:defRPr sz="2400" kern="1200">
          <a:solidFill>
            <a:schemeClr val="accent5">
              <a:lumMod val="10000"/>
            </a:schemeClr>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5">
              <a:lumMod val="10000"/>
            </a:schemeClr>
          </a:solidFill>
          <a:latin typeface="+mn-lt"/>
          <a:ea typeface="+mn-ea"/>
          <a:cs typeface="+mn-cs"/>
        </a:defRPr>
      </a:lvl2pPr>
      <a:lvl3pPr marL="1143000" indent="-228600" algn="l" defTabSz="914400" rtl="0" eaLnBrk="1" latinLnBrk="0" hangingPunct="1">
        <a:lnSpc>
          <a:spcPct val="90000"/>
        </a:lnSpc>
        <a:spcBef>
          <a:spcPts val="500"/>
        </a:spcBef>
        <a:buFont typeface="Courier New" panose="02070309020205020404" pitchFamily="49" charset="0"/>
        <a:buChar char="o"/>
        <a:defRPr sz="2000" kern="1200">
          <a:solidFill>
            <a:schemeClr val="accent5">
              <a:lumMod val="10000"/>
            </a:schemeClr>
          </a:solidFill>
          <a:latin typeface="+mn-lt"/>
          <a:ea typeface="+mn-ea"/>
          <a:cs typeface="+mn-cs"/>
        </a:defRPr>
      </a:lvl3pPr>
      <a:lvl4pPr marL="1600200" indent="-228600" algn="l" defTabSz="914400" rtl="0" eaLnBrk="1" latinLnBrk="0" hangingPunct="1">
        <a:lnSpc>
          <a:spcPct val="90000"/>
        </a:lnSpc>
        <a:spcBef>
          <a:spcPts val="500"/>
        </a:spcBef>
        <a:buFont typeface="Wingdings" panose="05000000000000000000" pitchFamily="2" charset="2"/>
        <a:buChar char="§"/>
        <a:defRPr sz="1800" kern="1200">
          <a:solidFill>
            <a:schemeClr val="accent5">
              <a:lumMod val="10000"/>
            </a:schemeClr>
          </a:solidFill>
          <a:latin typeface="+mn-lt"/>
          <a:ea typeface="+mn-ea"/>
          <a:cs typeface="+mn-cs"/>
        </a:defRPr>
      </a:lvl4pPr>
      <a:lvl5pPr marL="2057400" indent="-228600" algn="l" defTabSz="914400" rtl="0" eaLnBrk="1" latinLnBrk="0" hangingPunct="1">
        <a:lnSpc>
          <a:spcPct val="90000"/>
        </a:lnSpc>
        <a:spcBef>
          <a:spcPts val="500"/>
        </a:spcBef>
        <a:buFont typeface="Wingdings" charset="2"/>
        <a:buChar char="§"/>
        <a:defRPr sz="1800" kern="1200">
          <a:solidFill>
            <a:schemeClr val="accent5">
              <a:lumMod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nl-NL"/>
              <a:t>Klik om de stijl te bewerken</a:t>
            </a:r>
          </a:p>
        </p:txBody>
      </p:sp>
      <p:sp>
        <p:nvSpPr>
          <p:cNvPr id="3" name="Tijdelijke aanduiding voor tekst 2"/>
          <p:cNvSpPr>
            <a:spLocks noGrp="1"/>
          </p:cNvSpPr>
          <p:nvPr>
            <p:ph type="body" idx="1"/>
          </p:nvPr>
        </p:nvSpPr>
        <p:spPr>
          <a:xfrm>
            <a:off x="628650" y="1825625"/>
            <a:ext cx="7886700" cy="4114317"/>
          </a:xfrm>
          <a:prstGeom prst="rect">
            <a:avLst/>
          </a:prstGeom>
        </p:spPr>
        <p:txBody>
          <a:bodyPr vert="horz" lIns="91440" tIns="45720" rIns="91440" bIns="45720" rtlCol="0">
            <a:normAutofit/>
          </a:bodyPr>
          <a:lstStyle/>
          <a:p>
            <a:pPr lvl="0"/>
            <a:r>
              <a:rPr lang="nl-NL"/>
              <a:t>Klik om de modelstijlen te bewerken</a:t>
            </a:r>
          </a:p>
          <a:p>
            <a:pPr lvl="1"/>
            <a:r>
              <a:rPr lang="nl-NL"/>
              <a:t>Tweede niveau</a:t>
            </a:r>
          </a:p>
          <a:p>
            <a:pPr lvl="2"/>
            <a:r>
              <a:rPr lang="nl-NL"/>
              <a:t>Derde niveau</a:t>
            </a:r>
          </a:p>
          <a:p>
            <a:pPr lvl="3"/>
            <a:r>
              <a:rPr lang="nl-NL"/>
              <a:t>Vierde niveau</a:t>
            </a:r>
          </a:p>
        </p:txBody>
      </p:sp>
    </p:spTree>
    <p:extLst>
      <p:ext uri="{BB962C8B-B14F-4D97-AF65-F5344CB8AC3E}">
        <p14:creationId xmlns:p14="http://schemas.microsoft.com/office/powerpoint/2010/main" val="1657124953"/>
      </p:ext>
    </p:extLst>
  </p:cSld>
  <p:clrMap bg1="lt1" tx1="dk1" bg2="lt2" tx2="dk2" accent1="accent1" accent2="accent2" accent3="accent3" accent4="accent4" accent5="accent5" accent6="accent6" hlink="hlink" folHlink="folHlink"/>
  <p:sldLayoutIdLst>
    <p:sldLayoutId id="2147483676" r:id="rId1"/>
    <p:sldLayoutId id="2147483682" r:id="rId2"/>
  </p:sldLayoutIdLst>
  <p:txStyles>
    <p:titleStyle>
      <a:lvl1pPr algn="l" defTabSz="914400" rtl="0" eaLnBrk="1" latinLnBrk="0" hangingPunct="1">
        <a:lnSpc>
          <a:spcPct val="90000"/>
        </a:lnSpc>
        <a:spcBef>
          <a:spcPct val="0"/>
        </a:spcBef>
        <a:buNone/>
        <a:defRPr sz="3200" b="1" i="0" kern="1200">
          <a:solidFill>
            <a:schemeClr val="accent2"/>
          </a:solidFill>
          <a:latin typeface="Arial" charset="0"/>
          <a:ea typeface="Arial" charset="0"/>
          <a:cs typeface="Arial" charset="0"/>
        </a:defRPr>
      </a:lvl1pPr>
    </p:titleStyle>
    <p:bodyStyle>
      <a:lvl1pPr marL="342900" indent="-3429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charset="0"/>
          <a:ea typeface="Arial" charset="0"/>
          <a:cs typeface="Arial" charset="0"/>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Arial" charset="0"/>
          <a:ea typeface="Arial" charset="0"/>
          <a:cs typeface="Arial" charset="0"/>
        </a:defRPr>
      </a:lvl2pPr>
      <a:lvl3pPr marL="1143000" indent="-228600" algn="l" defTabSz="914400" rtl="0" eaLnBrk="1" latinLnBrk="0" hangingPunct="1">
        <a:lnSpc>
          <a:spcPct val="90000"/>
        </a:lnSpc>
        <a:spcBef>
          <a:spcPts val="500"/>
        </a:spcBef>
        <a:buFont typeface="Courier New" panose="02070309020205020404" pitchFamily="49" charset="0"/>
        <a:buChar char="o"/>
        <a:defRPr sz="2000" kern="1200">
          <a:solidFill>
            <a:schemeClr val="tx1"/>
          </a:solidFill>
          <a:latin typeface="Arial" charset="0"/>
          <a:ea typeface="Arial" charset="0"/>
          <a:cs typeface="Arial" charset="0"/>
        </a:defRPr>
      </a:lvl3pPr>
      <a:lvl4pPr marL="1600200" indent="-228600" algn="l" defTabSz="914400" rtl="0" eaLnBrk="1" latinLnBrk="0" hangingPunct="1">
        <a:lnSpc>
          <a:spcPct val="90000"/>
        </a:lnSpc>
        <a:spcBef>
          <a:spcPts val="500"/>
        </a:spcBef>
        <a:buFont typeface="Wingdings" panose="05000000000000000000" pitchFamily="2" charset="2"/>
        <a:buChar char="§"/>
        <a:defRPr sz="1800" b="0" i="0" kern="1200">
          <a:solidFill>
            <a:schemeClr val="tx1"/>
          </a:solidFill>
          <a:latin typeface="Arial" charset="0"/>
          <a:ea typeface="Arial" charset="0"/>
          <a:cs typeface="Arial" charset="0"/>
        </a:defRPr>
      </a:lvl4pPr>
      <a:lvl5pPr marL="2057400" indent="-228600" algn="l" defTabSz="914400" rtl="0" eaLnBrk="1" latinLnBrk="0" hangingPunct="1">
        <a:lnSpc>
          <a:spcPct val="90000"/>
        </a:lnSpc>
        <a:spcBef>
          <a:spcPts val="500"/>
        </a:spcBef>
        <a:buFont typeface="Wingdings" charset="2"/>
        <a:buChar char="§"/>
        <a:defRPr sz="1800" b="0" i="0" kern="120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4a"/><Relationship Id="rId1" Type="http://schemas.microsoft.com/office/2007/relationships/media" Target="../media/media1.m4a"/><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10.m4a"/><Relationship Id="rId1" Type="http://schemas.microsoft.com/office/2007/relationships/media" Target="../media/media10.m4a"/><Relationship Id="rId5" Type="http://schemas.openxmlformats.org/officeDocument/2006/relationships/image" Target="../media/image4.png"/><Relationship Id="rId4" Type="http://schemas.openxmlformats.org/officeDocument/2006/relationships/notesSlide" Target="../notesSlides/notesSlide1.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11.m4a"/><Relationship Id="rId1" Type="http://schemas.microsoft.com/office/2007/relationships/media" Target="../media/media11.m4a"/><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12.m4a"/><Relationship Id="rId1" Type="http://schemas.microsoft.com/office/2007/relationships/media" Target="../media/media12.m4a"/><Relationship Id="rId5" Type="http://schemas.openxmlformats.org/officeDocument/2006/relationships/image" Target="../media/image4.png"/><Relationship Id="rId4" Type="http://schemas.openxmlformats.org/officeDocument/2006/relationships/notesSlide" Target="../notesSlides/notesSlide2.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13.m4a"/><Relationship Id="rId1" Type="http://schemas.microsoft.com/office/2007/relationships/media" Target="../media/media13.m4a"/><Relationship Id="rId5" Type="http://schemas.openxmlformats.org/officeDocument/2006/relationships/image" Target="../media/image4.png"/><Relationship Id="rId4" Type="http://schemas.openxmlformats.org/officeDocument/2006/relationships/notesSlide" Target="../notesSlides/notesSlide3.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14.m4a"/><Relationship Id="rId1" Type="http://schemas.microsoft.com/office/2007/relationships/media" Target="../media/media14.m4a"/><Relationship Id="rId5" Type="http://schemas.openxmlformats.org/officeDocument/2006/relationships/image" Target="../media/image4.png"/><Relationship Id="rId4" Type="http://schemas.openxmlformats.org/officeDocument/2006/relationships/notesSlide" Target="../notesSlides/notesSlide4.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15.m4a"/><Relationship Id="rId1" Type="http://schemas.microsoft.com/office/2007/relationships/media" Target="../media/media15.m4a"/><Relationship Id="rId6" Type="http://schemas.openxmlformats.org/officeDocument/2006/relationships/image" Target="../media/image4.png"/><Relationship Id="rId5" Type="http://schemas.openxmlformats.org/officeDocument/2006/relationships/image" Target="../media/image9.png"/><Relationship Id="rId4" Type="http://schemas.openxmlformats.org/officeDocument/2006/relationships/notesSlide" Target="../notesSlides/notesSlide5.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16.m4a"/><Relationship Id="rId1" Type="http://schemas.microsoft.com/office/2007/relationships/media" Target="../media/media16.m4a"/><Relationship Id="rId6" Type="http://schemas.openxmlformats.org/officeDocument/2006/relationships/image" Target="../media/image4.png"/><Relationship Id="rId5" Type="http://schemas.openxmlformats.org/officeDocument/2006/relationships/image" Target="../media/image10.png"/><Relationship Id="rId4" Type="http://schemas.openxmlformats.org/officeDocument/2006/relationships/notesSlide" Target="../notesSlides/notesSlide6.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4.png"/><Relationship Id="rId2" Type="http://schemas.openxmlformats.org/officeDocument/2006/relationships/audio" Target="../media/media17.m4a"/><Relationship Id="rId1" Type="http://schemas.microsoft.com/office/2007/relationships/media" Target="../media/media17.m4a"/><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notesSlide" Target="../notesSlides/notesSlide7.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18.m4a"/><Relationship Id="rId1" Type="http://schemas.microsoft.com/office/2007/relationships/media" Target="../media/media18.m4a"/><Relationship Id="rId5" Type="http://schemas.openxmlformats.org/officeDocument/2006/relationships/image" Target="../media/image4.png"/><Relationship Id="rId4" Type="http://schemas.openxmlformats.org/officeDocument/2006/relationships/image" Target="../media/image13.png"/></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19.m4a"/><Relationship Id="rId1" Type="http://schemas.microsoft.com/office/2007/relationships/media" Target="../media/media19.m4a"/><Relationship Id="rId5" Type="http://schemas.openxmlformats.org/officeDocument/2006/relationships/image" Target="../media/image4.png"/><Relationship Id="rId4" Type="http://schemas.openxmlformats.org/officeDocument/2006/relationships/hyperlink" Target="http://www.roc-nijmegen.nl/aanmelden-mbo" TargetMode="Externa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2.m4a"/><Relationship Id="rId1" Type="http://schemas.microsoft.com/office/2007/relationships/media" Target="../media/media2.m4a"/><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8" Type="http://schemas.openxmlformats.org/officeDocument/2006/relationships/hyperlink" Target="http://www.roc-nijmegen.nl/adviesgesprek" TargetMode="External"/><Relationship Id="rId13" Type="http://schemas.openxmlformats.org/officeDocument/2006/relationships/hyperlink" Target="http://www.kiesmbo.nl/" TargetMode="External"/><Relationship Id="rId3" Type="http://schemas.openxmlformats.org/officeDocument/2006/relationships/slideLayout" Target="../slideLayouts/slideLayout3.xml"/><Relationship Id="rId7" Type="http://schemas.openxmlformats.org/officeDocument/2006/relationships/hyperlink" Target="http://www.roc-nijmegen.nl/mbo" TargetMode="External"/><Relationship Id="rId12" Type="http://schemas.openxmlformats.org/officeDocument/2006/relationships/hyperlink" Target="http://www.roc-nijmegen.nl/locatie" TargetMode="External"/><Relationship Id="rId2" Type="http://schemas.openxmlformats.org/officeDocument/2006/relationships/audio" Target="../media/media20.m4a"/><Relationship Id="rId1" Type="http://schemas.microsoft.com/office/2007/relationships/media" Target="../media/media20.m4a"/><Relationship Id="rId6" Type="http://schemas.openxmlformats.org/officeDocument/2006/relationships/hyperlink" Target="http://www.roc-nijmegen.nl/bit" TargetMode="External"/><Relationship Id="rId11" Type="http://schemas.openxmlformats.org/officeDocument/2006/relationships/hyperlink" Target="http://www.roc-nijmegen.nl/toekomst" TargetMode="External"/><Relationship Id="rId5" Type="http://schemas.openxmlformats.org/officeDocument/2006/relationships/hyperlink" Target="http://www.roc-nijmegen.nl/studiekeuze" TargetMode="External"/><Relationship Id="rId10" Type="http://schemas.openxmlformats.org/officeDocument/2006/relationships/hyperlink" Target="http://www.roc-nijmegen.nl/meelopen" TargetMode="External"/><Relationship Id="rId4" Type="http://schemas.openxmlformats.org/officeDocument/2006/relationships/hyperlink" Target="https://www.roc-nijmegen.nl/folder" TargetMode="External"/><Relationship Id="rId9" Type="http://schemas.openxmlformats.org/officeDocument/2006/relationships/hyperlink" Target="http://www.roc-nijmegen.nl/opendag" TargetMode="External"/><Relationship Id="rId14" Type="http://schemas.openxmlformats.org/officeDocument/2006/relationships/image" Target="../media/image4.pn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21.m4a"/><Relationship Id="rId1" Type="http://schemas.microsoft.com/office/2007/relationships/media" Target="../media/media21.m4a"/><Relationship Id="rId6" Type="http://schemas.openxmlformats.org/officeDocument/2006/relationships/image" Target="../media/image4.png"/><Relationship Id="rId5" Type="http://schemas.openxmlformats.org/officeDocument/2006/relationships/image" Target="../media/image15.png"/><Relationship Id="rId4" Type="http://schemas.openxmlformats.org/officeDocument/2006/relationships/image" Target="../media/image14.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3.m4a"/><Relationship Id="rId1" Type="http://schemas.microsoft.com/office/2007/relationships/media" Target="../media/media3.m4a"/><Relationship Id="rId5" Type="http://schemas.openxmlformats.org/officeDocument/2006/relationships/image" Target="../media/image4.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4.m4a"/><Relationship Id="rId1" Type="http://schemas.microsoft.com/office/2007/relationships/media" Target="../media/media4.m4a"/><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4.png"/><Relationship Id="rId2" Type="http://schemas.openxmlformats.org/officeDocument/2006/relationships/audio" Target="../media/media5.m4a"/><Relationship Id="rId1" Type="http://schemas.microsoft.com/office/2007/relationships/media" Target="../media/media5.m4a"/><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6.m4a"/><Relationship Id="rId1" Type="http://schemas.microsoft.com/office/2007/relationships/media" Target="../media/media6.m4a"/><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7.m4a"/><Relationship Id="rId1" Type="http://schemas.microsoft.com/office/2007/relationships/media" Target="../media/media7.m4a"/><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8.m4a"/><Relationship Id="rId1" Type="http://schemas.microsoft.com/office/2007/relationships/media" Target="../media/media8.m4a"/><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9.m4a"/><Relationship Id="rId1" Type="http://schemas.microsoft.com/office/2007/relationships/media" Target="../media/media9.m4a"/><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062E2BF-235D-4C51-9673-2FF9406689BE}"/>
              </a:ext>
            </a:extLst>
          </p:cNvPr>
          <p:cNvSpPr>
            <a:spLocks noGrp="1"/>
          </p:cNvSpPr>
          <p:nvPr>
            <p:ph type="title"/>
          </p:nvPr>
        </p:nvSpPr>
        <p:spPr>
          <a:xfrm>
            <a:off x="355695" y="1023582"/>
            <a:ext cx="8095847" cy="4926841"/>
          </a:xfrm>
        </p:spPr>
        <p:txBody>
          <a:bodyPr>
            <a:normAutofit/>
          </a:bodyPr>
          <a:lstStyle/>
          <a:p>
            <a:r>
              <a:rPr lang="nl-NL" sz="4400" dirty="0">
                <a:latin typeface="Arial"/>
                <a:cs typeface="Arial"/>
              </a:rPr>
              <a:t>Voorlichting over</a:t>
            </a:r>
            <a:br>
              <a:rPr lang="nl-NL" sz="4400" i="1" dirty="0">
                <a:latin typeface="Arial"/>
                <a:cs typeface="Arial"/>
              </a:rPr>
            </a:br>
            <a:br>
              <a:rPr lang="nl-NL" sz="4400" i="1" dirty="0">
                <a:latin typeface="Arial"/>
                <a:cs typeface="Arial"/>
              </a:rPr>
            </a:br>
            <a:r>
              <a:rPr lang="nl-NL" sz="4400" dirty="0">
                <a:latin typeface="Arial"/>
                <a:cs typeface="Arial"/>
              </a:rPr>
              <a:t>Zakelijke Dienstverlening</a:t>
            </a:r>
            <a:br>
              <a:rPr lang="nl-NL" sz="4400" i="1" dirty="0">
                <a:latin typeface="Arial"/>
                <a:cs typeface="Arial"/>
              </a:rPr>
            </a:br>
            <a:r>
              <a:rPr lang="nl-NL" sz="4400" i="1" dirty="0">
                <a:solidFill>
                  <a:schemeClr val="accent5">
                    <a:lumMod val="10000"/>
                  </a:schemeClr>
                </a:solidFill>
                <a:latin typeface="Arial"/>
                <a:cs typeface="Arial"/>
              </a:rPr>
              <a:t>Marketing </a:t>
            </a:r>
            <a:r>
              <a:rPr lang="nl-NL" sz="4400" i="1">
                <a:solidFill>
                  <a:schemeClr val="accent5">
                    <a:lumMod val="10000"/>
                  </a:schemeClr>
                </a:solidFill>
                <a:latin typeface="Arial"/>
                <a:cs typeface="Arial"/>
              </a:rPr>
              <a:t>en communicatie</a:t>
            </a:r>
            <a:br>
              <a:rPr lang="nl-NL" i="1" dirty="0">
                <a:latin typeface="Arial"/>
                <a:cs typeface="Arial"/>
              </a:rPr>
            </a:br>
            <a:br>
              <a:rPr lang="nl-NL" sz="2200" i="1" dirty="0">
                <a:latin typeface="Arial"/>
                <a:cs typeface="Arial"/>
              </a:rPr>
            </a:br>
            <a:endParaRPr lang="nl-NL" sz="2700" b="0" dirty="0"/>
          </a:p>
        </p:txBody>
      </p:sp>
      <p:pic>
        <p:nvPicPr>
          <p:cNvPr id="4" name="Audio 3">
            <a:hlinkClick r:id="" action="ppaction://media"/>
            <a:extLst>
              <a:ext uri="{FF2B5EF4-FFF2-40B4-BE49-F238E27FC236}">
                <a16:creationId xmlns:a16="http://schemas.microsoft.com/office/drawing/2014/main" id="{237C7328-5EBB-4E83-8ADD-21DC51EA1D88}"/>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3801172616"/>
      </p:ext>
    </p:extLst>
  </p:cSld>
  <p:clrMapOvr>
    <a:masterClrMapping/>
  </p:clrMapOvr>
  <mc:AlternateContent xmlns:mc="http://schemas.openxmlformats.org/markup-compatibility/2006" xmlns:p14="http://schemas.microsoft.com/office/powerpoint/2010/main">
    <mc:Choice Requires="p14">
      <p:transition spd="slow" p14:dur="2000" advTm="6377"/>
    </mc:Choice>
    <mc:Fallback xmlns="">
      <p:transition spd="slow" advTm="637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32E491-2195-4679-829E-1DDA3B24F50E}"/>
              </a:ext>
            </a:extLst>
          </p:cNvPr>
          <p:cNvSpPr>
            <a:spLocks noGrp="1"/>
          </p:cNvSpPr>
          <p:nvPr>
            <p:ph type="title"/>
          </p:nvPr>
        </p:nvSpPr>
        <p:spPr/>
        <p:txBody>
          <a:bodyPr/>
          <a:lstStyle/>
          <a:p>
            <a:r>
              <a:rPr lang="nl-NL" dirty="0"/>
              <a:t>Marketing en Communicatie</a:t>
            </a:r>
          </a:p>
        </p:txBody>
      </p:sp>
      <p:sp>
        <p:nvSpPr>
          <p:cNvPr id="3" name="Tijdelijke aanduiding voor tekst 2">
            <a:extLst>
              <a:ext uri="{FF2B5EF4-FFF2-40B4-BE49-F238E27FC236}">
                <a16:creationId xmlns:a16="http://schemas.microsoft.com/office/drawing/2014/main" id="{B2FDFB22-4D2C-4ED2-ADC2-CF851A208A57}"/>
              </a:ext>
            </a:extLst>
          </p:cNvPr>
          <p:cNvSpPr>
            <a:spLocks noGrp="1"/>
          </p:cNvSpPr>
          <p:nvPr>
            <p:ph type="body" sz="quarter" idx="10"/>
          </p:nvPr>
        </p:nvSpPr>
        <p:spPr>
          <a:xfrm>
            <a:off x="185057" y="1865250"/>
            <a:ext cx="8871857" cy="3876675"/>
          </a:xfrm>
        </p:spPr>
        <p:txBody>
          <a:bodyPr>
            <a:normAutofit fontScale="92500" lnSpcReduction="10000"/>
          </a:bodyPr>
          <a:lstStyle/>
          <a:p>
            <a:pPr marL="0" indent="0">
              <a:buNone/>
            </a:pPr>
            <a:r>
              <a:rPr lang="nl-NL" b="1" dirty="0"/>
              <a:t>Wat leer je?</a:t>
            </a:r>
          </a:p>
          <a:p>
            <a:pPr marL="0" indent="0">
              <a:buNone/>
            </a:pPr>
            <a:r>
              <a:rPr lang="nl-NL" dirty="0"/>
              <a:t>Je leert hoe je een (internationaal) merk, dienst, product of bedrijf bekendheid geeft bijvoorbeeld door creatieve acties te bedenken. Ook onderzoek je de markt en verschillende doelgroepen. Je schrijft marketing- en communicatieplannen. Ook leer je content maken voor bijvoorbeeld websites. </a:t>
            </a:r>
          </a:p>
          <a:p>
            <a:pPr marL="0" indent="0">
              <a:buNone/>
            </a:pPr>
            <a:r>
              <a:rPr lang="nl-NL" i="1" dirty="0"/>
              <a:t> </a:t>
            </a:r>
            <a:endParaRPr lang="nl-NL" dirty="0"/>
          </a:p>
          <a:p>
            <a:pPr marL="0" indent="0">
              <a:buNone/>
            </a:pPr>
            <a:r>
              <a:rPr lang="nl-NL" b="1" dirty="0"/>
              <a:t>Baangarantie</a:t>
            </a:r>
            <a:r>
              <a:rPr lang="nl-NL" dirty="0"/>
              <a:t> </a:t>
            </a:r>
          </a:p>
          <a:p>
            <a:pPr marL="0" indent="0">
              <a:buNone/>
            </a:pPr>
            <a:r>
              <a:rPr lang="nl-NL" dirty="0"/>
              <a:t>Na het behalen van je diploma kun je aan de slag bij verschillende bedrijven. Een groot deel van onze afgestudeerden besluit door te studeren waarbij verschillende studiekeuzes worden gemaakt zoals Eventmanagement, </a:t>
            </a:r>
            <a:r>
              <a:rPr lang="nl-NL" dirty="0" err="1"/>
              <a:t>Commerciele</a:t>
            </a:r>
            <a:r>
              <a:rPr lang="nl-NL" dirty="0"/>
              <a:t> Economie, </a:t>
            </a:r>
            <a:r>
              <a:rPr lang="nl-NL" dirty="0" err="1"/>
              <a:t>international</a:t>
            </a:r>
            <a:r>
              <a:rPr lang="nl-NL" dirty="0"/>
              <a:t> Business</a:t>
            </a:r>
          </a:p>
        </p:txBody>
      </p:sp>
      <p:pic>
        <p:nvPicPr>
          <p:cNvPr id="6" name="Audio 5">
            <a:hlinkClick r:id="" action="ppaction://media"/>
            <a:extLst>
              <a:ext uri="{FF2B5EF4-FFF2-40B4-BE49-F238E27FC236}">
                <a16:creationId xmlns:a16="http://schemas.microsoft.com/office/drawing/2014/main" id="{BCE05A41-404A-4780-8E18-8507F7A0C7D3}"/>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2068626928"/>
      </p:ext>
    </p:extLst>
  </p:cSld>
  <p:clrMapOvr>
    <a:masterClrMapping/>
  </p:clrMapOvr>
  <mc:AlternateContent xmlns:mc="http://schemas.openxmlformats.org/markup-compatibility/2006" xmlns:p14="http://schemas.microsoft.com/office/powerpoint/2010/main">
    <mc:Choice Requires="p14">
      <p:transition spd="slow" p14:dur="2000" advTm="40203"/>
    </mc:Choice>
    <mc:Fallback xmlns="">
      <p:transition spd="slow" advTm="4020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32E491-2195-4679-829E-1DDA3B24F50E}"/>
              </a:ext>
            </a:extLst>
          </p:cNvPr>
          <p:cNvSpPr>
            <a:spLocks noGrp="1"/>
          </p:cNvSpPr>
          <p:nvPr>
            <p:ph type="title"/>
          </p:nvPr>
        </p:nvSpPr>
        <p:spPr/>
        <p:txBody>
          <a:bodyPr/>
          <a:lstStyle/>
          <a:p>
            <a:r>
              <a:rPr lang="nl-NL" dirty="0"/>
              <a:t>Marketing en Communicatie</a:t>
            </a:r>
          </a:p>
        </p:txBody>
      </p:sp>
      <p:sp>
        <p:nvSpPr>
          <p:cNvPr id="3" name="Tijdelijke aanduiding voor tekst 2">
            <a:extLst>
              <a:ext uri="{FF2B5EF4-FFF2-40B4-BE49-F238E27FC236}">
                <a16:creationId xmlns:a16="http://schemas.microsoft.com/office/drawing/2014/main" id="{B2FDFB22-4D2C-4ED2-ADC2-CF851A208A57}"/>
              </a:ext>
            </a:extLst>
          </p:cNvPr>
          <p:cNvSpPr>
            <a:spLocks noGrp="1"/>
          </p:cNvSpPr>
          <p:nvPr>
            <p:ph type="body" sz="quarter" idx="10"/>
          </p:nvPr>
        </p:nvSpPr>
        <p:spPr/>
        <p:txBody>
          <a:bodyPr>
            <a:normAutofit fontScale="92500" lnSpcReduction="10000"/>
          </a:bodyPr>
          <a:lstStyle/>
          <a:p>
            <a:pPr marL="0" indent="0">
              <a:buNone/>
            </a:pPr>
            <a:r>
              <a:rPr lang="nl-NL" dirty="0"/>
              <a:t>Als medewerker marketing en communicatie breng je producten onder de aandacht. Je zet ze in de markt. Je bedenkt leuke activiteiten online en offline. Je ontwikkelt en beheert pr-</a:t>
            </a:r>
            <a:r>
              <a:rPr lang="nl-NL" dirty="0" err="1"/>
              <a:t>material</a:t>
            </a:r>
            <a:r>
              <a:rPr lang="nl-NL" dirty="0"/>
              <a:t> en je controleert teksten. Het bijhouden van de website kan ook tot jouw taken behoren. Je assisteert bij het uitvoeren van marktonderzoek. </a:t>
            </a:r>
          </a:p>
          <a:p>
            <a:pPr marL="0" indent="0">
              <a:buNone/>
            </a:pPr>
            <a:r>
              <a:rPr lang="nl-NL" b="1" dirty="0"/>
              <a:t>Bedrijven</a:t>
            </a:r>
            <a:r>
              <a:rPr lang="nl-NL" dirty="0"/>
              <a:t> </a:t>
            </a:r>
          </a:p>
          <a:p>
            <a:pPr marL="0" indent="0">
              <a:buNone/>
            </a:pPr>
            <a:r>
              <a:rPr lang="nl-NL" dirty="0"/>
              <a:t>De communicatie- of marketingafdeling van allerlei soorten bedrijven en organisaties. </a:t>
            </a:r>
          </a:p>
          <a:p>
            <a:pPr marL="0" indent="0">
              <a:buNone/>
            </a:pPr>
            <a:r>
              <a:rPr lang="nl-NL" b="1" dirty="0"/>
              <a:t>Opleidingen binnen deze richting:</a:t>
            </a:r>
          </a:p>
          <a:p>
            <a:r>
              <a:rPr lang="nl-NL" dirty="0"/>
              <a:t>Marketing en Communicatie (niveau 4): BOL, 3 jaar</a:t>
            </a:r>
          </a:p>
          <a:p>
            <a:pPr marL="0" indent="0">
              <a:buNone/>
            </a:pPr>
            <a:endParaRPr lang="nl-NL" dirty="0"/>
          </a:p>
          <a:p>
            <a:endParaRPr lang="nl-NL" dirty="0"/>
          </a:p>
          <a:p>
            <a:endParaRPr lang="nl-NL" dirty="0"/>
          </a:p>
        </p:txBody>
      </p:sp>
      <p:pic>
        <p:nvPicPr>
          <p:cNvPr id="4" name="Audio 3">
            <a:hlinkClick r:id="" action="ppaction://media"/>
            <a:extLst>
              <a:ext uri="{FF2B5EF4-FFF2-40B4-BE49-F238E27FC236}">
                <a16:creationId xmlns:a16="http://schemas.microsoft.com/office/drawing/2014/main" id="{C0E35F3A-D85F-43D4-ABDB-8854C0CFAE44}"/>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517705518"/>
      </p:ext>
    </p:extLst>
  </p:cSld>
  <p:clrMapOvr>
    <a:masterClrMapping/>
  </p:clrMapOvr>
  <mc:AlternateContent xmlns:mc="http://schemas.openxmlformats.org/markup-compatibility/2006" xmlns:p14="http://schemas.microsoft.com/office/powerpoint/2010/main">
    <mc:Choice Requires="p14">
      <p:transition spd="slow" p14:dur="2000" advTm="34166"/>
    </mc:Choice>
    <mc:Fallback xmlns="">
      <p:transition spd="slow" advTm="3416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32E491-2195-4679-829E-1DDA3B24F50E}"/>
              </a:ext>
            </a:extLst>
          </p:cNvPr>
          <p:cNvSpPr>
            <a:spLocks noGrp="1"/>
          </p:cNvSpPr>
          <p:nvPr>
            <p:ph type="title"/>
          </p:nvPr>
        </p:nvSpPr>
        <p:spPr/>
        <p:txBody>
          <a:bodyPr/>
          <a:lstStyle/>
          <a:p>
            <a:r>
              <a:rPr lang="nl-NL" dirty="0"/>
              <a:t>Opleiding Marketing en communicatie</a:t>
            </a:r>
          </a:p>
        </p:txBody>
      </p:sp>
      <p:sp>
        <p:nvSpPr>
          <p:cNvPr id="3" name="Tijdelijke aanduiding voor tekst 2">
            <a:extLst>
              <a:ext uri="{FF2B5EF4-FFF2-40B4-BE49-F238E27FC236}">
                <a16:creationId xmlns:a16="http://schemas.microsoft.com/office/drawing/2014/main" id="{B2FDFB22-4D2C-4ED2-ADC2-CF851A208A57}"/>
              </a:ext>
            </a:extLst>
          </p:cNvPr>
          <p:cNvSpPr>
            <a:spLocks noGrp="1"/>
          </p:cNvSpPr>
          <p:nvPr>
            <p:ph type="body" sz="quarter" idx="10"/>
          </p:nvPr>
        </p:nvSpPr>
        <p:spPr/>
        <p:txBody>
          <a:bodyPr>
            <a:normAutofit fontScale="85000" lnSpcReduction="20000"/>
          </a:bodyPr>
          <a:lstStyle/>
          <a:p>
            <a:pPr marL="0" indent="0">
              <a:buNone/>
            </a:pPr>
            <a:r>
              <a:rPr lang="nl-NL" b="1" dirty="0"/>
              <a:t>Vakkenpakket:</a:t>
            </a:r>
            <a:endParaRPr lang="nl-NL" dirty="0"/>
          </a:p>
          <a:p>
            <a:r>
              <a:rPr lang="nl-NL" dirty="0"/>
              <a:t>Algemene vakken</a:t>
            </a:r>
          </a:p>
          <a:p>
            <a:pPr lvl="1"/>
            <a:r>
              <a:rPr lang="nl-NL" dirty="0"/>
              <a:t>Nederlands, Engels, Rekenen en Burgerschap, Informatiekunde </a:t>
            </a:r>
          </a:p>
          <a:p>
            <a:pPr lvl="1"/>
            <a:r>
              <a:rPr lang="nl-NL" dirty="0"/>
              <a:t>Tweede Vreemde taal (Duits of Spaans)</a:t>
            </a:r>
          </a:p>
          <a:p>
            <a:r>
              <a:rPr lang="nl-NL" dirty="0"/>
              <a:t>Theorievakken</a:t>
            </a:r>
          </a:p>
          <a:p>
            <a:pPr lvl="1"/>
            <a:r>
              <a:rPr lang="nl-NL" dirty="0"/>
              <a:t>Economie, Communicatie, Online marketing, Grafische Vormgeving, marktonderzoek,. </a:t>
            </a:r>
          </a:p>
          <a:p>
            <a:r>
              <a:rPr lang="nl-NL" dirty="0"/>
              <a:t>Praktijklessen</a:t>
            </a:r>
          </a:p>
          <a:p>
            <a:pPr lvl="1"/>
            <a:r>
              <a:rPr lang="nl-NL" dirty="0"/>
              <a:t>Project: je werkt in een groepje aan een marketing/communicatie-opdracht die te maken heeft met een evenement of je werkt in een groepje aan een evenement.</a:t>
            </a:r>
          </a:p>
          <a:p>
            <a:r>
              <a:rPr lang="nl-NL" dirty="0"/>
              <a:t>Keuzevakken: Tijdens de opleiding kun je kiezen uit verschillende extra vakken. </a:t>
            </a:r>
          </a:p>
        </p:txBody>
      </p:sp>
      <p:pic>
        <p:nvPicPr>
          <p:cNvPr id="4" name="Audio 3">
            <a:hlinkClick r:id="" action="ppaction://media"/>
            <a:extLst>
              <a:ext uri="{FF2B5EF4-FFF2-40B4-BE49-F238E27FC236}">
                <a16:creationId xmlns:a16="http://schemas.microsoft.com/office/drawing/2014/main" id="{570FE413-AF3E-4AF4-AA96-F763A5778935}"/>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2784961064"/>
      </p:ext>
    </p:extLst>
  </p:cSld>
  <p:clrMapOvr>
    <a:masterClrMapping/>
  </p:clrMapOvr>
  <mc:AlternateContent xmlns:mc="http://schemas.openxmlformats.org/markup-compatibility/2006" xmlns:p14="http://schemas.microsoft.com/office/powerpoint/2010/main">
    <mc:Choice Requires="p14">
      <p:transition spd="slow" p14:dur="2000" advTm="48191"/>
    </mc:Choice>
    <mc:Fallback xmlns="">
      <p:transition spd="slow" advTm="4819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32E491-2195-4679-829E-1DDA3B24F50E}"/>
              </a:ext>
            </a:extLst>
          </p:cNvPr>
          <p:cNvSpPr>
            <a:spLocks noGrp="1"/>
          </p:cNvSpPr>
          <p:nvPr>
            <p:ph type="title"/>
          </p:nvPr>
        </p:nvSpPr>
        <p:spPr/>
        <p:txBody>
          <a:bodyPr/>
          <a:lstStyle/>
          <a:p>
            <a:r>
              <a:rPr lang="nl-NL" dirty="0"/>
              <a:t>Opleiding Marketing en Communicatie</a:t>
            </a:r>
          </a:p>
        </p:txBody>
      </p:sp>
      <p:sp>
        <p:nvSpPr>
          <p:cNvPr id="3" name="Tijdelijke aanduiding voor tekst 2">
            <a:extLst>
              <a:ext uri="{FF2B5EF4-FFF2-40B4-BE49-F238E27FC236}">
                <a16:creationId xmlns:a16="http://schemas.microsoft.com/office/drawing/2014/main" id="{B2FDFB22-4D2C-4ED2-ADC2-CF851A208A57}"/>
              </a:ext>
            </a:extLst>
          </p:cNvPr>
          <p:cNvSpPr>
            <a:spLocks noGrp="1"/>
          </p:cNvSpPr>
          <p:nvPr>
            <p:ph type="body" sz="quarter" idx="10"/>
          </p:nvPr>
        </p:nvSpPr>
        <p:spPr>
          <a:xfrm>
            <a:off x="628650" y="1490662"/>
            <a:ext cx="7886700" cy="3876675"/>
          </a:xfrm>
        </p:spPr>
        <p:txBody>
          <a:bodyPr>
            <a:normAutofit fontScale="25000" lnSpcReduction="20000"/>
          </a:bodyPr>
          <a:lstStyle/>
          <a:p>
            <a:pPr marL="0" indent="0">
              <a:buNone/>
            </a:pPr>
            <a:r>
              <a:rPr lang="nl-NL" sz="7200" b="1" dirty="0"/>
              <a:t>Toelatingseisen</a:t>
            </a:r>
          </a:p>
          <a:p>
            <a:r>
              <a:rPr lang="nl-NL" sz="7200" dirty="0"/>
              <a:t>Vmbo: een diploma in de kaderberoepsgericht, gemengde of theoretische leerweg</a:t>
            </a:r>
          </a:p>
          <a:p>
            <a:r>
              <a:rPr lang="nl-NL" sz="7200" dirty="0"/>
              <a:t>Mbo: een diploma minimaal niveau 2</a:t>
            </a:r>
          </a:p>
          <a:p>
            <a:r>
              <a:rPr lang="nl-NL" sz="7200" dirty="0"/>
              <a:t>Havo/vwo: een overgangsbewijs van leerjaar 3 naar leerjaar 4</a:t>
            </a:r>
          </a:p>
          <a:p>
            <a:r>
              <a:rPr lang="nl-NL" sz="7200" dirty="0"/>
              <a:t>Een ander bij ministeriële regeling aangewezen diploma of bewijsstuk </a:t>
            </a:r>
          </a:p>
          <a:p>
            <a:endParaRPr lang="nl-NL" sz="7200" dirty="0"/>
          </a:p>
          <a:p>
            <a:pPr marL="0" indent="0">
              <a:buNone/>
            </a:pPr>
            <a:r>
              <a:rPr lang="nl-NL" sz="7200" b="1" dirty="0"/>
              <a:t>Profiel / kwaliteiten student</a:t>
            </a:r>
          </a:p>
          <a:p>
            <a:pPr>
              <a:buFontTx/>
              <a:buChar char="-"/>
            </a:pPr>
            <a:r>
              <a:rPr lang="nl-NL" sz="7200" dirty="0"/>
              <a:t>Je vindt het leuk en gemakkelijk met andere mensen te communiceren, </a:t>
            </a:r>
          </a:p>
          <a:p>
            <a:pPr>
              <a:buFontTx/>
              <a:buChar char="-"/>
            </a:pPr>
            <a:r>
              <a:rPr lang="nl-NL" sz="7200" dirty="0"/>
              <a:t>Ook schriftelijk communiceren zowel op papier als online vind je geen straf</a:t>
            </a:r>
          </a:p>
          <a:p>
            <a:pPr>
              <a:buFontTx/>
              <a:buChar char="-"/>
            </a:pPr>
            <a:r>
              <a:rPr lang="nl-NL" sz="7200" dirty="0"/>
              <a:t>Je bent nieuwsgierig waardoor je graag onderzoek doet en problemen analyseert</a:t>
            </a:r>
          </a:p>
          <a:p>
            <a:pPr>
              <a:buFontTx/>
              <a:buChar char="-"/>
            </a:pPr>
            <a:r>
              <a:rPr lang="nl-NL" sz="7200" dirty="0"/>
              <a:t>Je lost die problemen vervolgens op door creatief te denken</a:t>
            </a:r>
          </a:p>
          <a:p>
            <a:pPr>
              <a:buFontTx/>
              <a:buChar char="-"/>
            </a:pPr>
            <a:r>
              <a:rPr lang="nl-NL" sz="7200" dirty="0"/>
              <a:t>Je bent een echte doener en staat graag met jouw voeten in de klei</a:t>
            </a:r>
          </a:p>
          <a:p>
            <a:pPr>
              <a:buFontTx/>
              <a:buChar char="-"/>
            </a:pPr>
            <a:r>
              <a:rPr lang="nl-NL" sz="7200" dirty="0"/>
              <a:t>Je werkt graag mee met een evenement.</a:t>
            </a:r>
          </a:p>
          <a:p>
            <a:pPr>
              <a:buFontTx/>
              <a:buChar char="-"/>
            </a:pPr>
            <a:endParaRPr lang="nl-NL" dirty="0"/>
          </a:p>
          <a:p>
            <a:pPr marL="0" indent="0">
              <a:buNone/>
            </a:pPr>
            <a:endParaRPr lang="nl-NL" dirty="0"/>
          </a:p>
          <a:p>
            <a:pPr marL="0" indent="0">
              <a:buNone/>
            </a:pPr>
            <a:endParaRPr lang="nl-NL" dirty="0"/>
          </a:p>
        </p:txBody>
      </p:sp>
      <p:pic>
        <p:nvPicPr>
          <p:cNvPr id="6" name="Audio 5">
            <a:hlinkClick r:id="" action="ppaction://media"/>
            <a:extLst>
              <a:ext uri="{FF2B5EF4-FFF2-40B4-BE49-F238E27FC236}">
                <a16:creationId xmlns:a16="http://schemas.microsoft.com/office/drawing/2014/main" id="{D2C11B27-B561-4CB6-AAAB-D89901581115}"/>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1082416323"/>
      </p:ext>
    </p:extLst>
  </p:cSld>
  <p:clrMapOvr>
    <a:masterClrMapping/>
  </p:clrMapOvr>
  <mc:AlternateContent xmlns:mc="http://schemas.openxmlformats.org/markup-compatibility/2006" xmlns:p14="http://schemas.microsoft.com/office/powerpoint/2010/main">
    <mc:Choice Requires="p14">
      <p:transition spd="slow" p14:dur="2000" advTm="40900"/>
    </mc:Choice>
    <mc:Fallback xmlns="">
      <p:transition spd="slow" advTm="409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A00DDCF-240D-4F7A-B129-A536D24799F6}"/>
              </a:ext>
            </a:extLst>
          </p:cNvPr>
          <p:cNvSpPr>
            <a:spLocks noGrp="1"/>
          </p:cNvSpPr>
          <p:nvPr>
            <p:ph type="title"/>
          </p:nvPr>
        </p:nvSpPr>
        <p:spPr/>
        <p:txBody>
          <a:bodyPr/>
          <a:lstStyle/>
          <a:p>
            <a:r>
              <a:rPr lang="nl-NL" dirty="0"/>
              <a:t>Opleiding Marketing en Communicatie</a:t>
            </a:r>
          </a:p>
        </p:txBody>
      </p:sp>
      <p:sp>
        <p:nvSpPr>
          <p:cNvPr id="3" name="Tijdelijke aanduiding voor tekst 2">
            <a:extLst>
              <a:ext uri="{FF2B5EF4-FFF2-40B4-BE49-F238E27FC236}">
                <a16:creationId xmlns:a16="http://schemas.microsoft.com/office/drawing/2014/main" id="{3A6D846D-9C1B-4E3A-A855-ADEAF7EE3ABB}"/>
              </a:ext>
            </a:extLst>
          </p:cNvPr>
          <p:cNvSpPr>
            <a:spLocks noGrp="1"/>
          </p:cNvSpPr>
          <p:nvPr>
            <p:ph type="body" sz="quarter" idx="10"/>
          </p:nvPr>
        </p:nvSpPr>
        <p:spPr/>
        <p:txBody>
          <a:bodyPr>
            <a:normAutofit/>
          </a:bodyPr>
          <a:lstStyle/>
          <a:p>
            <a:pPr marL="0" indent="0">
              <a:buNone/>
            </a:pPr>
            <a:r>
              <a:rPr lang="nl-NL" b="1" dirty="0"/>
              <a:t>Stages</a:t>
            </a:r>
          </a:p>
          <a:p>
            <a:pPr marL="0" indent="0">
              <a:buNone/>
            </a:pPr>
            <a:r>
              <a:rPr lang="nl-NL" dirty="0"/>
              <a:t>Tijdens de opleiding ga je in de praktijk ervaring op doen. Ook kun je alles wat je op school geleerd hebt, oefenen in “het echt” Dit doe je zowel in het eerste, tweede als in het derde leerjaar. Je werkt dagelijks mee in het bedrijf. Daarnaast krijg je opdrachten van school waar je tijdens de stage aan werkt. </a:t>
            </a:r>
          </a:p>
          <a:p>
            <a:pPr marL="0" indent="0">
              <a:buNone/>
            </a:pPr>
            <a:endParaRPr lang="nl-NL" dirty="0"/>
          </a:p>
          <a:p>
            <a:pPr marL="0" indent="0">
              <a:buNone/>
            </a:pPr>
            <a:r>
              <a:rPr lang="nl-NL" dirty="0"/>
              <a:t>De opleiding helpt je bij het vinden van een geschikt stagebedrijf. </a:t>
            </a:r>
          </a:p>
          <a:p>
            <a:endParaRPr lang="nl-NL" dirty="0"/>
          </a:p>
        </p:txBody>
      </p:sp>
      <p:pic>
        <p:nvPicPr>
          <p:cNvPr id="4" name="Audio 3">
            <a:hlinkClick r:id="" action="ppaction://media"/>
            <a:extLst>
              <a:ext uri="{FF2B5EF4-FFF2-40B4-BE49-F238E27FC236}">
                <a16:creationId xmlns:a16="http://schemas.microsoft.com/office/drawing/2014/main" id="{E6506716-239E-413A-813A-CB042E1D171A}"/>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2395117724"/>
      </p:ext>
    </p:extLst>
  </p:cSld>
  <p:clrMapOvr>
    <a:masterClrMapping/>
  </p:clrMapOvr>
  <mc:AlternateContent xmlns:mc="http://schemas.openxmlformats.org/markup-compatibility/2006" xmlns:p14="http://schemas.microsoft.com/office/powerpoint/2010/main">
    <mc:Choice Requires="p14">
      <p:transition spd="slow" p14:dur="2000" advTm="31194"/>
    </mc:Choice>
    <mc:Fallback xmlns="">
      <p:transition spd="slow" advTm="3119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32E491-2195-4679-829E-1DDA3B24F50E}"/>
              </a:ext>
            </a:extLst>
          </p:cNvPr>
          <p:cNvSpPr>
            <a:spLocks noGrp="1"/>
          </p:cNvSpPr>
          <p:nvPr>
            <p:ph type="title"/>
          </p:nvPr>
        </p:nvSpPr>
        <p:spPr/>
        <p:txBody>
          <a:bodyPr/>
          <a:lstStyle/>
          <a:p>
            <a:r>
              <a:rPr lang="nl-NL" dirty="0"/>
              <a:t>Opleiding Marketing en Communicatie</a:t>
            </a:r>
          </a:p>
        </p:txBody>
      </p:sp>
      <p:pic>
        <p:nvPicPr>
          <p:cNvPr id="4" name="Afbeelding 3">
            <a:extLst>
              <a:ext uri="{FF2B5EF4-FFF2-40B4-BE49-F238E27FC236}">
                <a16:creationId xmlns:a16="http://schemas.microsoft.com/office/drawing/2014/main" id="{07749DB8-BC19-460F-9F73-CFE56BBC9C79}"/>
              </a:ext>
            </a:extLst>
          </p:cNvPr>
          <p:cNvPicPr>
            <a:picLocks noChangeAspect="1"/>
          </p:cNvPicPr>
          <p:nvPr/>
        </p:nvPicPr>
        <p:blipFill>
          <a:blip r:embed="rId5"/>
          <a:stretch>
            <a:fillRect/>
          </a:stretch>
        </p:blipFill>
        <p:spPr>
          <a:xfrm>
            <a:off x="7580399" y="5219700"/>
            <a:ext cx="1647825" cy="1638300"/>
          </a:xfrm>
          <a:prstGeom prst="rect">
            <a:avLst/>
          </a:prstGeom>
        </p:spPr>
      </p:pic>
      <p:sp>
        <p:nvSpPr>
          <p:cNvPr id="3" name="Tijdelijke aanduiding voor tekst 2">
            <a:extLst>
              <a:ext uri="{FF2B5EF4-FFF2-40B4-BE49-F238E27FC236}">
                <a16:creationId xmlns:a16="http://schemas.microsoft.com/office/drawing/2014/main" id="{B2FDFB22-4D2C-4ED2-ADC2-CF851A208A57}"/>
              </a:ext>
            </a:extLst>
          </p:cNvPr>
          <p:cNvSpPr>
            <a:spLocks noGrp="1"/>
          </p:cNvSpPr>
          <p:nvPr>
            <p:ph type="body" sz="quarter" idx="10"/>
          </p:nvPr>
        </p:nvSpPr>
        <p:spPr/>
        <p:txBody>
          <a:bodyPr>
            <a:normAutofit lnSpcReduction="10000"/>
          </a:bodyPr>
          <a:lstStyle/>
          <a:p>
            <a:pPr marL="0" indent="0">
              <a:buNone/>
            </a:pPr>
            <a:r>
              <a:rPr lang="nl-NL" b="1" dirty="0"/>
              <a:t>Na de opleiding </a:t>
            </a:r>
          </a:p>
          <a:p>
            <a:r>
              <a:rPr lang="nl-NL" dirty="0"/>
              <a:t>doorstudeer mogelijkheden naar hbo na afgelopen schooljaar 51% </a:t>
            </a:r>
          </a:p>
          <a:p>
            <a:r>
              <a:rPr lang="nl-NL" dirty="0"/>
              <a:t>Arbeidsmarkt/perspectief: percentage gediplomeerden met werk 75%, kans op werk in jouw vakgebied 40%.</a:t>
            </a:r>
          </a:p>
          <a:p>
            <a:endParaRPr lang="nl-NL" dirty="0"/>
          </a:p>
          <a:p>
            <a:pPr marL="0" indent="0">
              <a:buNone/>
            </a:pPr>
            <a:r>
              <a:rPr lang="nl-NL" b="1" dirty="0"/>
              <a:t>Extra </a:t>
            </a:r>
            <a:r>
              <a:rPr lang="nl-NL" b="1" dirty="0" err="1"/>
              <a:t>usp’s</a:t>
            </a:r>
            <a:r>
              <a:rPr lang="nl-NL" b="1" dirty="0"/>
              <a:t> opleiding </a:t>
            </a:r>
          </a:p>
          <a:p>
            <a:r>
              <a:rPr lang="nl-NL" dirty="0"/>
              <a:t>verkorte mogelijkheid: met een </a:t>
            </a:r>
            <a:r>
              <a:rPr lang="nl-NL" dirty="0" err="1"/>
              <a:t>havo-diploma</a:t>
            </a:r>
            <a:r>
              <a:rPr lang="nl-NL" dirty="0"/>
              <a:t> kun je instromen in leerjaar 2.</a:t>
            </a:r>
          </a:p>
          <a:p>
            <a:r>
              <a:rPr lang="nl-NL" dirty="0"/>
              <a:t>specialisatie: stagelopen op een evenementenbedrijf</a:t>
            </a:r>
          </a:p>
        </p:txBody>
      </p:sp>
      <p:pic>
        <p:nvPicPr>
          <p:cNvPr id="7" name="Audio 6">
            <a:hlinkClick r:id="" action="ppaction://media"/>
            <a:extLst>
              <a:ext uri="{FF2B5EF4-FFF2-40B4-BE49-F238E27FC236}">
                <a16:creationId xmlns:a16="http://schemas.microsoft.com/office/drawing/2014/main" id="{D76CD748-1EB4-4CBF-A67F-666DF06AF7A3}"/>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2604663060"/>
      </p:ext>
    </p:extLst>
  </p:cSld>
  <p:clrMapOvr>
    <a:masterClrMapping/>
  </p:clrMapOvr>
  <mc:AlternateContent xmlns:mc="http://schemas.openxmlformats.org/markup-compatibility/2006" xmlns:p14="http://schemas.microsoft.com/office/powerpoint/2010/main">
    <mc:Choice Requires="p14">
      <p:transition spd="slow" p14:dur="2000" advTm="46983"/>
    </mc:Choice>
    <mc:Fallback xmlns="">
      <p:transition spd="slow" advTm="4698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32E491-2195-4679-829E-1DDA3B24F50E}"/>
              </a:ext>
            </a:extLst>
          </p:cNvPr>
          <p:cNvSpPr>
            <a:spLocks noGrp="1"/>
          </p:cNvSpPr>
          <p:nvPr>
            <p:ph type="title"/>
          </p:nvPr>
        </p:nvSpPr>
        <p:spPr/>
        <p:txBody>
          <a:bodyPr/>
          <a:lstStyle/>
          <a:p>
            <a:r>
              <a:rPr lang="nl-NL" dirty="0"/>
              <a:t>Wat zijn de kosten?</a:t>
            </a:r>
          </a:p>
        </p:txBody>
      </p:sp>
      <p:sp>
        <p:nvSpPr>
          <p:cNvPr id="3" name="Tijdelijke aanduiding voor tekst 2">
            <a:extLst>
              <a:ext uri="{FF2B5EF4-FFF2-40B4-BE49-F238E27FC236}">
                <a16:creationId xmlns:a16="http://schemas.microsoft.com/office/drawing/2014/main" id="{B2FDFB22-4D2C-4ED2-ADC2-CF851A208A57}"/>
              </a:ext>
            </a:extLst>
          </p:cNvPr>
          <p:cNvSpPr>
            <a:spLocks noGrp="1"/>
          </p:cNvSpPr>
          <p:nvPr>
            <p:ph type="body" sz="quarter" idx="10"/>
          </p:nvPr>
        </p:nvSpPr>
        <p:spPr>
          <a:xfrm>
            <a:off x="628650" y="1865250"/>
            <a:ext cx="7886700" cy="3969493"/>
          </a:xfrm>
        </p:spPr>
        <p:txBody>
          <a:bodyPr>
            <a:normAutofit fontScale="92500" lnSpcReduction="10000"/>
          </a:bodyPr>
          <a:lstStyle/>
          <a:p>
            <a:pPr marL="0" indent="0">
              <a:buNone/>
            </a:pPr>
            <a:r>
              <a:rPr lang="nl-NL" b="1" dirty="0"/>
              <a:t>Studiekosten</a:t>
            </a:r>
          </a:p>
          <a:p>
            <a:r>
              <a:rPr lang="nl-NL" dirty="0"/>
              <a:t>Lesgeld: € 1.202,- per jaar (BOL)</a:t>
            </a:r>
          </a:p>
          <a:p>
            <a:r>
              <a:rPr lang="nl-NL" dirty="0"/>
              <a:t>bijkomende kosten </a:t>
            </a:r>
          </a:p>
          <a:p>
            <a:pPr lvl="1"/>
            <a:r>
              <a:rPr lang="nl-NL" dirty="0"/>
              <a:t>Lesmateriaal</a:t>
            </a:r>
          </a:p>
          <a:p>
            <a:pPr lvl="1"/>
            <a:r>
              <a:rPr lang="nl-NL" dirty="0"/>
              <a:t>Licenties € 225,- 1e jaar </a:t>
            </a:r>
          </a:p>
          <a:p>
            <a:pPr lvl="1"/>
            <a:r>
              <a:rPr lang="nl-NL" dirty="0"/>
              <a:t>Boeken € 200,- 1e jaar </a:t>
            </a:r>
          </a:p>
          <a:p>
            <a:pPr lvl="1"/>
            <a:r>
              <a:rPr lang="nl-NL" dirty="0"/>
              <a:t>Rekenmachine</a:t>
            </a:r>
          </a:p>
          <a:p>
            <a:r>
              <a:rPr lang="nl-NL" dirty="0"/>
              <a:t>Laptop: altijd nodig </a:t>
            </a:r>
          </a:p>
          <a:p>
            <a:endParaRPr lang="nl-NL" dirty="0"/>
          </a:p>
          <a:p>
            <a:pPr marL="0" indent="0">
              <a:buNone/>
            </a:pPr>
            <a:r>
              <a:rPr lang="nl-NL" sz="2200" b="1" dirty="0"/>
              <a:t>Financiële uitdaging?</a:t>
            </a:r>
          </a:p>
          <a:p>
            <a:pPr marL="0" indent="0">
              <a:buNone/>
            </a:pPr>
            <a:r>
              <a:rPr lang="nl-NL" sz="2200" dirty="0"/>
              <a:t>vraag via je trajectbegeleider een financieel spreekuur aan </a:t>
            </a:r>
          </a:p>
        </p:txBody>
      </p:sp>
      <p:pic>
        <p:nvPicPr>
          <p:cNvPr id="4" name="Afbeelding 3">
            <a:extLst>
              <a:ext uri="{FF2B5EF4-FFF2-40B4-BE49-F238E27FC236}">
                <a16:creationId xmlns:a16="http://schemas.microsoft.com/office/drawing/2014/main" id="{BACC73F9-7880-47E2-BE8E-1486F0B70068}"/>
              </a:ext>
            </a:extLst>
          </p:cNvPr>
          <p:cNvPicPr>
            <a:picLocks noChangeAspect="1"/>
          </p:cNvPicPr>
          <p:nvPr/>
        </p:nvPicPr>
        <p:blipFill>
          <a:blip r:embed="rId5"/>
          <a:stretch>
            <a:fillRect/>
          </a:stretch>
        </p:blipFill>
        <p:spPr>
          <a:xfrm>
            <a:off x="6194327" y="1461501"/>
            <a:ext cx="1847850" cy="1571625"/>
          </a:xfrm>
          <a:prstGeom prst="rect">
            <a:avLst/>
          </a:prstGeom>
        </p:spPr>
      </p:pic>
      <p:pic>
        <p:nvPicPr>
          <p:cNvPr id="5" name="Audio 4">
            <a:hlinkClick r:id="" action="ppaction://media"/>
            <a:extLst>
              <a:ext uri="{FF2B5EF4-FFF2-40B4-BE49-F238E27FC236}">
                <a16:creationId xmlns:a16="http://schemas.microsoft.com/office/drawing/2014/main" id="{CB0856DA-47E2-4DAD-BEF3-8E439A2264BE}"/>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702085563"/>
      </p:ext>
    </p:extLst>
  </p:cSld>
  <p:clrMapOvr>
    <a:masterClrMapping/>
  </p:clrMapOvr>
  <mc:AlternateContent xmlns:mc="http://schemas.openxmlformats.org/markup-compatibility/2006" xmlns:p14="http://schemas.microsoft.com/office/powerpoint/2010/main">
    <mc:Choice Requires="p14">
      <p:transition spd="slow" p14:dur="2000" advTm="27891"/>
    </mc:Choice>
    <mc:Fallback xmlns="">
      <p:transition spd="slow" advTm="2789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37C69D5-8C55-4594-BF71-F9B624E667CC}"/>
              </a:ext>
            </a:extLst>
          </p:cNvPr>
          <p:cNvSpPr>
            <a:spLocks noGrp="1"/>
          </p:cNvSpPr>
          <p:nvPr>
            <p:ph type="title"/>
          </p:nvPr>
        </p:nvSpPr>
        <p:spPr/>
        <p:txBody>
          <a:bodyPr/>
          <a:lstStyle/>
          <a:p>
            <a:r>
              <a:rPr lang="nl-NL" dirty="0"/>
              <a:t>Vragen?</a:t>
            </a:r>
          </a:p>
        </p:txBody>
      </p:sp>
      <p:sp>
        <p:nvSpPr>
          <p:cNvPr id="3" name="Tijdelijke aanduiding voor tekst 2">
            <a:extLst>
              <a:ext uri="{FF2B5EF4-FFF2-40B4-BE49-F238E27FC236}">
                <a16:creationId xmlns:a16="http://schemas.microsoft.com/office/drawing/2014/main" id="{CA208210-A5D1-48EB-A178-0D24A6D73E6C}"/>
              </a:ext>
            </a:extLst>
          </p:cNvPr>
          <p:cNvSpPr>
            <a:spLocks noGrp="1"/>
          </p:cNvSpPr>
          <p:nvPr>
            <p:ph type="body" sz="quarter" idx="10"/>
          </p:nvPr>
        </p:nvSpPr>
        <p:spPr>
          <a:xfrm>
            <a:off x="628650" y="1690692"/>
            <a:ext cx="7886700" cy="2002283"/>
          </a:xfrm>
        </p:spPr>
        <p:txBody>
          <a:bodyPr>
            <a:normAutofit/>
          </a:bodyPr>
          <a:lstStyle/>
          <a:p>
            <a:pPr marL="0" indent="0">
              <a:buNone/>
            </a:pPr>
            <a:r>
              <a:rPr lang="nl-NL" b="1" dirty="0"/>
              <a:t>Wij zijn de voorlichters van deze opleiding(en). </a:t>
            </a:r>
            <a:br>
              <a:rPr lang="nl-NL" b="1" dirty="0"/>
            </a:br>
            <a:r>
              <a:rPr lang="nl-NL" dirty="0"/>
              <a:t>Je kunt met al je vragen bij ons terecht: </a:t>
            </a:r>
          </a:p>
          <a:p>
            <a:pPr marL="0" indent="0">
              <a:buNone/>
            </a:pPr>
            <a:endParaRPr lang="nl-NL" dirty="0"/>
          </a:p>
          <a:p>
            <a:pPr marL="0" indent="0">
              <a:buNone/>
            </a:pPr>
            <a:r>
              <a:rPr lang="nl-NL" sz="1800" i="1" dirty="0"/>
              <a:t>Henry Moorman			Han Acke</a:t>
            </a:r>
          </a:p>
          <a:p>
            <a:pPr marL="0" indent="0">
              <a:buNone/>
            </a:pPr>
            <a:r>
              <a:rPr lang="nl-NL" sz="1400" i="1" dirty="0"/>
              <a:t>h.moorman@roc-nijmegen.nl		h.acke@roc-nijmegen.nl</a:t>
            </a:r>
          </a:p>
          <a:p>
            <a:endParaRPr lang="nl-NL" dirty="0"/>
          </a:p>
        </p:txBody>
      </p:sp>
      <p:sp>
        <p:nvSpPr>
          <p:cNvPr id="6" name="Titel 1">
            <a:extLst>
              <a:ext uri="{FF2B5EF4-FFF2-40B4-BE49-F238E27FC236}">
                <a16:creationId xmlns:a16="http://schemas.microsoft.com/office/drawing/2014/main" id="{B3EE216D-2BC8-4807-A002-C1962463A44F}"/>
              </a:ext>
            </a:extLst>
          </p:cNvPr>
          <p:cNvSpPr txBox="1">
            <a:spLocks/>
          </p:cNvSpPr>
          <p:nvPr/>
        </p:nvSpPr>
        <p:spPr>
          <a:xfrm flipV="1">
            <a:off x="628650" y="4269628"/>
            <a:ext cx="7401445" cy="57818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lang="en-US" sz="4000" b="1" i="0" kern="1200" cap="none" spc="-70" baseline="0" dirty="0">
                <a:solidFill>
                  <a:schemeClr val="tx1">
                    <a:lumMod val="85000"/>
                    <a:lumOff val="15000"/>
                  </a:schemeClr>
                </a:solidFill>
                <a:effectLst/>
                <a:latin typeface="+mj-lt"/>
                <a:ea typeface="+mn-ea"/>
                <a:cs typeface="+mn-cs"/>
              </a:defRPr>
            </a:lvl1pPr>
          </a:lstStyle>
          <a:p>
            <a:endParaRPr lang="nl-NL" sz="2400" spc="600" dirty="0">
              <a:solidFill>
                <a:schemeClr val="accent5">
                  <a:lumMod val="50000"/>
                </a:schemeClr>
              </a:solidFill>
              <a:latin typeface="Bahnschrift Condensed" panose="020B0502040204020203" pitchFamily="34" charset="0"/>
            </a:endParaRPr>
          </a:p>
        </p:txBody>
      </p:sp>
      <p:pic>
        <p:nvPicPr>
          <p:cNvPr id="10" name="Afbeelding 9">
            <a:extLst>
              <a:ext uri="{FF2B5EF4-FFF2-40B4-BE49-F238E27FC236}">
                <a16:creationId xmlns:a16="http://schemas.microsoft.com/office/drawing/2014/main" id="{04785103-9FB1-41D7-A883-F6F97689D6D6}"/>
              </a:ext>
            </a:extLst>
          </p:cNvPr>
          <p:cNvPicPr>
            <a:picLocks noChangeAspect="1"/>
          </p:cNvPicPr>
          <p:nvPr/>
        </p:nvPicPr>
        <p:blipFill>
          <a:blip r:embed="rId5"/>
          <a:stretch>
            <a:fillRect/>
          </a:stretch>
        </p:blipFill>
        <p:spPr>
          <a:xfrm>
            <a:off x="4446599" y="3815878"/>
            <a:ext cx="1248994" cy="1747604"/>
          </a:xfrm>
          <a:prstGeom prst="rect">
            <a:avLst/>
          </a:prstGeom>
        </p:spPr>
      </p:pic>
      <p:pic>
        <p:nvPicPr>
          <p:cNvPr id="12" name="Afbeelding 11">
            <a:extLst>
              <a:ext uri="{FF2B5EF4-FFF2-40B4-BE49-F238E27FC236}">
                <a16:creationId xmlns:a16="http://schemas.microsoft.com/office/drawing/2014/main" id="{524F9743-8B37-40D5-AB0E-204F795DBAE9}"/>
              </a:ext>
            </a:extLst>
          </p:cNvPr>
          <p:cNvPicPr>
            <a:picLocks noChangeAspect="1"/>
          </p:cNvPicPr>
          <p:nvPr/>
        </p:nvPicPr>
        <p:blipFill>
          <a:blip r:embed="rId6"/>
          <a:stretch>
            <a:fillRect/>
          </a:stretch>
        </p:blipFill>
        <p:spPr>
          <a:xfrm>
            <a:off x="628650" y="3951415"/>
            <a:ext cx="1281289" cy="1792791"/>
          </a:xfrm>
          <a:prstGeom prst="rect">
            <a:avLst/>
          </a:prstGeom>
        </p:spPr>
      </p:pic>
      <p:pic>
        <p:nvPicPr>
          <p:cNvPr id="5" name="Audio 4">
            <a:hlinkClick r:id="" action="ppaction://media"/>
            <a:extLst>
              <a:ext uri="{FF2B5EF4-FFF2-40B4-BE49-F238E27FC236}">
                <a16:creationId xmlns:a16="http://schemas.microsoft.com/office/drawing/2014/main" id="{59293D2E-2E81-4C33-97EC-F5F884237623}"/>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3889692997"/>
      </p:ext>
    </p:extLst>
  </p:cSld>
  <p:clrMapOvr>
    <a:masterClrMapping/>
  </p:clrMapOvr>
  <mc:AlternateContent xmlns:mc="http://schemas.openxmlformats.org/markup-compatibility/2006" xmlns:p14="http://schemas.microsoft.com/office/powerpoint/2010/main">
    <mc:Choice Requires="p14">
      <p:transition spd="slow" p14:dur="2000" advTm="15833"/>
    </mc:Choice>
    <mc:Fallback xmlns="">
      <p:transition spd="slow" advTm="1583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2C7BE11-5E74-479A-A6A7-8C86CD8BA692}"/>
              </a:ext>
            </a:extLst>
          </p:cNvPr>
          <p:cNvSpPr>
            <a:spLocks noGrp="1"/>
          </p:cNvSpPr>
          <p:nvPr>
            <p:ph type="title"/>
          </p:nvPr>
        </p:nvSpPr>
        <p:spPr>
          <a:xfrm>
            <a:off x="143458" y="2766218"/>
            <a:ext cx="7886700" cy="1325563"/>
          </a:xfrm>
        </p:spPr>
        <p:txBody>
          <a:bodyPr>
            <a:normAutofit fontScale="90000"/>
          </a:bodyPr>
          <a:lstStyle/>
          <a:p>
            <a:r>
              <a:rPr lang="nl-NL"/>
              <a:t>Twijfel je nog?</a:t>
            </a:r>
            <a:br>
              <a:rPr lang="nl-NL"/>
            </a:br>
            <a:r>
              <a:rPr lang="nl-NL" b="0"/>
              <a:t>Kom naar de</a:t>
            </a:r>
            <a:br>
              <a:rPr lang="nl-NL" b="0"/>
            </a:br>
            <a:r>
              <a:rPr lang="nl-NL" b="0"/>
              <a:t>Open Dag of kom </a:t>
            </a:r>
            <a:br>
              <a:rPr lang="nl-NL" b="0"/>
            </a:br>
            <a:r>
              <a:rPr lang="nl-NL" b="0"/>
              <a:t>meelopen! </a:t>
            </a:r>
          </a:p>
        </p:txBody>
      </p:sp>
      <p:pic>
        <p:nvPicPr>
          <p:cNvPr id="4" name="Afbeelding 3">
            <a:extLst>
              <a:ext uri="{FF2B5EF4-FFF2-40B4-BE49-F238E27FC236}">
                <a16:creationId xmlns:a16="http://schemas.microsoft.com/office/drawing/2014/main" id="{AEAF15BE-5CD5-439E-A2EF-F0A0BE14D4D0}"/>
              </a:ext>
            </a:extLst>
          </p:cNvPr>
          <p:cNvPicPr>
            <a:picLocks noChangeAspect="1"/>
          </p:cNvPicPr>
          <p:nvPr/>
        </p:nvPicPr>
        <p:blipFill>
          <a:blip r:embed="rId4"/>
          <a:stretch>
            <a:fillRect/>
          </a:stretch>
        </p:blipFill>
        <p:spPr>
          <a:xfrm>
            <a:off x="3601968" y="0"/>
            <a:ext cx="5088975" cy="6858000"/>
          </a:xfrm>
          <a:prstGeom prst="rect">
            <a:avLst/>
          </a:prstGeom>
        </p:spPr>
      </p:pic>
      <p:pic>
        <p:nvPicPr>
          <p:cNvPr id="5" name="Audio 4">
            <a:hlinkClick r:id="" action="ppaction://media"/>
            <a:extLst>
              <a:ext uri="{FF2B5EF4-FFF2-40B4-BE49-F238E27FC236}">
                <a16:creationId xmlns:a16="http://schemas.microsoft.com/office/drawing/2014/main" id="{C3643336-0B3D-43F1-A000-730D17D03D7A}"/>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276782136"/>
      </p:ext>
    </p:extLst>
  </p:cSld>
  <p:clrMapOvr>
    <a:masterClrMapping/>
  </p:clrMapOvr>
  <mc:AlternateContent xmlns:mc="http://schemas.openxmlformats.org/markup-compatibility/2006" xmlns:p14="http://schemas.microsoft.com/office/powerpoint/2010/main">
    <mc:Choice Requires="p14">
      <p:transition spd="slow" p14:dur="2000" advTm="31287"/>
    </mc:Choice>
    <mc:Fallback xmlns="">
      <p:transition spd="slow" advTm="3128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2C7BE11-5E74-479A-A6A7-8C86CD8BA692}"/>
              </a:ext>
            </a:extLst>
          </p:cNvPr>
          <p:cNvSpPr>
            <a:spLocks noGrp="1"/>
          </p:cNvSpPr>
          <p:nvPr>
            <p:ph type="title"/>
          </p:nvPr>
        </p:nvSpPr>
        <p:spPr/>
        <p:txBody>
          <a:bodyPr/>
          <a:lstStyle/>
          <a:p>
            <a:r>
              <a:rPr lang="nl-NL"/>
              <a:t>Ben jij al er al uit?</a:t>
            </a:r>
          </a:p>
        </p:txBody>
      </p:sp>
      <p:sp>
        <p:nvSpPr>
          <p:cNvPr id="3" name="Tijdelijke aanduiding voor tekst 2">
            <a:extLst>
              <a:ext uri="{FF2B5EF4-FFF2-40B4-BE49-F238E27FC236}">
                <a16:creationId xmlns:a16="http://schemas.microsoft.com/office/drawing/2014/main" id="{2D8C998F-B6D9-4BE1-96E5-55A6B283B3AD}"/>
              </a:ext>
            </a:extLst>
          </p:cNvPr>
          <p:cNvSpPr>
            <a:spLocks noGrp="1"/>
          </p:cNvSpPr>
          <p:nvPr>
            <p:ph type="body" sz="quarter" idx="10"/>
          </p:nvPr>
        </p:nvSpPr>
        <p:spPr/>
        <p:txBody>
          <a:bodyPr>
            <a:normAutofit/>
          </a:bodyPr>
          <a:lstStyle/>
          <a:p>
            <a:pPr marL="0" indent="0">
              <a:buNone/>
            </a:pPr>
            <a:r>
              <a:rPr lang="nl-NL"/>
              <a:t>Heb jij jouw keuze gemaakt? YES! Je kunt je nu aanmelden via de webpagina van de opleiding die je gekozen hebt. </a:t>
            </a:r>
          </a:p>
          <a:p>
            <a:pPr marL="0" indent="0">
              <a:buNone/>
            </a:pPr>
            <a:r>
              <a:rPr lang="nl-NL"/>
              <a:t>Na jouw aanmelding nodigen we je graag uit voor een kennismakings- of intakegesprek. </a:t>
            </a:r>
          </a:p>
          <a:p>
            <a:pPr marL="0" indent="0">
              <a:buNone/>
            </a:pPr>
            <a:endParaRPr lang="nl-NL"/>
          </a:p>
          <a:p>
            <a:pPr marL="0" indent="0">
              <a:buNone/>
            </a:pPr>
            <a:r>
              <a:rPr lang="nl-NL"/>
              <a:t>Op </a:t>
            </a:r>
            <a:r>
              <a:rPr lang="nl-NL">
                <a:hlinkClick r:id="rId4"/>
              </a:rPr>
              <a:t>www.roc-nijmegen.nl/aanmelden-mbo</a:t>
            </a:r>
            <a:r>
              <a:rPr lang="nl-NL"/>
              <a:t> vind je alle informatie over aanmelden en toelating.</a:t>
            </a:r>
          </a:p>
        </p:txBody>
      </p:sp>
      <p:pic>
        <p:nvPicPr>
          <p:cNvPr id="5" name="Audio 4">
            <a:hlinkClick r:id="" action="ppaction://media"/>
            <a:extLst>
              <a:ext uri="{FF2B5EF4-FFF2-40B4-BE49-F238E27FC236}">
                <a16:creationId xmlns:a16="http://schemas.microsoft.com/office/drawing/2014/main" id="{944073E3-7658-4BFD-B478-DA08881FCEB5}"/>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3623891620"/>
      </p:ext>
    </p:extLst>
  </p:cSld>
  <p:clrMapOvr>
    <a:masterClrMapping/>
  </p:clrMapOvr>
  <mc:AlternateContent xmlns:mc="http://schemas.openxmlformats.org/markup-compatibility/2006" xmlns:p14="http://schemas.microsoft.com/office/powerpoint/2010/main">
    <mc:Choice Requires="p14">
      <p:transition spd="slow" p14:dur="2000" advTm="26202"/>
    </mc:Choice>
    <mc:Fallback xmlns="">
      <p:transition spd="slow" advTm="2620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BAA050E-AE4A-476A-919B-1429904AE6BA}"/>
              </a:ext>
            </a:extLst>
          </p:cNvPr>
          <p:cNvSpPr>
            <a:spLocks noGrp="1"/>
          </p:cNvSpPr>
          <p:nvPr>
            <p:ph type="title"/>
          </p:nvPr>
        </p:nvSpPr>
        <p:spPr/>
        <p:txBody>
          <a:bodyPr/>
          <a:lstStyle/>
          <a:p>
            <a:r>
              <a:rPr lang="nl-NL"/>
              <a:t>Het mbo</a:t>
            </a:r>
          </a:p>
        </p:txBody>
      </p:sp>
      <p:sp>
        <p:nvSpPr>
          <p:cNvPr id="3" name="Tijdelijke aanduiding voor tekst 2">
            <a:extLst>
              <a:ext uri="{FF2B5EF4-FFF2-40B4-BE49-F238E27FC236}">
                <a16:creationId xmlns:a16="http://schemas.microsoft.com/office/drawing/2014/main" id="{7F576AA0-055B-437A-9798-01B8452962D7}"/>
              </a:ext>
            </a:extLst>
          </p:cNvPr>
          <p:cNvSpPr>
            <a:spLocks noGrp="1"/>
          </p:cNvSpPr>
          <p:nvPr>
            <p:ph type="body" sz="quarter" idx="10"/>
          </p:nvPr>
        </p:nvSpPr>
        <p:spPr/>
        <p:txBody>
          <a:bodyPr vert="horz" lIns="91440" tIns="45720" rIns="91440" bIns="45720" rtlCol="0" anchor="t">
            <a:normAutofit fontScale="70000" lnSpcReduction="20000"/>
          </a:bodyPr>
          <a:lstStyle/>
          <a:p>
            <a:pPr marL="0" indent="0">
              <a:lnSpc>
                <a:spcPct val="120000"/>
              </a:lnSpc>
              <a:buNone/>
            </a:pPr>
            <a:r>
              <a:rPr lang="nl-NL"/>
              <a:t>Het middelbaar </a:t>
            </a:r>
            <a:r>
              <a:rPr lang="nl-NL" b="1"/>
              <a:t>beroep</a:t>
            </a:r>
            <a:r>
              <a:rPr lang="nl-NL"/>
              <a:t>sonderwijs (mbo) bereidt jou voor op het uitoefenen van een </a:t>
            </a:r>
            <a:r>
              <a:rPr lang="nl-NL" b="1"/>
              <a:t>vak of beroep, oftewel:</a:t>
            </a:r>
            <a:r>
              <a:rPr lang="nl-NL"/>
              <a:t> jouw toekomst in de maatschappij. </a:t>
            </a:r>
          </a:p>
          <a:p>
            <a:pPr marL="0" indent="0">
              <a:buNone/>
            </a:pPr>
            <a:endParaRPr lang="nl-NL" sz="1100"/>
          </a:p>
          <a:p>
            <a:pPr marL="0" indent="0">
              <a:buNone/>
            </a:pPr>
            <a:r>
              <a:rPr lang="nl-NL"/>
              <a:t>Het mbo bestaat uit verschillende typen onderwijs. Zo kun je: </a:t>
            </a:r>
          </a:p>
          <a:p>
            <a:r>
              <a:rPr lang="nl-NL" b="1"/>
              <a:t>voltijd</a:t>
            </a:r>
            <a:r>
              <a:rPr lang="nl-NL"/>
              <a:t> (BOL) gaan leren of </a:t>
            </a:r>
          </a:p>
          <a:p>
            <a:r>
              <a:rPr lang="nl-NL" b="1"/>
              <a:t>deeltijd</a:t>
            </a:r>
            <a:r>
              <a:rPr lang="nl-NL"/>
              <a:t> (BBL); ook direct werken in loondienst </a:t>
            </a:r>
          </a:p>
          <a:p>
            <a:pPr marL="0" indent="0">
              <a:buNone/>
            </a:pPr>
            <a:endParaRPr lang="nl-NL" sz="1100"/>
          </a:p>
          <a:p>
            <a:pPr marL="0" indent="0">
              <a:buNone/>
            </a:pPr>
            <a:r>
              <a:rPr lang="nl-NL"/>
              <a:t>Je kunt naar het mbo als je: </a:t>
            </a:r>
          </a:p>
          <a:p>
            <a:r>
              <a:rPr lang="nl-NL"/>
              <a:t>Een </a:t>
            </a:r>
            <a:r>
              <a:rPr lang="nl-NL" b="1"/>
              <a:t>vmbo-diploma</a:t>
            </a:r>
            <a:r>
              <a:rPr lang="nl-NL"/>
              <a:t> hebt</a:t>
            </a:r>
          </a:p>
          <a:p>
            <a:r>
              <a:rPr lang="nl-NL"/>
              <a:t>Een </a:t>
            </a:r>
            <a:r>
              <a:rPr lang="nl-NL" b="1">
                <a:ea typeface="+mn-lt"/>
                <a:cs typeface="+mn-lt"/>
              </a:rPr>
              <a:t>havo </a:t>
            </a:r>
            <a:r>
              <a:rPr lang="nl-NL">
                <a:ea typeface="+mn-lt"/>
                <a:cs typeface="+mn-lt"/>
              </a:rPr>
              <a:t>diploma hebt </a:t>
            </a:r>
          </a:p>
          <a:p>
            <a:r>
              <a:rPr lang="nl-NL">
                <a:ea typeface="+mn-lt"/>
                <a:cs typeface="+mn-lt"/>
              </a:rPr>
              <a:t>Een </a:t>
            </a:r>
            <a:r>
              <a:rPr lang="nl-NL" b="1">
                <a:ea typeface="+mn-lt"/>
                <a:cs typeface="+mn-lt"/>
              </a:rPr>
              <a:t>overgangsbewijs</a:t>
            </a:r>
            <a:r>
              <a:rPr lang="nl-NL">
                <a:ea typeface="+mn-lt"/>
                <a:cs typeface="+mn-lt"/>
              </a:rPr>
              <a:t> van havo 3 naar havo 4 hebt </a:t>
            </a:r>
          </a:p>
          <a:p>
            <a:r>
              <a:rPr lang="nl-NL">
                <a:ea typeface="+mn-lt"/>
                <a:cs typeface="+mn-lt"/>
              </a:rPr>
              <a:t>op een </a:t>
            </a:r>
            <a:r>
              <a:rPr lang="nl-NL" b="1">
                <a:ea typeface="+mn-lt"/>
                <a:cs typeface="+mn-lt"/>
              </a:rPr>
              <a:t>praktijkschool </a:t>
            </a:r>
            <a:r>
              <a:rPr lang="nl-NL">
                <a:ea typeface="+mn-lt"/>
                <a:cs typeface="+mn-lt"/>
              </a:rPr>
              <a:t>zit</a:t>
            </a:r>
          </a:p>
          <a:p>
            <a:r>
              <a:rPr lang="nl-NL">
                <a:ea typeface="+mn-lt"/>
                <a:cs typeface="+mn-lt"/>
              </a:rPr>
              <a:t>je vmbo-diploma </a:t>
            </a:r>
            <a:r>
              <a:rPr lang="nl-NL" b="1">
                <a:ea typeface="+mn-lt"/>
                <a:cs typeface="+mn-lt"/>
              </a:rPr>
              <a:t>niet hebt gehaald </a:t>
            </a:r>
            <a:r>
              <a:rPr lang="nl-NL">
                <a:ea typeface="+mn-lt"/>
                <a:cs typeface="+mn-lt"/>
              </a:rPr>
              <a:t>(entree-opleiding)</a:t>
            </a:r>
            <a:endParaRPr lang="nl-NL"/>
          </a:p>
        </p:txBody>
      </p:sp>
      <p:pic>
        <p:nvPicPr>
          <p:cNvPr id="4" name="Audio 3">
            <a:hlinkClick r:id="" action="ppaction://media"/>
            <a:extLst>
              <a:ext uri="{FF2B5EF4-FFF2-40B4-BE49-F238E27FC236}">
                <a16:creationId xmlns:a16="http://schemas.microsoft.com/office/drawing/2014/main" id="{C426265A-E9B9-4B6D-9AFB-1BA6766AD3F9}"/>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3191092465"/>
      </p:ext>
    </p:extLst>
  </p:cSld>
  <p:clrMapOvr>
    <a:masterClrMapping/>
  </p:clrMapOvr>
  <mc:AlternateContent xmlns:mc="http://schemas.openxmlformats.org/markup-compatibility/2006" xmlns:p14="http://schemas.microsoft.com/office/powerpoint/2010/main">
    <mc:Choice Requires="p14">
      <p:transition spd="slow" p14:dur="2000" advTm="37953"/>
    </mc:Choice>
    <mc:Fallback xmlns="">
      <p:transition spd="slow" advTm="3795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EEC1F1D-E379-44CD-B47E-CE9823C52AF4}"/>
              </a:ext>
            </a:extLst>
          </p:cNvPr>
          <p:cNvSpPr>
            <a:spLocks noGrp="1"/>
          </p:cNvSpPr>
          <p:nvPr>
            <p:ph type="title"/>
          </p:nvPr>
        </p:nvSpPr>
        <p:spPr/>
        <p:txBody>
          <a:bodyPr/>
          <a:lstStyle/>
          <a:p>
            <a:r>
              <a:rPr lang="nl-NL">
                <a:latin typeface="Arial"/>
                <a:cs typeface="Arial"/>
              </a:rPr>
              <a:t>Handige links</a:t>
            </a:r>
            <a:endParaRPr lang="nl-NL"/>
          </a:p>
        </p:txBody>
      </p:sp>
      <p:sp>
        <p:nvSpPr>
          <p:cNvPr id="3" name="Tijdelijke aanduiding voor tekst 2">
            <a:extLst>
              <a:ext uri="{FF2B5EF4-FFF2-40B4-BE49-F238E27FC236}">
                <a16:creationId xmlns:a16="http://schemas.microsoft.com/office/drawing/2014/main" id="{7E3A91F7-77D7-48F4-8650-939ADCB874EC}"/>
              </a:ext>
            </a:extLst>
          </p:cNvPr>
          <p:cNvSpPr>
            <a:spLocks noGrp="1"/>
          </p:cNvSpPr>
          <p:nvPr>
            <p:ph type="body" sz="quarter" idx="10"/>
          </p:nvPr>
        </p:nvSpPr>
        <p:spPr/>
        <p:txBody>
          <a:bodyPr vert="horz" lIns="91440" tIns="45720" rIns="91440" bIns="45720" rtlCol="0" anchor="t">
            <a:normAutofit fontScale="77500" lnSpcReduction="20000"/>
          </a:bodyPr>
          <a:lstStyle/>
          <a:p>
            <a:pPr marL="0" indent="0">
              <a:buNone/>
            </a:pPr>
            <a:r>
              <a:rPr lang="nl-NL" b="1">
                <a:ea typeface="+mn-lt"/>
                <a:cs typeface="+mn-lt"/>
              </a:rPr>
              <a:t>Website-pagina’s </a:t>
            </a:r>
            <a:endParaRPr lang="en-US">
              <a:ea typeface="+mn-lt"/>
              <a:cs typeface="+mn-lt"/>
            </a:endParaRPr>
          </a:p>
          <a:p>
            <a:r>
              <a:rPr lang="nl-NL" sz="2300" i="1">
                <a:ea typeface="+mn-lt"/>
                <a:cs typeface="+mn-lt"/>
              </a:rPr>
              <a:t>Opleidingsfolder bekijken/aanvragen: </a:t>
            </a:r>
            <a:r>
              <a:rPr lang="nl-NL" sz="2300">
                <a:ea typeface="+mn-lt"/>
                <a:cs typeface="+mn-lt"/>
                <a:hlinkClick r:id="rId4"/>
              </a:rPr>
              <a:t>https://www.roc-nijmegen.nl/folder</a:t>
            </a:r>
            <a:r>
              <a:rPr lang="nl-NL" sz="2300">
                <a:ea typeface="+mn-lt"/>
                <a:cs typeface="+mn-lt"/>
              </a:rPr>
              <a:t> </a:t>
            </a:r>
          </a:p>
          <a:p>
            <a:r>
              <a:rPr lang="nl-NL" sz="2300" i="1">
                <a:ea typeface="+mn-lt"/>
                <a:cs typeface="+mn-lt"/>
              </a:rPr>
              <a:t>Hulp bij studiekeuze-pagina: </a:t>
            </a:r>
            <a:r>
              <a:rPr lang="nl-NL" sz="2300">
                <a:ea typeface="+mn-lt"/>
                <a:cs typeface="+mn-lt"/>
                <a:hlinkClick r:id="rId5"/>
              </a:rPr>
              <a:t>www</a:t>
            </a:r>
            <a:r>
              <a:rPr lang="nl-NL" sz="2300" i="1">
                <a:ea typeface="+mn-lt"/>
                <a:cs typeface="+mn-lt"/>
                <a:hlinkClick r:id="rId5"/>
              </a:rPr>
              <a:t>.</a:t>
            </a:r>
            <a:r>
              <a:rPr lang="nl-NL" sz="2300">
                <a:ea typeface="+mn-lt"/>
                <a:cs typeface="+mn-lt"/>
                <a:hlinkClick r:id="rId5"/>
              </a:rPr>
              <a:t>roc-nijmegen.nl/studiekeuze</a:t>
            </a:r>
            <a:r>
              <a:rPr lang="nl-NL" sz="2300">
                <a:ea typeface="+mn-lt"/>
                <a:cs typeface="+mn-lt"/>
              </a:rPr>
              <a:t>  </a:t>
            </a:r>
            <a:endParaRPr lang="nl-NL" sz="2300">
              <a:cs typeface="Arial"/>
            </a:endParaRPr>
          </a:p>
          <a:p>
            <a:r>
              <a:rPr lang="nl-NL" sz="2300" i="1">
                <a:ea typeface="+mn-lt"/>
                <a:cs typeface="+mn-lt"/>
              </a:rPr>
              <a:t>Beroepsinteressetest: </a:t>
            </a:r>
            <a:r>
              <a:rPr lang="nl-NL" sz="2300">
                <a:ea typeface="+mn-lt"/>
                <a:cs typeface="+mn-lt"/>
                <a:hlinkClick r:id="rId6"/>
              </a:rPr>
              <a:t>www.roc-nijmegen.nl/bit</a:t>
            </a:r>
            <a:r>
              <a:rPr lang="nl-NL" sz="2300">
                <a:ea typeface="+mn-lt"/>
                <a:cs typeface="+mn-lt"/>
              </a:rPr>
              <a:t> </a:t>
            </a:r>
            <a:endParaRPr lang="en-US" sz="2300">
              <a:ea typeface="+mn-lt"/>
              <a:cs typeface="+mn-lt"/>
            </a:endParaRPr>
          </a:p>
          <a:p>
            <a:r>
              <a:rPr lang="nl-NL" sz="2300" i="1">
                <a:ea typeface="+mn-lt"/>
                <a:cs typeface="+mn-lt"/>
              </a:rPr>
              <a:t>Pagina met alle werkvelden op een rij</a:t>
            </a:r>
            <a:r>
              <a:rPr lang="nl-NL" sz="2300">
                <a:ea typeface="+mn-lt"/>
                <a:cs typeface="+mn-lt"/>
              </a:rPr>
              <a:t>: </a:t>
            </a:r>
            <a:r>
              <a:rPr lang="nl-NL" sz="2300">
                <a:ea typeface="+mn-lt"/>
                <a:cs typeface="+mn-lt"/>
                <a:hlinkClick r:id="rId7"/>
              </a:rPr>
              <a:t>www.roc-nijmegen.nl/mbo</a:t>
            </a:r>
            <a:r>
              <a:rPr lang="nl-NL" sz="2300">
                <a:ea typeface="+mn-lt"/>
                <a:cs typeface="+mn-lt"/>
              </a:rPr>
              <a:t> </a:t>
            </a:r>
            <a:endParaRPr lang="en-US" sz="2300">
              <a:ea typeface="+mn-lt"/>
              <a:cs typeface="+mn-lt"/>
            </a:endParaRPr>
          </a:p>
          <a:p>
            <a:r>
              <a:rPr lang="nl-NL" sz="2300" i="1">
                <a:ea typeface="+mn-lt"/>
                <a:cs typeface="+mn-lt"/>
              </a:rPr>
              <a:t>Gesprek met studiekeuzeadviseur: </a:t>
            </a:r>
            <a:r>
              <a:rPr lang="nl-NL" sz="2300">
                <a:ea typeface="+mn-lt"/>
                <a:cs typeface="+mn-lt"/>
                <a:hlinkClick r:id="rId8"/>
              </a:rPr>
              <a:t>www</a:t>
            </a:r>
            <a:r>
              <a:rPr lang="nl-NL" sz="2300" i="1">
                <a:ea typeface="+mn-lt"/>
                <a:cs typeface="+mn-lt"/>
                <a:hlinkClick r:id="rId8"/>
              </a:rPr>
              <a:t>.</a:t>
            </a:r>
            <a:r>
              <a:rPr lang="nl-NL" sz="2300">
                <a:ea typeface="+mn-lt"/>
                <a:cs typeface="+mn-lt"/>
                <a:hlinkClick r:id="rId8"/>
              </a:rPr>
              <a:t>roc-nijmegen.nl/adviesgesprek</a:t>
            </a:r>
            <a:r>
              <a:rPr lang="nl-NL" sz="2300">
                <a:ea typeface="+mn-lt"/>
                <a:cs typeface="+mn-lt"/>
              </a:rPr>
              <a:t> </a:t>
            </a:r>
            <a:endParaRPr lang="en-US" sz="2300">
              <a:ea typeface="+mn-lt"/>
              <a:cs typeface="+mn-lt"/>
            </a:endParaRPr>
          </a:p>
          <a:p>
            <a:r>
              <a:rPr lang="nl-NL" sz="2300" i="1">
                <a:ea typeface="+mn-lt"/>
                <a:cs typeface="+mn-lt"/>
              </a:rPr>
              <a:t>Open Dag</a:t>
            </a:r>
            <a:r>
              <a:rPr lang="nl-NL" sz="2300">
                <a:ea typeface="+mn-lt"/>
                <a:cs typeface="+mn-lt"/>
              </a:rPr>
              <a:t>: </a:t>
            </a:r>
            <a:r>
              <a:rPr lang="nl-NL" sz="2300">
                <a:ea typeface="+mn-lt"/>
                <a:cs typeface="+mn-lt"/>
                <a:hlinkClick r:id="rId9"/>
              </a:rPr>
              <a:t>www.roc-nijmegen.nl/opendag</a:t>
            </a:r>
            <a:r>
              <a:rPr lang="nl-NL" sz="2300">
                <a:ea typeface="+mn-lt"/>
                <a:cs typeface="+mn-lt"/>
              </a:rPr>
              <a:t> </a:t>
            </a:r>
            <a:endParaRPr lang="en-US" sz="2300">
              <a:ea typeface="+mn-lt"/>
              <a:cs typeface="+mn-lt"/>
            </a:endParaRPr>
          </a:p>
          <a:p>
            <a:r>
              <a:rPr lang="nl-NL" sz="2300" i="1">
                <a:ea typeface="+mn-lt"/>
                <a:cs typeface="+mn-lt"/>
              </a:rPr>
              <a:t>Meelopen: </a:t>
            </a:r>
            <a:r>
              <a:rPr lang="nl-NL" sz="2300">
                <a:ea typeface="+mn-lt"/>
                <a:cs typeface="+mn-lt"/>
                <a:hlinkClick r:id="rId10"/>
              </a:rPr>
              <a:t>www.roc-nijmegen.nl/meelopen</a:t>
            </a:r>
            <a:r>
              <a:rPr lang="nl-NL" sz="2300">
                <a:ea typeface="+mn-lt"/>
                <a:cs typeface="+mn-lt"/>
              </a:rPr>
              <a:t> </a:t>
            </a:r>
          </a:p>
          <a:p>
            <a:r>
              <a:rPr lang="nl-NL" sz="2300" i="1">
                <a:ea typeface="+mn-lt"/>
                <a:cs typeface="+mn-lt"/>
              </a:rPr>
              <a:t>Video’s De Wereld van</a:t>
            </a:r>
            <a:r>
              <a:rPr lang="nl-NL" sz="2300">
                <a:ea typeface="+mn-lt"/>
                <a:cs typeface="+mn-lt"/>
              </a:rPr>
              <a:t>: </a:t>
            </a:r>
            <a:r>
              <a:rPr lang="nl-NL" sz="2300">
                <a:ea typeface="+mn-lt"/>
                <a:cs typeface="+mn-lt"/>
                <a:hlinkClick r:id="rId11"/>
              </a:rPr>
              <a:t>www.roc-nijmegen.nl/toekomst</a:t>
            </a:r>
            <a:r>
              <a:rPr lang="nl-NL" sz="2300">
                <a:ea typeface="+mn-lt"/>
                <a:cs typeface="+mn-lt"/>
              </a:rPr>
              <a:t>   </a:t>
            </a:r>
            <a:endParaRPr lang="en-US" sz="2300">
              <a:ea typeface="+mn-lt"/>
              <a:cs typeface="+mn-lt"/>
            </a:endParaRPr>
          </a:p>
          <a:p>
            <a:r>
              <a:rPr lang="nl-NL" sz="2300" i="1">
                <a:ea typeface="+mn-lt"/>
                <a:cs typeface="+mn-lt"/>
              </a:rPr>
              <a:t>Locatievideo’s</a:t>
            </a:r>
            <a:r>
              <a:rPr lang="nl-NL" sz="2300">
                <a:ea typeface="+mn-lt"/>
                <a:cs typeface="+mn-lt"/>
              </a:rPr>
              <a:t>: </a:t>
            </a:r>
            <a:r>
              <a:rPr lang="nl-NL" sz="2300">
                <a:ea typeface="+mn-lt"/>
                <a:cs typeface="+mn-lt"/>
                <a:hlinkClick r:id="rId12"/>
              </a:rPr>
              <a:t>www.roc-nijmegen.nl/locatie</a:t>
            </a:r>
            <a:r>
              <a:rPr lang="nl-NL">
                <a:ea typeface="+mn-lt"/>
                <a:cs typeface="+mn-lt"/>
              </a:rPr>
              <a:t> </a:t>
            </a:r>
            <a:endParaRPr lang="nl-NL">
              <a:cs typeface="Arial"/>
            </a:endParaRPr>
          </a:p>
          <a:p>
            <a:pPr marL="457200" lvl="1" indent="0">
              <a:buNone/>
            </a:pPr>
            <a:endParaRPr lang="nl-NL">
              <a:cs typeface="Arial"/>
            </a:endParaRPr>
          </a:p>
          <a:p>
            <a:r>
              <a:rPr lang="nl-NL">
                <a:cs typeface="Arial"/>
                <a:hlinkClick r:id="rId13"/>
              </a:rPr>
              <a:t>www.kiesmbo.nl</a:t>
            </a:r>
            <a:r>
              <a:rPr lang="nl-NL">
                <a:cs typeface="Arial"/>
              </a:rPr>
              <a:t> </a:t>
            </a:r>
          </a:p>
          <a:p>
            <a:endParaRPr lang="nl-NL">
              <a:cs typeface="Arial"/>
            </a:endParaRPr>
          </a:p>
          <a:p>
            <a:endParaRPr lang="nl-NL">
              <a:cs typeface="Arial"/>
            </a:endParaRPr>
          </a:p>
          <a:p>
            <a:endParaRPr lang="nl-NL">
              <a:cs typeface="Arial"/>
            </a:endParaRPr>
          </a:p>
          <a:p>
            <a:endParaRPr lang="nl-NL">
              <a:cs typeface="Arial"/>
            </a:endParaRPr>
          </a:p>
        </p:txBody>
      </p:sp>
      <p:pic>
        <p:nvPicPr>
          <p:cNvPr id="4" name="Audio 3">
            <a:hlinkClick r:id="" action="ppaction://media"/>
            <a:extLst>
              <a:ext uri="{FF2B5EF4-FFF2-40B4-BE49-F238E27FC236}">
                <a16:creationId xmlns:a16="http://schemas.microsoft.com/office/drawing/2014/main" id="{C91B7271-FCBF-475C-B3C9-3AB1935256F7}"/>
              </a:ext>
            </a:extLst>
          </p:cNvPr>
          <p:cNvPicPr>
            <a:picLocks noChangeAspect="1"/>
          </p:cNvPicPr>
          <p:nvPr>
            <a:audioFile r:link="rId2"/>
            <p:extLst>
              <p:ext uri="{DAA4B4D4-6D71-4841-9C94-3DE7FCFB9230}">
                <p14:media xmlns:p14="http://schemas.microsoft.com/office/powerpoint/2010/main" r:embed="rId1"/>
              </p:ext>
            </p:extLst>
          </p:nvPr>
        </p:nvPicPr>
        <p:blipFill>
          <a:blip r:embed="rId14"/>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2662717644"/>
      </p:ext>
    </p:extLst>
  </p:cSld>
  <p:clrMapOvr>
    <a:masterClrMapping/>
  </p:clrMapOvr>
  <mc:AlternateContent xmlns:mc="http://schemas.openxmlformats.org/markup-compatibility/2006" xmlns:p14="http://schemas.microsoft.com/office/powerpoint/2010/main">
    <mc:Choice Requires="p14">
      <p:transition spd="slow" p14:dur="2000" advTm="8183"/>
    </mc:Choice>
    <mc:Fallback xmlns="">
      <p:transition spd="slow" advTm="818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9FF0B9E-2163-4992-B700-E9DD3C1E9A12}"/>
              </a:ext>
            </a:extLst>
          </p:cNvPr>
          <p:cNvSpPr>
            <a:spLocks noGrp="1"/>
          </p:cNvSpPr>
          <p:nvPr>
            <p:ph type="title"/>
          </p:nvPr>
        </p:nvSpPr>
        <p:spPr/>
        <p:txBody>
          <a:bodyPr/>
          <a:lstStyle/>
          <a:p>
            <a:r>
              <a:rPr lang="nl-NL"/>
              <a:t>Presentatie thuis nalezen? </a:t>
            </a:r>
          </a:p>
        </p:txBody>
      </p:sp>
      <p:sp>
        <p:nvSpPr>
          <p:cNvPr id="3" name="Tijdelijke aanduiding voor tekst 2">
            <a:extLst>
              <a:ext uri="{FF2B5EF4-FFF2-40B4-BE49-F238E27FC236}">
                <a16:creationId xmlns:a16="http://schemas.microsoft.com/office/drawing/2014/main" id="{5E49916B-30F4-4CE9-8452-72A2A6B86472}"/>
              </a:ext>
            </a:extLst>
          </p:cNvPr>
          <p:cNvSpPr>
            <a:spLocks noGrp="1"/>
          </p:cNvSpPr>
          <p:nvPr>
            <p:ph type="body" sz="quarter" idx="10"/>
          </p:nvPr>
        </p:nvSpPr>
        <p:spPr/>
        <p:txBody>
          <a:bodyPr>
            <a:normAutofit/>
          </a:bodyPr>
          <a:lstStyle/>
          <a:p>
            <a:pPr marL="457200" indent="-457200">
              <a:buFont typeface="+mj-lt"/>
              <a:buAutoNum type="arabicPeriod"/>
            </a:pPr>
            <a:r>
              <a:rPr lang="nl-NL" dirty="0"/>
              <a:t>Stuur een e-mail naar mij:</a:t>
            </a:r>
          </a:p>
          <a:p>
            <a:pPr marL="800100" lvl="1" indent="-457200"/>
            <a:r>
              <a:rPr lang="nl-NL" sz="2000" dirty="0"/>
              <a:t>h.acke@roc-nijmegen.nl</a:t>
            </a:r>
          </a:p>
          <a:p>
            <a:pPr marL="457200" indent="-457200">
              <a:buFont typeface="+mj-lt"/>
              <a:buAutoNum type="arabicPeriod"/>
            </a:pPr>
            <a:r>
              <a:rPr lang="nl-NL" dirty="0"/>
              <a:t>Zet in het onderwerp “presentatie”</a:t>
            </a:r>
          </a:p>
          <a:p>
            <a:pPr marL="457200" indent="-457200">
              <a:buFont typeface="+mj-lt"/>
              <a:buAutoNum type="arabicPeriod"/>
            </a:pPr>
            <a:r>
              <a:rPr lang="nl-NL" dirty="0"/>
              <a:t>Dan stuur ik jou z.s.m. deze presentatie </a:t>
            </a:r>
          </a:p>
          <a:p>
            <a:pPr marL="0" indent="0">
              <a:buNone/>
            </a:pPr>
            <a:endParaRPr lang="nl-NL" dirty="0"/>
          </a:p>
          <a:p>
            <a:pPr marL="0" indent="0">
              <a:buNone/>
            </a:pPr>
            <a:r>
              <a:rPr lang="nl-NL" dirty="0"/>
              <a:t>Ook op de website bij de opleidingen staan diverse video’s en andere presentaties die je kunt bekijken. </a:t>
            </a:r>
          </a:p>
          <a:p>
            <a:pPr marL="0" indent="0">
              <a:buNone/>
            </a:pPr>
            <a:r>
              <a:rPr lang="nl-NL" dirty="0"/>
              <a:t>Volg #</a:t>
            </a:r>
            <a:r>
              <a:rPr lang="nl-NL" dirty="0" err="1"/>
              <a:t>ROCNijmegen</a:t>
            </a:r>
            <a:r>
              <a:rPr lang="nl-NL" dirty="0"/>
              <a:t> op </a:t>
            </a:r>
            <a:r>
              <a:rPr lang="nl-NL" dirty="0" err="1"/>
              <a:t>social</a:t>
            </a:r>
            <a:r>
              <a:rPr lang="nl-NL" dirty="0"/>
              <a:t> media</a:t>
            </a:r>
          </a:p>
        </p:txBody>
      </p:sp>
      <p:pic>
        <p:nvPicPr>
          <p:cNvPr id="4" name="Afbeelding 3">
            <a:extLst>
              <a:ext uri="{FF2B5EF4-FFF2-40B4-BE49-F238E27FC236}">
                <a16:creationId xmlns:a16="http://schemas.microsoft.com/office/drawing/2014/main" id="{78E9467E-433A-481D-9454-80423ACB0F9A}"/>
              </a:ext>
            </a:extLst>
          </p:cNvPr>
          <p:cNvPicPr>
            <a:picLocks noChangeAspect="1"/>
          </p:cNvPicPr>
          <p:nvPr/>
        </p:nvPicPr>
        <p:blipFill>
          <a:blip r:embed="rId4"/>
          <a:stretch>
            <a:fillRect/>
          </a:stretch>
        </p:blipFill>
        <p:spPr>
          <a:xfrm>
            <a:off x="5990562" y="4826401"/>
            <a:ext cx="387726" cy="370868"/>
          </a:xfrm>
          <a:prstGeom prst="rect">
            <a:avLst/>
          </a:prstGeom>
        </p:spPr>
      </p:pic>
      <p:pic>
        <p:nvPicPr>
          <p:cNvPr id="5" name="Afbeelding 4">
            <a:extLst>
              <a:ext uri="{FF2B5EF4-FFF2-40B4-BE49-F238E27FC236}">
                <a16:creationId xmlns:a16="http://schemas.microsoft.com/office/drawing/2014/main" id="{A7B2C620-D2C0-4CB5-A294-3437A69FC9ED}"/>
              </a:ext>
            </a:extLst>
          </p:cNvPr>
          <p:cNvPicPr>
            <a:picLocks noChangeAspect="1"/>
          </p:cNvPicPr>
          <p:nvPr/>
        </p:nvPicPr>
        <p:blipFill>
          <a:blip r:embed="rId5"/>
          <a:stretch>
            <a:fillRect/>
          </a:stretch>
        </p:blipFill>
        <p:spPr>
          <a:xfrm>
            <a:off x="6430792" y="4799148"/>
            <a:ext cx="387726" cy="382556"/>
          </a:xfrm>
          <a:prstGeom prst="rect">
            <a:avLst/>
          </a:prstGeom>
        </p:spPr>
      </p:pic>
      <p:pic>
        <p:nvPicPr>
          <p:cNvPr id="6" name="Audio 5">
            <a:hlinkClick r:id="" action="ppaction://media"/>
            <a:extLst>
              <a:ext uri="{FF2B5EF4-FFF2-40B4-BE49-F238E27FC236}">
                <a16:creationId xmlns:a16="http://schemas.microsoft.com/office/drawing/2014/main" id="{37016611-0ACD-42F1-A069-C16ADE0F5284}"/>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1953526833"/>
      </p:ext>
    </p:extLst>
  </p:cSld>
  <p:clrMapOvr>
    <a:masterClrMapping/>
  </p:clrMapOvr>
  <mc:AlternateContent xmlns:mc="http://schemas.openxmlformats.org/markup-compatibility/2006" xmlns:p14="http://schemas.microsoft.com/office/powerpoint/2010/main">
    <mc:Choice Requires="p14">
      <p:transition spd="slow" p14:dur="2000" advTm="26596"/>
    </mc:Choice>
    <mc:Fallback xmlns="">
      <p:transition spd="slow" advTm="2659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28650" y="368126"/>
            <a:ext cx="7886700" cy="1325563"/>
          </a:xfrm>
        </p:spPr>
        <p:txBody>
          <a:bodyPr/>
          <a:lstStyle/>
          <a:p>
            <a:r>
              <a:rPr lang="nl-NL">
                <a:latin typeface="Arial"/>
                <a:cs typeface="Arial"/>
              </a:rPr>
              <a:t>mbo-niveaus</a:t>
            </a:r>
            <a:endParaRPr lang="nl-NL"/>
          </a:p>
        </p:txBody>
      </p:sp>
      <p:sp>
        <p:nvSpPr>
          <p:cNvPr id="3" name="Tijdelijke aanduiding voor inhoud 2"/>
          <p:cNvSpPr>
            <a:spLocks noGrp="1"/>
          </p:cNvSpPr>
          <p:nvPr>
            <p:ph idx="4294967295"/>
          </p:nvPr>
        </p:nvSpPr>
        <p:spPr>
          <a:xfrm>
            <a:off x="60961" y="2505211"/>
            <a:ext cx="2272017" cy="2420983"/>
          </a:xfrm>
        </p:spPr>
        <p:txBody>
          <a:bodyPr vert="horz" lIns="91440" tIns="45720" rIns="91440" bIns="45720" rtlCol="0" anchor="t">
            <a:noAutofit/>
          </a:bodyPr>
          <a:lstStyle/>
          <a:p>
            <a:pPr marL="0" indent="0">
              <a:lnSpc>
                <a:spcPts val="500"/>
              </a:lnSpc>
              <a:buNone/>
            </a:pPr>
            <a:r>
              <a:rPr lang="nl-NL" sz="800" b="1"/>
              <a:t>entree opleiding = niveau 1 (1 jaar) </a:t>
            </a:r>
          </a:p>
          <a:p>
            <a:pPr marL="0" indent="0">
              <a:lnSpc>
                <a:spcPts val="500"/>
              </a:lnSpc>
              <a:buNone/>
            </a:pPr>
            <a:r>
              <a:rPr lang="nl-NL" sz="800"/>
              <a:t>- eenvoudig uitvoerend werk </a:t>
            </a:r>
          </a:p>
          <a:p>
            <a:pPr marL="0" indent="0">
              <a:lnSpc>
                <a:spcPts val="500"/>
              </a:lnSpc>
              <a:buNone/>
            </a:pPr>
            <a:endParaRPr lang="nl-NL" sz="800" b="1"/>
          </a:p>
          <a:p>
            <a:pPr marL="0" indent="0">
              <a:lnSpc>
                <a:spcPts val="500"/>
              </a:lnSpc>
              <a:buNone/>
            </a:pPr>
            <a:r>
              <a:rPr lang="nl-NL" sz="800" b="1"/>
              <a:t>niveau 2 = basisberoepsopleiding (2 jaar)</a:t>
            </a:r>
          </a:p>
          <a:p>
            <a:pPr marL="0" indent="0">
              <a:lnSpc>
                <a:spcPts val="500"/>
              </a:lnSpc>
              <a:buNone/>
            </a:pPr>
            <a:r>
              <a:rPr lang="nl-NL" sz="800"/>
              <a:t>- uitvoerend praktisch werk </a:t>
            </a:r>
          </a:p>
          <a:p>
            <a:pPr marL="457200" lvl="1" indent="0">
              <a:lnSpc>
                <a:spcPts val="500"/>
              </a:lnSpc>
              <a:buNone/>
            </a:pPr>
            <a:endParaRPr lang="nl-NL" sz="800"/>
          </a:p>
          <a:p>
            <a:pPr marL="0" indent="0">
              <a:lnSpc>
                <a:spcPts val="500"/>
              </a:lnSpc>
              <a:buNone/>
            </a:pPr>
            <a:r>
              <a:rPr lang="nl-NL" sz="800" b="1"/>
              <a:t>niveau 3 = vakopleiding</a:t>
            </a:r>
            <a:r>
              <a:rPr lang="nl-NL" sz="800" b="1" i="1"/>
              <a:t> </a:t>
            </a:r>
            <a:r>
              <a:rPr lang="nl-NL" sz="800" b="1"/>
              <a:t> (2-4 jaar)</a:t>
            </a:r>
            <a:endParaRPr lang="nl-NL" sz="800"/>
          </a:p>
          <a:p>
            <a:pPr marL="0" indent="0">
              <a:lnSpc>
                <a:spcPts val="500"/>
              </a:lnSpc>
              <a:buNone/>
            </a:pPr>
            <a:r>
              <a:rPr lang="nl-NL" sz="800"/>
              <a:t>- zelfstandig uitvoerend werk</a:t>
            </a:r>
          </a:p>
          <a:p>
            <a:pPr marL="457200" lvl="1" indent="0">
              <a:lnSpc>
                <a:spcPts val="500"/>
              </a:lnSpc>
              <a:buNone/>
            </a:pPr>
            <a:endParaRPr lang="nl-NL" sz="800"/>
          </a:p>
          <a:p>
            <a:pPr marL="0" indent="0">
              <a:lnSpc>
                <a:spcPts val="500"/>
              </a:lnSpc>
              <a:buNone/>
            </a:pPr>
            <a:r>
              <a:rPr lang="nl-NL" sz="800" b="1"/>
              <a:t>niveau 4 = middenkaderopleiding (3-4 jaar)</a:t>
            </a:r>
          </a:p>
          <a:p>
            <a:pPr marL="0" indent="0">
              <a:lnSpc>
                <a:spcPts val="500"/>
              </a:lnSpc>
              <a:buNone/>
            </a:pPr>
            <a:r>
              <a:rPr lang="nl-NL" sz="800"/>
              <a:t>- of specialistenopleiding </a:t>
            </a:r>
          </a:p>
          <a:p>
            <a:pPr marL="0" indent="0">
              <a:lnSpc>
                <a:spcPts val="500"/>
              </a:lnSpc>
              <a:buNone/>
            </a:pPr>
            <a:r>
              <a:rPr lang="nl-NL" sz="800"/>
              <a:t>- volledig zelfstandig uitvoerend werk</a:t>
            </a:r>
          </a:p>
          <a:p>
            <a:pPr marL="0" indent="0">
              <a:lnSpc>
                <a:spcPts val="500"/>
              </a:lnSpc>
              <a:buNone/>
            </a:pPr>
            <a:r>
              <a:rPr lang="nl-NL" sz="800"/>
              <a:t>- 1 - 2 jaar (kopopleiding)</a:t>
            </a:r>
          </a:p>
        </p:txBody>
      </p:sp>
      <p:pic>
        <p:nvPicPr>
          <p:cNvPr id="4" name="Afbeelding 3">
            <a:extLst>
              <a:ext uri="{FF2B5EF4-FFF2-40B4-BE49-F238E27FC236}">
                <a16:creationId xmlns:a16="http://schemas.microsoft.com/office/drawing/2014/main" id="{77EE797D-A976-4A95-97A8-881825747A15}"/>
              </a:ext>
            </a:extLst>
          </p:cNvPr>
          <p:cNvPicPr>
            <a:picLocks noChangeAspect="1"/>
          </p:cNvPicPr>
          <p:nvPr/>
        </p:nvPicPr>
        <p:blipFill>
          <a:blip r:embed="rId4"/>
          <a:stretch>
            <a:fillRect/>
          </a:stretch>
        </p:blipFill>
        <p:spPr>
          <a:xfrm>
            <a:off x="2332978" y="1931806"/>
            <a:ext cx="6750061" cy="2994388"/>
          </a:xfrm>
          <a:prstGeom prst="rect">
            <a:avLst/>
          </a:prstGeom>
        </p:spPr>
      </p:pic>
      <p:pic>
        <p:nvPicPr>
          <p:cNvPr id="6" name="Audio 5">
            <a:hlinkClick r:id="" action="ppaction://media"/>
            <a:extLst>
              <a:ext uri="{FF2B5EF4-FFF2-40B4-BE49-F238E27FC236}">
                <a16:creationId xmlns:a16="http://schemas.microsoft.com/office/drawing/2014/main" id="{97C9A7A1-FD6C-4F8F-9FC8-9938EE47B5C2}"/>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2667562004"/>
      </p:ext>
    </p:extLst>
  </p:cSld>
  <p:clrMapOvr>
    <a:masterClrMapping/>
  </p:clrMapOvr>
  <mc:AlternateContent xmlns:mc="http://schemas.openxmlformats.org/markup-compatibility/2006" xmlns:p14="http://schemas.microsoft.com/office/powerpoint/2010/main">
    <mc:Choice Requires="p14">
      <p:transition spd="slow" p14:dur="2000" advTm="54716"/>
    </mc:Choice>
    <mc:Fallback xmlns="">
      <p:transition spd="slow" advTm="5471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B9DADBE-4431-4120-B9AE-7A398365E25A}"/>
              </a:ext>
            </a:extLst>
          </p:cNvPr>
          <p:cNvSpPr>
            <a:spLocks noGrp="1"/>
          </p:cNvSpPr>
          <p:nvPr>
            <p:ph type="title"/>
          </p:nvPr>
        </p:nvSpPr>
        <p:spPr/>
        <p:txBody>
          <a:bodyPr/>
          <a:lstStyle/>
          <a:p>
            <a:r>
              <a:rPr lang="nl-NL"/>
              <a:t>ROC Nijmegen</a:t>
            </a:r>
          </a:p>
        </p:txBody>
      </p:sp>
      <p:sp>
        <p:nvSpPr>
          <p:cNvPr id="3" name="Tijdelijke aanduiding voor tekst 2">
            <a:extLst>
              <a:ext uri="{FF2B5EF4-FFF2-40B4-BE49-F238E27FC236}">
                <a16:creationId xmlns:a16="http://schemas.microsoft.com/office/drawing/2014/main" id="{8553A9F2-564F-4368-B660-BCFA8E99C2A5}"/>
              </a:ext>
            </a:extLst>
          </p:cNvPr>
          <p:cNvSpPr>
            <a:spLocks noGrp="1"/>
          </p:cNvSpPr>
          <p:nvPr>
            <p:ph type="body" sz="quarter" idx="10"/>
          </p:nvPr>
        </p:nvSpPr>
        <p:spPr/>
        <p:txBody>
          <a:bodyPr/>
          <a:lstStyle/>
          <a:p>
            <a:pPr marL="0" indent="0">
              <a:buNone/>
            </a:pPr>
            <a:r>
              <a:rPr lang="nl-NL" dirty="0"/>
              <a:t>ROC Nijmegen biedt kansen voor de ontwikkeling van ieders talent! Of je nu kiest voor de BOL of BBL-variant, je kunt op jouw niveau aan de slag! </a:t>
            </a:r>
          </a:p>
          <a:p>
            <a:pPr marL="0" indent="0">
              <a:buNone/>
            </a:pPr>
            <a:r>
              <a:rPr lang="nl-NL" dirty="0"/>
              <a:t>Opleiden doen we samen met bedrijven en organisaties in de regio. Je kunt als student zelfs al werkervaring opdoen bij één van onze leerbedrijven op de </a:t>
            </a:r>
            <a:r>
              <a:rPr lang="nl-NL" dirty="0" err="1"/>
              <a:t>Plaza</a:t>
            </a:r>
            <a:r>
              <a:rPr lang="nl-NL" dirty="0"/>
              <a:t>!</a:t>
            </a:r>
          </a:p>
          <a:p>
            <a:pPr marL="0" indent="0">
              <a:buNone/>
            </a:pPr>
            <a:endParaRPr lang="nl-NL" dirty="0"/>
          </a:p>
          <a:p>
            <a:pPr marL="0" indent="0">
              <a:buNone/>
            </a:pPr>
            <a:endParaRPr lang="nl-NL" dirty="0"/>
          </a:p>
        </p:txBody>
      </p:sp>
      <p:pic>
        <p:nvPicPr>
          <p:cNvPr id="4" name="Audio 3">
            <a:hlinkClick r:id="" action="ppaction://media"/>
            <a:extLst>
              <a:ext uri="{FF2B5EF4-FFF2-40B4-BE49-F238E27FC236}">
                <a16:creationId xmlns:a16="http://schemas.microsoft.com/office/drawing/2014/main" id="{D22D6E60-6E82-4B96-848C-84E37EAE3248}"/>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2287182460"/>
      </p:ext>
    </p:extLst>
  </p:cSld>
  <p:clrMapOvr>
    <a:masterClrMapping/>
  </p:clrMapOvr>
  <mc:AlternateContent xmlns:mc="http://schemas.openxmlformats.org/markup-compatibility/2006" xmlns:p14="http://schemas.microsoft.com/office/powerpoint/2010/main">
    <mc:Choice Requires="p14">
      <p:transition spd="slow" p14:dur="2000" advTm="18423"/>
    </mc:Choice>
    <mc:Fallback xmlns="">
      <p:transition spd="slow" advTm="1842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B9DADBE-4431-4120-B9AE-7A398365E25A}"/>
              </a:ext>
            </a:extLst>
          </p:cNvPr>
          <p:cNvSpPr>
            <a:spLocks noGrp="1"/>
          </p:cNvSpPr>
          <p:nvPr>
            <p:ph type="title"/>
          </p:nvPr>
        </p:nvSpPr>
        <p:spPr/>
        <p:txBody>
          <a:bodyPr/>
          <a:lstStyle/>
          <a:p>
            <a:r>
              <a:rPr lang="nl-NL"/>
              <a:t>Waarom ROC Nijmegen?</a:t>
            </a:r>
          </a:p>
        </p:txBody>
      </p:sp>
      <p:sp>
        <p:nvSpPr>
          <p:cNvPr id="3" name="Tijdelijke aanduiding voor tekst 2">
            <a:extLst>
              <a:ext uri="{FF2B5EF4-FFF2-40B4-BE49-F238E27FC236}">
                <a16:creationId xmlns:a16="http://schemas.microsoft.com/office/drawing/2014/main" id="{8553A9F2-564F-4368-B660-BCFA8E99C2A5}"/>
              </a:ext>
            </a:extLst>
          </p:cNvPr>
          <p:cNvSpPr>
            <a:spLocks noGrp="1"/>
          </p:cNvSpPr>
          <p:nvPr>
            <p:ph type="body" sz="quarter" idx="10"/>
          </p:nvPr>
        </p:nvSpPr>
        <p:spPr/>
        <p:txBody>
          <a:bodyPr/>
          <a:lstStyle/>
          <a:p>
            <a:pPr marL="0" indent="0">
              <a:buNone/>
            </a:pPr>
            <a:r>
              <a:rPr lang="nl-NL"/>
              <a:t>ROC Nijmegen biedt kansen voor de ontwikkeling van ieders talent! Of je nu kiest voor de BOL of BBL-variant, je kunt op jouw niveau aan de slag! Opleiden doen we samen met bedrijven en organisaties in de regio. Je kunt als student ook al werkervaring opdoen bij één van onze leerbedrijven op de </a:t>
            </a:r>
            <a:r>
              <a:rPr lang="nl-NL" err="1"/>
              <a:t>Plaza</a:t>
            </a:r>
            <a:r>
              <a:rPr lang="nl-NL"/>
              <a:t>!</a:t>
            </a:r>
          </a:p>
        </p:txBody>
      </p:sp>
      <p:pic>
        <p:nvPicPr>
          <p:cNvPr id="1026" name="Picture 2">
            <a:extLst>
              <a:ext uri="{FF2B5EF4-FFF2-40B4-BE49-F238E27FC236}">
                <a16:creationId xmlns:a16="http://schemas.microsoft.com/office/drawing/2014/main" id="{15120890-1E7E-44CF-A9D4-0CAE5D356AD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5" name="Graphic 4" descr="Trein">
            <a:extLst>
              <a:ext uri="{FF2B5EF4-FFF2-40B4-BE49-F238E27FC236}">
                <a16:creationId xmlns:a16="http://schemas.microsoft.com/office/drawing/2014/main" id="{F73B2C58-E79F-4C60-A37C-F104580C41A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260015" y="390894"/>
            <a:ext cx="358281" cy="358281"/>
          </a:xfrm>
          <a:prstGeom prst="rect">
            <a:avLst/>
          </a:prstGeom>
        </p:spPr>
      </p:pic>
      <p:pic>
        <p:nvPicPr>
          <p:cNvPr id="7" name="Graphic 6" descr="Trein">
            <a:extLst>
              <a:ext uri="{FF2B5EF4-FFF2-40B4-BE49-F238E27FC236}">
                <a16:creationId xmlns:a16="http://schemas.microsoft.com/office/drawing/2014/main" id="{22E2D9FF-1E99-46D0-AA39-54A4D05043C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209353" y="390893"/>
            <a:ext cx="358281" cy="358281"/>
          </a:xfrm>
          <a:prstGeom prst="rect">
            <a:avLst/>
          </a:prstGeom>
        </p:spPr>
      </p:pic>
      <p:pic>
        <p:nvPicPr>
          <p:cNvPr id="8" name="Graphic 7" descr="Trein">
            <a:extLst>
              <a:ext uri="{FF2B5EF4-FFF2-40B4-BE49-F238E27FC236}">
                <a16:creationId xmlns:a16="http://schemas.microsoft.com/office/drawing/2014/main" id="{41AE4D6A-9204-4901-BAE8-BE8B24BE7178}"/>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152632" y="6419929"/>
            <a:ext cx="358281" cy="358281"/>
          </a:xfrm>
          <a:prstGeom prst="rect">
            <a:avLst/>
          </a:prstGeom>
        </p:spPr>
      </p:pic>
      <p:sp>
        <p:nvSpPr>
          <p:cNvPr id="6" name="Tekstvak 5">
            <a:extLst>
              <a:ext uri="{FF2B5EF4-FFF2-40B4-BE49-F238E27FC236}">
                <a16:creationId xmlns:a16="http://schemas.microsoft.com/office/drawing/2014/main" id="{E0BDCFC6-5046-4A8D-ACA0-1744F839F904}"/>
              </a:ext>
            </a:extLst>
          </p:cNvPr>
          <p:cNvSpPr txBox="1"/>
          <p:nvPr/>
        </p:nvSpPr>
        <p:spPr>
          <a:xfrm>
            <a:off x="7407025" y="6437555"/>
            <a:ext cx="1632472" cy="253916"/>
          </a:xfrm>
          <a:prstGeom prst="rect">
            <a:avLst/>
          </a:prstGeom>
          <a:noFill/>
        </p:spPr>
        <p:txBody>
          <a:bodyPr wrap="square" rtlCol="0">
            <a:spAutoFit/>
          </a:bodyPr>
          <a:lstStyle/>
          <a:p>
            <a:r>
              <a:rPr lang="nl-NL" sz="1050">
                <a:solidFill>
                  <a:schemeClr val="accent5">
                    <a:lumMod val="10000"/>
                  </a:schemeClr>
                </a:solidFill>
              </a:rPr>
              <a:t>ligt naast een NS station </a:t>
            </a:r>
          </a:p>
        </p:txBody>
      </p:sp>
      <p:sp>
        <p:nvSpPr>
          <p:cNvPr id="10" name="Titel 1">
            <a:extLst>
              <a:ext uri="{FF2B5EF4-FFF2-40B4-BE49-F238E27FC236}">
                <a16:creationId xmlns:a16="http://schemas.microsoft.com/office/drawing/2014/main" id="{4353E084-3609-4B50-B979-E7B5EAA7FBB4}"/>
              </a:ext>
            </a:extLst>
          </p:cNvPr>
          <p:cNvSpPr txBox="1">
            <a:spLocks/>
          </p:cNvSpPr>
          <p:nvPr/>
        </p:nvSpPr>
        <p:spPr>
          <a:xfrm>
            <a:off x="265783" y="5517514"/>
            <a:ext cx="3173372" cy="1325563"/>
          </a:xfrm>
          <a:prstGeom prst="rect">
            <a:avLst/>
          </a:prstGeom>
          <a:solidFill>
            <a:schemeClr val="bg1"/>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3200" b="1" i="0" kern="1200">
                <a:solidFill>
                  <a:schemeClr val="tx1"/>
                </a:solidFill>
                <a:latin typeface="Arial" charset="0"/>
                <a:ea typeface="Arial" charset="0"/>
                <a:cs typeface="Arial" charset="0"/>
              </a:defRPr>
            </a:lvl1pPr>
          </a:lstStyle>
          <a:p>
            <a:r>
              <a:rPr lang="nl-NL"/>
              <a:t>ROC Nijmegen: locaties</a:t>
            </a:r>
          </a:p>
        </p:txBody>
      </p:sp>
      <p:pic>
        <p:nvPicPr>
          <p:cNvPr id="9" name="Audio 8">
            <a:hlinkClick r:id="" action="ppaction://media"/>
            <a:extLst>
              <a:ext uri="{FF2B5EF4-FFF2-40B4-BE49-F238E27FC236}">
                <a16:creationId xmlns:a16="http://schemas.microsoft.com/office/drawing/2014/main" id="{0C808ACB-C5B2-4065-A550-F990B255BCBC}"/>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428238600"/>
      </p:ext>
    </p:extLst>
  </p:cSld>
  <p:clrMapOvr>
    <a:masterClrMapping/>
  </p:clrMapOvr>
  <mc:AlternateContent xmlns:mc="http://schemas.openxmlformats.org/markup-compatibility/2006" xmlns:p14="http://schemas.microsoft.com/office/powerpoint/2010/main">
    <mc:Choice Requires="p14">
      <p:transition spd="slow" p14:dur="2000" advTm="18053"/>
    </mc:Choice>
    <mc:Fallback xmlns="">
      <p:transition spd="slow" advTm="1805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6F7FA6-C1A6-43A9-96F1-09015DB93882}"/>
              </a:ext>
            </a:extLst>
          </p:cNvPr>
          <p:cNvSpPr>
            <a:spLocks noGrp="1"/>
          </p:cNvSpPr>
          <p:nvPr>
            <p:ph type="title"/>
          </p:nvPr>
        </p:nvSpPr>
        <p:spPr>
          <a:xfrm>
            <a:off x="479959" y="-9716"/>
            <a:ext cx="8652255" cy="1325563"/>
          </a:xfrm>
        </p:spPr>
        <p:txBody>
          <a:bodyPr/>
          <a:lstStyle/>
          <a:p>
            <a:r>
              <a:rPr lang="nl-NL"/>
              <a:t>ROC Nijmegen: 3 sectoren / 15 werkvelden</a:t>
            </a:r>
          </a:p>
        </p:txBody>
      </p:sp>
      <p:cxnSp>
        <p:nvCxnSpPr>
          <p:cNvPr id="17" name="Rechte verbindingslijn 16">
            <a:extLst>
              <a:ext uri="{FF2B5EF4-FFF2-40B4-BE49-F238E27FC236}">
                <a16:creationId xmlns:a16="http://schemas.microsoft.com/office/drawing/2014/main" id="{E8C1ACFB-FA89-4E14-B8C1-B2C6EE56C81F}"/>
              </a:ext>
            </a:extLst>
          </p:cNvPr>
          <p:cNvCxnSpPr>
            <a:cxnSpLocks/>
            <a:stCxn id="20" idx="2"/>
          </p:cNvCxnSpPr>
          <p:nvPr/>
        </p:nvCxnSpPr>
        <p:spPr>
          <a:xfrm flipH="1">
            <a:off x="4342453" y="1586730"/>
            <a:ext cx="11785" cy="3171799"/>
          </a:xfrm>
          <a:prstGeom prst="line">
            <a:avLst/>
          </a:prstGeom>
          <a:ln w="28575">
            <a:solidFill>
              <a:schemeClr val="accent5">
                <a:lumMod val="10000"/>
              </a:schemeClr>
            </a:solidFill>
          </a:ln>
        </p:spPr>
        <p:style>
          <a:lnRef idx="1">
            <a:schemeClr val="accent1"/>
          </a:lnRef>
          <a:fillRef idx="0">
            <a:schemeClr val="accent1"/>
          </a:fillRef>
          <a:effectRef idx="0">
            <a:schemeClr val="accent1"/>
          </a:effectRef>
          <a:fontRef idx="minor">
            <a:schemeClr val="tx1"/>
          </a:fontRef>
        </p:style>
      </p:cxnSp>
      <p:cxnSp>
        <p:nvCxnSpPr>
          <p:cNvPr id="18" name="Rechte verbindingslijn 17">
            <a:extLst>
              <a:ext uri="{FF2B5EF4-FFF2-40B4-BE49-F238E27FC236}">
                <a16:creationId xmlns:a16="http://schemas.microsoft.com/office/drawing/2014/main" id="{4E277824-8CAF-4D25-8EBF-F3E07462B233}"/>
              </a:ext>
            </a:extLst>
          </p:cNvPr>
          <p:cNvCxnSpPr>
            <a:cxnSpLocks/>
          </p:cNvCxnSpPr>
          <p:nvPr/>
        </p:nvCxnSpPr>
        <p:spPr>
          <a:xfrm>
            <a:off x="1420932" y="1962591"/>
            <a:ext cx="6283" cy="2795938"/>
          </a:xfrm>
          <a:prstGeom prst="line">
            <a:avLst/>
          </a:prstGeom>
          <a:ln w="28575">
            <a:solidFill>
              <a:schemeClr val="accent5">
                <a:lumMod val="10000"/>
              </a:schemeClr>
            </a:solidFill>
          </a:ln>
        </p:spPr>
        <p:style>
          <a:lnRef idx="1">
            <a:schemeClr val="accent1"/>
          </a:lnRef>
          <a:fillRef idx="0">
            <a:schemeClr val="accent1"/>
          </a:fillRef>
          <a:effectRef idx="0">
            <a:schemeClr val="accent1"/>
          </a:effectRef>
          <a:fontRef idx="minor">
            <a:schemeClr val="tx1"/>
          </a:fontRef>
        </p:style>
      </p:cxnSp>
      <p:cxnSp>
        <p:nvCxnSpPr>
          <p:cNvPr id="19" name="Rechte verbindingslijn 18">
            <a:extLst>
              <a:ext uri="{FF2B5EF4-FFF2-40B4-BE49-F238E27FC236}">
                <a16:creationId xmlns:a16="http://schemas.microsoft.com/office/drawing/2014/main" id="{3A649480-E563-4161-A56B-4F4EBADFFE48}"/>
              </a:ext>
            </a:extLst>
          </p:cNvPr>
          <p:cNvCxnSpPr>
            <a:cxnSpLocks/>
            <a:endCxn id="45" idx="0"/>
          </p:cNvCxnSpPr>
          <p:nvPr/>
        </p:nvCxnSpPr>
        <p:spPr>
          <a:xfrm flipH="1">
            <a:off x="7120016" y="1958919"/>
            <a:ext cx="988" cy="4166141"/>
          </a:xfrm>
          <a:prstGeom prst="line">
            <a:avLst/>
          </a:prstGeom>
          <a:ln w="28575">
            <a:solidFill>
              <a:schemeClr val="accent5">
                <a:lumMod val="10000"/>
              </a:schemeClr>
            </a:solidFill>
          </a:ln>
        </p:spPr>
        <p:style>
          <a:lnRef idx="1">
            <a:schemeClr val="accent1"/>
          </a:lnRef>
          <a:fillRef idx="0">
            <a:schemeClr val="accent1"/>
          </a:fillRef>
          <a:effectRef idx="0">
            <a:schemeClr val="accent1"/>
          </a:effectRef>
          <a:fontRef idx="minor">
            <a:schemeClr val="tx1"/>
          </a:fontRef>
        </p:style>
      </p:cxnSp>
      <p:sp>
        <p:nvSpPr>
          <p:cNvPr id="20" name="Rechthoek: afgeronde hoeken 19">
            <a:extLst>
              <a:ext uri="{FF2B5EF4-FFF2-40B4-BE49-F238E27FC236}">
                <a16:creationId xmlns:a16="http://schemas.microsoft.com/office/drawing/2014/main" id="{DB92CE11-C0BA-4470-9615-415D973C1483}"/>
              </a:ext>
            </a:extLst>
          </p:cNvPr>
          <p:cNvSpPr/>
          <p:nvPr/>
        </p:nvSpPr>
        <p:spPr>
          <a:xfrm>
            <a:off x="2812956" y="1109257"/>
            <a:ext cx="3082564" cy="477473"/>
          </a:xfrm>
          <a:prstGeom prst="round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t>ROC Nijmegen</a:t>
            </a:r>
          </a:p>
        </p:txBody>
      </p:sp>
      <p:sp>
        <p:nvSpPr>
          <p:cNvPr id="21" name="Rechthoek: afgeronde hoeken 20">
            <a:extLst>
              <a:ext uri="{FF2B5EF4-FFF2-40B4-BE49-F238E27FC236}">
                <a16:creationId xmlns:a16="http://schemas.microsoft.com/office/drawing/2014/main" id="{8F647F1F-8794-41AE-9F8A-8CEC1A5D87A2}"/>
              </a:ext>
            </a:extLst>
          </p:cNvPr>
          <p:cNvSpPr/>
          <p:nvPr/>
        </p:nvSpPr>
        <p:spPr>
          <a:xfrm>
            <a:off x="543588" y="2320253"/>
            <a:ext cx="1866507" cy="47747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t>Zorg &amp; Welzijn</a:t>
            </a:r>
          </a:p>
        </p:txBody>
      </p:sp>
      <p:sp>
        <p:nvSpPr>
          <p:cNvPr id="22" name="Rechthoek: afgeronde hoeken 21">
            <a:extLst>
              <a:ext uri="{FF2B5EF4-FFF2-40B4-BE49-F238E27FC236}">
                <a16:creationId xmlns:a16="http://schemas.microsoft.com/office/drawing/2014/main" id="{DFBBE2A6-C357-467E-8666-CA282AF09D43}"/>
              </a:ext>
            </a:extLst>
          </p:cNvPr>
          <p:cNvSpPr/>
          <p:nvPr/>
        </p:nvSpPr>
        <p:spPr>
          <a:xfrm>
            <a:off x="3492985" y="2320253"/>
            <a:ext cx="1866507" cy="47747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t>Techniek</a:t>
            </a:r>
          </a:p>
        </p:txBody>
      </p:sp>
      <p:sp>
        <p:nvSpPr>
          <p:cNvPr id="23" name="Rechthoek: afgeronde hoeken 22">
            <a:extLst>
              <a:ext uri="{FF2B5EF4-FFF2-40B4-BE49-F238E27FC236}">
                <a16:creationId xmlns:a16="http://schemas.microsoft.com/office/drawing/2014/main" id="{FA4845AC-A56D-4E63-9F74-18C10814B2B7}"/>
              </a:ext>
            </a:extLst>
          </p:cNvPr>
          <p:cNvSpPr/>
          <p:nvPr/>
        </p:nvSpPr>
        <p:spPr>
          <a:xfrm>
            <a:off x="6187750" y="2320253"/>
            <a:ext cx="1866507" cy="47747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t>Economie</a:t>
            </a:r>
          </a:p>
        </p:txBody>
      </p:sp>
      <p:sp>
        <p:nvSpPr>
          <p:cNvPr id="26" name="Rechthoek: afgeronde hoeken 25">
            <a:extLst>
              <a:ext uri="{FF2B5EF4-FFF2-40B4-BE49-F238E27FC236}">
                <a16:creationId xmlns:a16="http://schemas.microsoft.com/office/drawing/2014/main" id="{83CCDC13-DA2C-4457-9E31-711FD23366C4}"/>
              </a:ext>
            </a:extLst>
          </p:cNvPr>
          <p:cNvSpPr/>
          <p:nvPr/>
        </p:nvSpPr>
        <p:spPr>
          <a:xfrm>
            <a:off x="543588" y="2888253"/>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sport &amp; bewegen</a:t>
            </a:r>
          </a:p>
        </p:txBody>
      </p:sp>
      <p:sp>
        <p:nvSpPr>
          <p:cNvPr id="27" name="Rechthoek: afgeronde hoeken 26">
            <a:extLst>
              <a:ext uri="{FF2B5EF4-FFF2-40B4-BE49-F238E27FC236}">
                <a16:creationId xmlns:a16="http://schemas.microsoft.com/office/drawing/2014/main" id="{613387B6-2A60-4853-B21D-EB700F37D970}"/>
              </a:ext>
            </a:extLst>
          </p:cNvPr>
          <p:cNvSpPr/>
          <p:nvPr/>
        </p:nvSpPr>
        <p:spPr>
          <a:xfrm>
            <a:off x="543588" y="3421417"/>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uiterlijk verzorging</a:t>
            </a:r>
          </a:p>
        </p:txBody>
      </p:sp>
      <p:cxnSp>
        <p:nvCxnSpPr>
          <p:cNvPr id="30" name="Rechte verbindingslijn 29">
            <a:extLst>
              <a:ext uri="{FF2B5EF4-FFF2-40B4-BE49-F238E27FC236}">
                <a16:creationId xmlns:a16="http://schemas.microsoft.com/office/drawing/2014/main" id="{BFCE23DE-038C-4270-80FB-FEE85A431FC1}"/>
              </a:ext>
            </a:extLst>
          </p:cNvPr>
          <p:cNvCxnSpPr>
            <a:cxnSpLocks/>
          </p:cNvCxnSpPr>
          <p:nvPr/>
        </p:nvCxnSpPr>
        <p:spPr>
          <a:xfrm>
            <a:off x="1427215" y="1968346"/>
            <a:ext cx="5703216" cy="0"/>
          </a:xfrm>
          <a:prstGeom prst="line">
            <a:avLst/>
          </a:prstGeom>
          <a:ln w="28575">
            <a:solidFill>
              <a:schemeClr val="accent5">
                <a:lumMod val="10000"/>
              </a:schemeClr>
            </a:solidFill>
          </a:ln>
        </p:spPr>
        <p:style>
          <a:lnRef idx="1">
            <a:schemeClr val="accent1"/>
          </a:lnRef>
          <a:fillRef idx="0">
            <a:schemeClr val="accent1"/>
          </a:fillRef>
          <a:effectRef idx="0">
            <a:schemeClr val="accent1"/>
          </a:effectRef>
          <a:fontRef idx="minor">
            <a:schemeClr val="tx1"/>
          </a:fontRef>
        </p:style>
      </p:cxnSp>
      <p:sp>
        <p:nvSpPr>
          <p:cNvPr id="31" name="Rechthoek: afgeronde hoeken 30">
            <a:extLst>
              <a:ext uri="{FF2B5EF4-FFF2-40B4-BE49-F238E27FC236}">
                <a16:creationId xmlns:a16="http://schemas.microsoft.com/office/drawing/2014/main" id="{C7073E22-41EF-46F1-BB22-DD1893FB0351}"/>
              </a:ext>
            </a:extLst>
          </p:cNvPr>
          <p:cNvSpPr/>
          <p:nvPr/>
        </p:nvSpPr>
        <p:spPr>
          <a:xfrm>
            <a:off x="542735" y="3954581"/>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zorg</a:t>
            </a:r>
          </a:p>
        </p:txBody>
      </p:sp>
      <p:sp>
        <p:nvSpPr>
          <p:cNvPr id="32" name="Rechthoek: afgeronde hoeken 31">
            <a:extLst>
              <a:ext uri="{FF2B5EF4-FFF2-40B4-BE49-F238E27FC236}">
                <a16:creationId xmlns:a16="http://schemas.microsoft.com/office/drawing/2014/main" id="{D95B2DCF-C08F-4466-B209-FF7972E98A34}"/>
              </a:ext>
            </a:extLst>
          </p:cNvPr>
          <p:cNvSpPr/>
          <p:nvPr/>
        </p:nvSpPr>
        <p:spPr>
          <a:xfrm>
            <a:off x="559164" y="4493328"/>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welzijn </a:t>
            </a:r>
          </a:p>
        </p:txBody>
      </p:sp>
      <p:sp>
        <p:nvSpPr>
          <p:cNvPr id="34" name="Rechthoek: afgeronde hoeken 33">
            <a:extLst>
              <a:ext uri="{FF2B5EF4-FFF2-40B4-BE49-F238E27FC236}">
                <a16:creationId xmlns:a16="http://schemas.microsoft.com/office/drawing/2014/main" id="{57F5269D-B543-4745-9118-30902F845E18}"/>
              </a:ext>
            </a:extLst>
          </p:cNvPr>
          <p:cNvSpPr/>
          <p:nvPr/>
        </p:nvSpPr>
        <p:spPr>
          <a:xfrm>
            <a:off x="6187615" y="2890962"/>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toerisme &amp; recreatie</a:t>
            </a:r>
          </a:p>
        </p:txBody>
      </p:sp>
      <p:sp>
        <p:nvSpPr>
          <p:cNvPr id="35" name="Rechthoek: afgeronde hoeken 34">
            <a:extLst>
              <a:ext uri="{FF2B5EF4-FFF2-40B4-BE49-F238E27FC236}">
                <a16:creationId xmlns:a16="http://schemas.microsoft.com/office/drawing/2014/main" id="{E71B88E4-8DFC-4D76-9202-C0CE8E27FE11}"/>
              </a:ext>
            </a:extLst>
          </p:cNvPr>
          <p:cNvSpPr/>
          <p:nvPr/>
        </p:nvSpPr>
        <p:spPr>
          <a:xfrm>
            <a:off x="6187615" y="3424126"/>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marketing &amp; media</a:t>
            </a:r>
          </a:p>
        </p:txBody>
      </p:sp>
      <p:sp>
        <p:nvSpPr>
          <p:cNvPr id="36" name="Rechthoek: afgeronde hoeken 35">
            <a:extLst>
              <a:ext uri="{FF2B5EF4-FFF2-40B4-BE49-F238E27FC236}">
                <a16:creationId xmlns:a16="http://schemas.microsoft.com/office/drawing/2014/main" id="{12B546A5-61BA-4939-81C5-CB84A9E4F506}"/>
              </a:ext>
            </a:extLst>
          </p:cNvPr>
          <p:cNvSpPr/>
          <p:nvPr/>
        </p:nvSpPr>
        <p:spPr>
          <a:xfrm>
            <a:off x="6186762" y="3957290"/>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verkoop &amp; ondernemerschap</a:t>
            </a:r>
          </a:p>
        </p:txBody>
      </p:sp>
      <p:sp>
        <p:nvSpPr>
          <p:cNvPr id="38" name="Rechthoek: afgeronde hoeken 37">
            <a:extLst>
              <a:ext uri="{FF2B5EF4-FFF2-40B4-BE49-F238E27FC236}">
                <a16:creationId xmlns:a16="http://schemas.microsoft.com/office/drawing/2014/main" id="{BFE742CD-A819-44B5-957F-C73D04D2BF37}"/>
              </a:ext>
            </a:extLst>
          </p:cNvPr>
          <p:cNvSpPr/>
          <p:nvPr/>
        </p:nvSpPr>
        <p:spPr>
          <a:xfrm>
            <a:off x="3477006" y="2888253"/>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ICT</a:t>
            </a:r>
          </a:p>
        </p:txBody>
      </p:sp>
      <p:sp>
        <p:nvSpPr>
          <p:cNvPr id="39" name="Rechthoek: afgeronde hoeken 38">
            <a:extLst>
              <a:ext uri="{FF2B5EF4-FFF2-40B4-BE49-F238E27FC236}">
                <a16:creationId xmlns:a16="http://schemas.microsoft.com/office/drawing/2014/main" id="{8287D3A0-053F-4C02-8C4E-95F7299B2A60}"/>
              </a:ext>
            </a:extLst>
          </p:cNvPr>
          <p:cNvSpPr/>
          <p:nvPr/>
        </p:nvSpPr>
        <p:spPr>
          <a:xfrm>
            <a:off x="3477006" y="3421417"/>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bouw &amp; afbouw</a:t>
            </a:r>
          </a:p>
        </p:txBody>
      </p:sp>
      <p:sp>
        <p:nvSpPr>
          <p:cNvPr id="40" name="Rechthoek: afgeronde hoeken 39">
            <a:extLst>
              <a:ext uri="{FF2B5EF4-FFF2-40B4-BE49-F238E27FC236}">
                <a16:creationId xmlns:a16="http://schemas.microsoft.com/office/drawing/2014/main" id="{D4B2F1A8-9BFC-4E14-9B53-BC3D906EC58D}"/>
              </a:ext>
            </a:extLst>
          </p:cNvPr>
          <p:cNvSpPr/>
          <p:nvPr/>
        </p:nvSpPr>
        <p:spPr>
          <a:xfrm>
            <a:off x="3476153" y="3954581"/>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techniek &amp; engineering</a:t>
            </a:r>
          </a:p>
        </p:txBody>
      </p:sp>
      <p:sp>
        <p:nvSpPr>
          <p:cNvPr id="41" name="Rechthoek: afgeronde hoeken 40">
            <a:extLst>
              <a:ext uri="{FF2B5EF4-FFF2-40B4-BE49-F238E27FC236}">
                <a16:creationId xmlns:a16="http://schemas.microsoft.com/office/drawing/2014/main" id="{59036C29-D91A-4325-9304-0313744208C9}"/>
              </a:ext>
            </a:extLst>
          </p:cNvPr>
          <p:cNvSpPr/>
          <p:nvPr/>
        </p:nvSpPr>
        <p:spPr>
          <a:xfrm>
            <a:off x="3492582" y="4493328"/>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mobiliteit, transport &amp; logistiek </a:t>
            </a:r>
          </a:p>
        </p:txBody>
      </p:sp>
      <p:sp>
        <p:nvSpPr>
          <p:cNvPr id="42" name="Rechthoek: afgeronde hoeken 41">
            <a:extLst>
              <a:ext uri="{FF2B5EF4-FFF2-40B4-BE49-F238E27FC236}">
                <a16:creationId xmlns:a16="http://schemas.microsoft.com/office/drawing/2014/main" id="{C367716E-383A-485B-9483-1A50D8B52182}"/>
              </a:ext>
            </a:extLst>
          </p:cNvPr>
          <p:cNvSpPr/>
          <p:nvPr/>
        </p:nvSpPr>
        <p:spPr>
          <a:xfrm>
            <a:off x="6187750" y="4490454"/>
            <a:ext cx="1866507" cy="477473"/>
          </a:xfrm>
          <a:prstGeom prst="roundRect">
            <a:avLst/>
          </a:prstGeom>
          <a:solidFill>
            <a:schemeClr val="accent2">
              <a:lumMod val="60000"/>
              <a:lumOff val="4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zakelijke dienstverlening</a:t>
            </a:r>
          </a:p>
        </p:txBody>
      </p:sp>
      <p:sp>
        <p:nvSpPr>
          <p:cNvPr id="45" name="Rechthoek: afgeronde hoeken 44">
            <a:extLst>
              <a:ext uri="{FF2B5EF4-FFF2-40B4-BE49-F238E27FC236}">
                <a16:creationId xmlns:a16="http://schemas.microsoft.com/office/drawing/2014/main" id="{4F832BF1-0335-437E-BC26-B4E6CC5C80A7}"/>
              </a:ext>
            </a:extLst>
          </p:cNvPr>
          <p:cNvSpPr/>
          <p:nvPr/>
        </p:nvSpPr>
        <p:spPr>
          <a:xfrm>
            <a:off x="6186762" y="6125060"/>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facilitaire dienstverlening </a:t>
            </a:r>
          </a:p>
        </p:txBody>
      </p:sp>
      <p:sp>
        <p:nvSpPr>
          <p:cNvPr id="46" name="Rechthoek: afgeronde hoeken 45">
            <a:extLst>
              <a:ext uri="{FF2B5EF4-FFF2-40B4-BE49-F238E27FC236}">
                <a16:creationId xmlns:a16="http://schemas.microsoft.com/office/drawing/2014/main" id="{4698DEEB-79E9-4208-9907-0383A37B7EEC}"/>
              </a:ext>
            </a:extLst>
          </p:cNvPr>
          <p:cNvSpPr/>
          <p:nvPr/>
        </p:nvSpPr>
        <p:spPr>
          <a:xfrm>
            <a:off x="6186358" y="5583143"/>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beveiliging &amp; defensie </a:t>
            </a:r>
          </a:p>
        </p:txBody>
      </p:sp>
      <p:sp>
        <p:nvSpPr>
          <p:cNvPr id="47" name="Rechthoek: afgeronde hoeken 46">
            <a:extLst>
              <a:ext uri="{FF2B5EF4-FFF2-40B4-BE49-F238E27FC236}">
                <a16:creationId xmlns:a16="http://schemas.microsoft.com/office/drawing/2014/main" id="{6B5212B2-4B12-4625-80D2-516FCF30FB94}"/>
              </a:ext>
            </a:extLst>
          </p:cNvPr>
          <p:cNvSpPr/>
          <p:nvPr/>
        </p:nvSpPr>
        <p:spPr>
          <a:xfrm>
            <a:off x="6170783" y="5048501"/>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horeca &amp; bakkerij </a:t>
            </a:r>
          </a:p>
        </p:txBody>
      </p:sp>
      <p:pic>
        <p:nvPicPr>
          <p:cNvPr id="3" name="Audio 2">
            <a:hlinkClick r:id="" action="ppaction://media"/>
            <a:extLst>
              <a:ext uri="{FF2B5EF4-FFF2-40B4-BE49-F238E27FC236}">
                <a16:creationId xmlns:a16="http://schemas.microsoft.com/office/drawing/2014/main" id="{5925F922-496E-4220-A69B-A0B00DD8F6B6}"/>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867259262"/>
      </p:ext>
    </p:extLst>
  </p:cSld>
  <p:clrMapOvr>
    <a:masterClrMapping/>
  </p:clrMapOvr>
  <mc:AlternateContent xmlns:mc="http://schemas.openxmlformats.org/markup-compatibility/2006" xmlns:p14="http://schemas.microsoft.com/office/powerpoint/2010/main">
    <mc:Choice Requires="p14">
      <p:transition spd="slow" p14:dur="2000" advTm="15985"/>
    </mc:Choice>
    <mc:Fallback xmlns="">
      <p:transition spd="slow" advTm="1598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 name="Rechte verbindingslijn 12">
            <a:extLst>
              <a:ext uri="{FF2B5EF4-FFF2-40B4-BE49-F238E27FC236}">
                <a16:creationId xmlns:a16="http://schemas.microsoft.com/office/drawing/2014/main" id="{28F318E6-AB67-448F-8E48-1033E910588E}"/>
              </a:ext>
            </a:extLst>
          </p:cNvPr>
          <p:cNvCxnSpPr>
            <a:cxnSpLocks/>
          </p:cNvCxnSpPr>
          <p:nvPr/>
        </p:nvCxnSpPr>
        <p:spPr>
          <a:xfrm>
            <a:off x="7727996" y="2257214"/>
            <a:ext cx="12503" cy="604019"/>
          </a:xfrm>
          <a:prstGeom prst="line">
            <a:avLst/>
          </a:prstGeom>
          <a:ln w="28575">
            <a:solidFill>
              <a:schemeClr val="accent5">
                <a:lumMod val="10000"/>
              </a:schemeClr>
            </a:solidFill>
          </a:ln>
        </p:spPr>
        <p:style>
          <a:lnRef idx="1">
            <a:schemeClr val="accent1"/>
          </a:lnRef>
          <a:fillRef idx="0">
            <a:schemeClr val="accent1"/>
          </a:fillRef>
          <a:effectRef idx="0">
            <a:schemeClr val="accent1"/>
          </a:effectRef>
          <a:fontRef idx="minor">
            <a:schemeClr val="tx1"/>
          </a:fontRef>
        </p:style>
      </p:cxnSp>
      <p:cxnSp>
        <p:nvCxnSpPr>
          <p:cNvPr id="14" name="Rechte verbindingslijn 13">
            <a:extLst>
              <a:ext uri="{FF2B5EF4-FFF2-40B4-BE49-F238E27FC236}">
                <a16:creationId xmlns:a16="http://schemas.microsoft.com/office/drawing/2014/main" id="{8D40DC23-0EF5-48CF-AB12-2712FAE34E7B}"/>
              </a:ext>
            </a:extLst>
          </p:cNvPr>
          <p:cNvCxnSpPr>
            <a:cxnSpLocks/>
          </p:cNvCxnSpPr>
          <p:nvPr/>
        </p:nvCxnSpPr>
        <p:spPr>
          <a:xfrm flipH="1">
            <a:off x="5419236" y="2271203"/>
            <a:ext cx="1" cy="2011638"/>
          </a:xfrm>
          <a:prstGeom prst="line">
            <a:avLst/>
          </a:prstGeom>
          <a:ln w="28575">
            <a:solidFill>
              <a:schemeClr val="accent5">
                <a:lumMod val="10000"/>
              </a:schemeClr>
            </a:solidFill>
          </a:ln>
        </p:spPr>
        <p:style>
          <a:lnRef idx="1">
            <a:schemeClr val="accent1"/>
          </a:lnRef>
          <a:fillRef idx="0">
            <a:schemeClr val="accent1"/>
          </a:fillRef>
          <a:effectRef idx="0">
            <a:schemeClr val="accent1"/>
          </a:effectRef>
          <a:fontRef idx="minor">
            <a:schemeClr val="tx1"/>
          </a:fontRef>
        </p:style>
      </p:cxnSp>
      <p:cxnSp>
        <p:nvCxnSpPr>
          <p:cNvPr id="15" name="Rechte verbindingslijn 14">
            <a:extLst>
              <a:ext uri="{FF2B5EF4-FFF2-40B4-BE49-F238E27FC236}">
                <a16:creationId xmlns:a16="http://schemas.microsoft.com/office/drawing/2014/main" id="{BBF7969D-B73D-4CBD-B38A-771437A14C70}"/>
              </a:ext>
            </a:extLst>
          </p:cNvPr>
          <p:cNvCxnSpPr>
            <a:cxnSpLocks/>
          </p:cNvCxnSpPr>
          <p:nvPr/>
        </p:nvCxnSpPr>
        <p:spPr>
          <a:xfrm flipH="1">
            <a:off x="1857911" y="2257214"/>
            <a:ext cx="1" cy="591164"/>
          </a:xfrm>
          <a:prstGeom prst="line">
            <a:avLst/>
          </a:prstGeom>
          <a:ln w="28575">
            <a:solidFill>
              <a:schemeClr val="accent5">
                <a:lumMod val="10000"/>
              </a:schemeClr>
            </a:solidFill>
          </a:ln>
        </p:spPr>
        <p:style>
          <a:lnRef idx="1">
            <a:schemeClr val="accent1"/>
          </a:lnRef>
          <a:fillRef idx="0">
            <a:schemeClr val="accent1"/>
          </a:fillRef>
          <a:effectRef idx="0">
            <a:schemeClr val="accent1"/>
          </a:effectRef>
          <a:fontRef idx="minor">
            <a:schemeClr val="tx1"/>
          </a:fontRef>
        </p:style>
      </p:cxnSp>
      <p:cxnSp>
        <p:nvCxnSpPr>
          <p:cNvPr id="16" name="Rechte verbindingslijn 15">
            <a:extLst>
              <a:ext uri="{FF2B5EF4-FFF2-40B4-BE49-F238E27FC236}">
                <a16:creationId xmlns:a16="http://schemas.microsoft.com/office/drawing/2014/main" id="{B3C964B6-0BF9-4004-8360-537ACE55433F}"/>
              </a:ext>
            </a:extLst>
          </p:cNvPr>
          <p:cNvCxnSpPr>
            <a:cxnSpLocks/>
          </p:cNvCxnSpPr>
          <p:nvPr/>
        </p:nvCxnSpPr>
        <p:spPr>
          <a:xfrm flipH="1">
            <a:off x="671303" y="2257214"/>
            <a:ext cx="1" cy="591164"/>
          </a:xfrm>
          <a:prstGeom prst="line">
            <a:avLst/>
          </a:prstGeom>
          <a:ln w="28575">
            <a:solidFill>
              <a:schemeClr val="accent5">
                <a:lumMod val="10000"/>
              </a:schemeClr>
            </a:solidFill>
          </a:ln>
        </p:spPr>
        <p:style>
          <a:lnRef idx="1">
            <a:schemeClr val="accent1"/>
          </a:lnRef>
          <a:fillRef idx="0">
            <a:schemeClr val="accent1"/>
          </a:fillRef>
          <a:effectRef idx="0">
            <a:schemeClr val="accent1"/>
          </a:effectRef>
          <a:fontRef idx="minor">
            <a:schemeClr val="tx1"/>
          </a:fontRef>
        </p:style>
      </p:cxnSp>
      <p:cxnSp>
        <p:nvCxnSpPr>
          <p:cNvPr id="17" name="Rechte verbindingslijn 16">
            <a:extLst>
              <a:ext uri="{FF2B5EF4-FFF2-40B4-BE49-F238E27FC236}">
                <a16:creationId xmlns:a16="http://schemas.microsoft.com/office/drawing/2014/main" id="{47354751-338B-4287-9ECB-4562D15200EC}"/>
              </a:ext>
            </a:extLst>
          </p:cNvPr>
          <p:cNvCxnSpPr>
            <a:cxnSpLocks/>
          </p:cNvCxnSpPr>
          <p:nvPr/>
        </p:nvCxnSpPr>
        <p:spPr>
          <a:xfrm>
            <a:off x="4258431" y="1636269"/>
            <a:ext cx="23852" cy="3921008"/>
          </a:xfrm>
          <a:prstGeom prst="line">
            <a:avLst/>
          </a:prstGeom>
          <a:ln w="28575">
            <a:solidFill>
              <a:schemeClr val="accent5">
                <a:lumMod val="10000"/>
              </a:schemeClr>
            </a:solidFill>
          </a:ln>
        </p:spPr>
        <p:style>
          <a:lnRef idx="1">
            <a:schemeClr val="accent1"/>
          </a:lnRef>
          <a:fillRef idx="0">
            <a:schemeClr val="accent1"/>
          </a:fillRef>
          <a:effectRef idx="0">
            <a:schemeClr val="accent1"/>
          </a:effectRef>
          <a:fontRef idx="minor">
            <a:schemeClr val="tx1"/>
          </a:fontRef>
        </p:style>
      </p:cxnSp>
      <p:cxnSp>
        <p:nvCxnSpPr>
          <p:cNvPr id="41" name="Rechte verbindingslijn 40">
            <a:extLst>
              <a:ext uri="{FF2B5EF4-FFF2-40B4-BE49-F238E27FC236}">
                <a16:creationId xmlns:a16="http://schemas.microsoft.com/office/drawing/2014/main" id="{3907BC1F-0D1F-4DCC-A8FA-5536C9991894}"/>
              </a:ext>
            </a:extLst>
          </p:cNvPr>
          <p:cNvCxnSpPr>
            <a:cxnSpLocks/>
          </p:cNvCxnSpPr>
          <p:nvPr/>
        </p:nvCxnSpPr>
        <p:spPr>
          <a:xfrm flipH="1">
            <a:off x="3066055" y="2270069"/>
            <a:ext cx="1" cy="591164"/>
          </a:xfrm>
          <a:prstGeom prst="line">
            <a:avLst/>
          </a:prstGeom>
          <a:ln w="28575">
            <a:solidFill>
              <a:schemeClr val="accent5">
                <a:lumMod val="10000"/>
              </a:schemeClr>
            </a:solidFill>
          </a:ln>
        </p:spPr>
        <p:style>
          <a:lnRef idx="1">
            <a:schemeClr val="accent1"/>
          </a:lnRef>
          <a:fillRef idx="0">
            <a:schemeClr val="accent1"/>
          </a:fillRef>
          <a:effectRef idx="0">
            <a:schemeClr val="accent1"/>
          </a:effectRef>
          <a:fontRef idx="minor">
            <a:schemeClr val="tx1"/>
          </a:fontRef>
        </p:style>
      </p:cxnSp>
      <p:cxnSp>
        <p:nvCxnSpPr>
          <p:cNvPr id="42" name="Rechte verbindingslijn 41">
            <a:extLst>
              <a:ext uri="{FF2B5EF4-FFF2-40B4-BE49-F238E27FC236}">
                <a16:creationId xmlns:a16="http://schemas.microsoft.com/office/drawing/2014/main" id="{51E4618D-D73D-4098-B91D-0DEC190270FD}"/>
              </a:ext>
            </a:extLst>
          </p:cNvPr>
          <p:cNvCxnSpPr>
            <a:cxnSpLocks/>
          </p:cNvCxnSpPr>
          <p:nvPr/>
        </p:nvCxnSpPr>
        <p:spPr>
          <a:xfrm>
            <a:off x="6604227" y="2270069"/>
            <a:ext cx="26296" cy="2012772"/>
          </a:xfrm>
          <a:prstGeom prst="line">
            <a:avLst/>
          </a:prstGeom>
          <a:ln w="28575">
            <a:solidFill>
              <a:schemeClr val="accent5">
                <a:lumMod val="10000"/>
              </a:schemeClr>
            </a:solidFill>
          </a:ln>
        </p:spPr>
        <p:style>
          <a:lnRef idx="1">
            <a:schemeClr val="accent1"/>
          </a:lnRef>
          <a:fillRef idx="0">
            <a:schemeClr val="accent1"/>
          </a:fillRef>
          <a:effectRef idx="0">
            <a:schemeClr val="accent1"/>
          </a:effectRef>
          <a:fontRef idx="minor">
            <a:schemeClr val="tx1"/>
          </a:fontRef>
        </p:style>
      </p:cxnSp>
      <p:sp>
        <p:nvSpPr>
          <p:cNvPr id="2" name="Titel 1">
            <a:extLst>
              <a:ext uri="{FF2B5EF4-FFF2-40B4-BE49-F238E27FC236}">
                <a16:creationId xmlns:a16="http://schemas.microsoft.com/office/drawing/2014/main" id="{6B32E491-2195-4679-829E-1DDA3B24F50E}"/>
              </a:ext>
            </a:extLst>
          </p:cNvPr>
          <p:cNvSpPr>
            <a:spLocks noGrp="1"/>
          </p:cNvSpPr>
          <p:nvPr>
            <p:ph type="title"/>
          </p:nvPr>
        </p:nvSpPr>
        <p:spPr/>
        <p:txBody>
          <a:bodyPr/>
          <a:lstStyle/>
          <a:p>
            <a:r>
              <a:rPr lang="nl-NL"/>
              <a:t>Uitgelicht: sector Economie</a:t>
            </a:r>
          </a:p>
        </p:txBody>
      </p:sp>
      <p:sp>
        <p:nvSpPr>
          <p:cNvPr id="6" name="Rechthoek: afgeronde hoeken 5">
            <a:extLst>
              <a:ext uri="{FF2B5EF4-FFF2-40B4-BE49-F238E27FC236}">
                <a16:creationId xmlns:a16="http://schemas.microsoft.com/office/drawing/2014/main" id="{5594E3D6-2390-4A72-BDC4-40D21BC523DA}"/>
              </a:ext>
            </a:extLst>
          </p:cNvPr>
          <p:cNvSpPr/>
          <p:nvPr/>
        </p:nvSpPr>
        <p:spPr>
          <a:xfrm>
            <a:off x="1322928" y="2581902"/>
            <a:ext cx="1115924" cy="58113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
              <a:t>toerisme &amp; recreatie</a:t>
            </a:r>
          </a:p>
        </p:txBody>
      </p:sp>
      <p:sp>
        <p:nvSpPr>
          <p:cNvPr id="7" name="Rechthoek: afgeronde hoeken 6">
            <a:extLst>
              <a:ext uri="{FF2B5EF4-FFF2-40B4-BE49-F238E27FC236}">
                <a16:creationId xmlns:a16="http://schemas.microsoft.com/office/drawing/2014/main" id="{5F1658CE-DAF9-42A9-BA27-B38A9BC15C92}"/>
              </a:ext>
            </a:extLst>
          </p:cNvPr>
          <p:cNvSpPr/>
          <p:nvPr/>
        </p:nvSpPr>
        <p:spPr>
          <a:xfrm>
            <a:off x="2505358" y="2578319"/>
            <a:ext cx="1109978" cy="58113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
              <a:t>marketing &amp; media</a:t>
            </a:r>
          </a:p>
        </p:txBody>
      </p:sp>
      <p:sp>
        <p:nvSpPr>
          <p:cNvPr id="8" name="Rechthoek: afgeronde hoeken 7">
            <a:extLst>
              <a:ext uri="{FF2B5EF4-FFF2-40B4-BE49-F238E27FC236}">
                <a16:creationId xmlns:a16="http://schemas.microsoft.com/office/drawing/2014/main" id="{9B3D101C-A634-48DD-8FA4-6CBF6297C752}"/>
              </a:ext>
            </a:extLst>
          </p:cNvPr>
          <p:cNvSpPr/>
          <p:nvPr/>
        </p:nvSpPr>
        <p:spPr>
          <a:xfrm>
            <a:off x="140499" y="2571871"/>
            <a:ext cx="1115924" cy="591164"/>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
              <a:t>verkoop &amp; </a:t>
            </a:r>
            <a:r>
              <a:rPr lang="nl-NL" sz="1200" err="1"/>
              <a:t>ondernemer-schap</a:t>
            </a:r>
            <a:endParaRPr lang="nl-NL" sz="1200"/>
          </a:p>
        </p:txBody>
      </p:sp>
      <p:sp>
        <p:nvSpPr>
          <p:cNvPr id="9" name="Rechthoek: afgeronde hoeken 8">
            <a:extLst>
              <a:ext uri="{FF2B5EF4-FFF2-40B4-BE49-F238E27FC236}">
                <a16:creationId xmlns:a16="http://schemas.microsoft.com/office/drawing/2014/main" id="{8D326000-240B-4903-820B-9E7398333F66}"/>
              </a:ext>
            </a:extLst>
          </p:cNvPr>
          <p:cNvSpPr/>
          <p:nvPr/>
        </p:nvSpPr>
        <p:spPr>
          <a:xfrm>
            <a:off x="3683538" y="2567367"/>
            <a:ext cx="1109978" cy="581133"/>
          </a:xfrm>
          <a:prstGeom prst="roundRect">
            <a:avLst/>
          </a:prstGeom>
          <a:solidFill>
            <a:schemeClr val="accent2"/>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
              <a:t>zakelijke </a:t>
            </a:r>
            <a:r>
              <a:rPr lang="nl-NL" sz="1200" err="1"/>
              <a:t>dienst-verlening</a:t>
            </a:r>
            <a:endParaRPr lang="nl-NL" sz="1200"/>
          </a:p>
        </p:txBody>
      </p:sp>
      <p:sp>
        <p:nvSpPr>
          <p:cNvPr id="10" name="Rechthoek: afgeronde hoeken 9">
            <a:extLst>
              <a:ext uri="{FF2B5EF4-FFF2-40B4-BE49-F238E27FC236}">
                <a16:creationId xmlns:a16="http://schemas.microsoft.com/office/drawing/2014/main" id="{3E055607-5485-4CCE-A230-BF6057C85799}"/>
              </a:ext>
            </a:extLst>
          </p:cNvPr>
          <p:cNvSpPr/>
          <p:nvPr/>
        </p:nvSpPr>
        <p:spPr>
          <a:xfrm>
            <a:off x="7218077" y="2558416"/>
            <a:ext cx="1109976" cy="58113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
              <a:t>facilitaire </a:t>
            </a:r>
            <a:r>
              <a:rPr lang="nl-NL" sz="1200" err="1"/>
              <a:t>dienst-verlening</a:t>
            </a:r>
            <a:r>
              <a:rPr lang="nl-NL" sz="1200"/>
              <a:t> </a:t>
            </a:r>
          </a:p>
        </p:txBody>
      </p:sp>
      <p:sp>
        <p:nvSpPr>
          <p:cNvPr id="11" name="Rechthoek: afgeronde hoeken 10">
            <a:extLst>
              <a:ext uri="{FF2B5EF4-FFF2-40B4-BE49-F238E27FC236}">
                <a16:creationId xmlns:a16="http://schemas.microsoft.com/office/drawing/2014/main" id="{F3FCFBA3-9BE2-4483-996C-85F3A4952AD3}"/>
              </a:ext>
            </a:extLst>
          </p:cNvPr>
          <p:cNvSpPr/>
          <p:nvPr/>
        </p:nvSpPr>
        <p:spPr>
          <a:xfrm>
            <a:off x="6039898" y="2560016"/>
            <a:ext cx="1109976" cy="588484"/>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
              <a:t>beveiliging &amp; defensie </a:t>
            </a:r>
          </a:p>
        </p:txBody>
      </p:sp>
      <p:sp>
        <p:nvSpPr>
          <p:cNvPr id="12" name="Rechthoek: afgeronde hoeken 11">
            <a:extLst>
              <a:ext uri="{FF2B5EF4-FFF2-40B4-BE49-F238E27FC236}">
                <a16:creationId xmlns:a16="http://schemas.microsoft.com/office/drawing/2014/main" id="{D1C7A689-987F-4216-B9FF-111686D13323}"/>
              </a:ext>
            </a:extLst>
          </p:cNvPr>
          <p:cNvSpPr/>
          <p:nvPr/>
        </p:nvSpPr>
        <p:spPr>
          <a:xfrm>
            <a:off x="4861718" y="2558416"/>
            <a:ext cx="1109978" cy="58113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
              <a:t>horeca &amp; bakkerij </a:t>
            </a:r>
          </a:p>
        </p:txBody>
      </p:sp>
      <p:cxnSp>
        <p:nvCxnSpPr>
          <p:cNvPr id="18" name="Rechte verbindingslijn 17">
            <a:extLst>
              <a:ext uri="{FF2B5EF4-FFF2-40B4-BE49-F238E27FC236}">
                <a16:creationId xmlns:a16="http://schemas.microsoft.com/office/drawing/2014/main" id="{4DDE40BD-2141-43E5-ADF0-26B9961BE2CC}"/>
              </a:ext>
            </a:extLst>
          </p:cNvPr>
          <p:cNvCxnSpPr>
            <a:cxnSpLocks/>
          </p:cNvCxnSpPr>
          <p:nvPr/>
        </p:nvCxnSpPr>
        <p:spPr>
          <a:xfrm>
            <a:off x="671304" y="2263334"/>
            <a:ext cx="7056692" cy="7869"/>
          </a:xfrm>
          <a:prstGeom prst="line">
            <a:avLst/>
          </a:prstGeom>
          <a:ln w="28575">
            <a:solidFill>
              <a:schemeClr val="accent5">
                <a:lumMod val="10000"/>
              </a:schemeClr>
            </a:solidFill>
          </a:ln>
        </p:spPr>
        <p:style>
          <a:lnRef idx="1">
            <a:schemeClr val="accent1"/>
          </a:lnRef>
          <a:fillRef idx="0">
            <a:schemeClr val="accent1"/>
          </a:fillRef>
          <a:effectRef idx="0">
            <a:schemeClr val="accent1"/>
          </a:effectRef>
          <a:fontRef idx="minor">
            <a:schemeClr val="tx1"/>
          </a:fontRef>
        </p:style>
      </p:cxnSp>
      <p:sp>
        <p:nvSpPr>
          <p:cNvPr id="19" name="Rechthoek: afgeronde hoeken 18">
            <a:extLst>
              <a:ext uri="{FF2B5EF4-FFF2-40B4-BE49-F238E27FC236}">
                <a16:creationId xmlns:a16="http://schemas.microsoft.com/office/drawing/2014/main" id="{BAC5255B-5750-47FB-BBFA-E5D622E3C065}"/>
              </a:ext>
            </a:extLst>
          </p:cNvPr>
          <p:cNvSpPr/>
          <p:nvPr/>
        </p:nvSpPr>
        <p:spPr>
          <a:xfrm>
            <a:off x="3683539" y="3300550"/>
            <a:ext cx="1109978" cy="605515"/>
          </a:xfrm>
          <a:prstGeom prst="round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
              <a:t>financieel</a:t>
            </a:r>
          </a:p>
        </p:txBody>
      </p:sp>
      <p:sp>
        <p:nvSpPr>
          <p:cNvPr id="22" name="Rechthoek: afgeronde hoeken 21">
            <a:extLst>
              <a:ext uri="{FF2B5EF4-FFF2-40B4-BE49-F238E27FC236}">
                <a16:creationId xmlns:a16="http://schemas.microsoft.com/office/drawing/2014/main" id="{073BEE09-E85A-44A5-8562-0917166AC6BA}"/>
              </a:ext>
            </a:extLst>
          </p:cNvPr>
          <p:cNvSpPr/>
          <p:nvPr/>
        </p:nvSpPr>
        <p:spPr>
          <a:xfrm>
            <a:off x="3333785" y="1455053"/>
            <a:ext cx="1866507" cy="47747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t>Economie</a:t>
            </a:r>
          </a:p>
        </p:txBody>
      </p:sp>
      <p:sp>
        <p:nvSpPr>
          <p:cNvPr id="47" name="Rechthoek: afgeronde hoeken 46">
            <a:extLst>
              <a:ext uri="{FF2B5EF4-FFF2-40B4-BE49-F238E27FC236}">
                <a16:creationId xmlns:a16="http://schemas.microsoft.com/office/drawing/2014/main" id="{4299C2F1-6B31-4B2F-9A9A-8033648FE68B}"/>
              </a:ext>
            </a:extLst>
          </p:cNvPr>
          <p:cNvSpPr/>
          <p:nvPr/>
        </p:nvSpPr>
        <p:spPr>
          <a:xfrm>
            <a:off x="3691626" y="3979734"/>
            <a:ext cx="1109978" cy="605515"/>
          </a:xfrm>
          <a:prstGeom prst="round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
              <a:t>juridisch</a:t>
            </a:r>
          </a:p>
        </p:txBody>
      </p:sp>
      <p:sp>
        <p:nvSpPr>
          <p:cNvPr id="48" name="Rechthoek: afgeronde hoeken 47">
            <a:extLst>
              <a:ext uri="{FF2B5EF4-FFF2-40B4-BE49-F238E27FC236}">
                <a16:creationId xmlns:a16="http://schemas.microsoft.com/office/drawing/2014/main" id="{680A26F5-BA54-46B2-BB8A-7522BE7A117C}"/>
              </a:ext>
            </a:extLst>
          </p:cNvPr>
          <p:cNvSpPr/>
          <p:nvPr/>
        </p:nvSpPr>
        <p:spPr>
          <a:xfrm>
            <a:off x="3683539" y="4658918"/>
            <a:ext cx="1129881" cy="605515"/>
          </a:xfrm>
          <a:prstGeom prst="roundRect">
            <a:avLst/>
          </a:prstGeom>
          <a:solidFill>
            <a:schemeClr val="accent2">
              <a:lumMod val="60000"/>
              <a:lumOff val="40000"/>
            </a:schemeClr>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
              <a:t>marketing</a:t>
            </a:r>
          </a:p>
        </p:txBody>
      </p:sp>
      <p:sp>
        <p:nvSpPr>
          <p:cNvPr id="49" name="Rechthoek: afgeronde hoeken 48">
            <a:extLst>
              <a:ext uri="{FF2B5EF4-FFF2-40B4-BE49-F238E27FC236}">
                <a16:creationId xmlns:a16="http://schemas.microsoft.com/office/drawing/2014/main" id="{166284CC-16E4-4590-A6D1-92B28CD58F74}"/>
              </a:ext>
            </a:extLst>
          </p:cNvPr>
          <p:cNvSpPr/>
          <p:nvPr/>
        </p:nvSpPr>
        <p:spPr>
          <a:xfrm>
            <a:off x="3683539" y="5332901"/>
            <a:ext cx="1149054" cy="605515"/>
          </a:xfrm>
          <a:prstGeom prst="round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
              <a:t>administratief/ secretarieel</a:t>
            </a:r>
          </a:p>
        </p:txBody>
      </p:sp>
      <p:sp>
        <p:nvSpPr>
          <p:cNvPr id="51" name="Rechthoek: afgeronde hoeken 50">
            <a:extLst>
              <a:ext uri="{FF2B5EF4-FFF2-40B4-BE49-F238E27FC236}">
                <a16:creationId xmlns:a16="http://schemas.microsoft.com/office/drawing/2014/main" id="{B97ADF98-42BD-4EA2-B7E4-9287779D1B58}"/>
              </a:ext>
            </a:extLst>
          </p:cNvPr>
          <p:cNvSpPr/>
          <p:nvPr/>
        </p:nvSpPr>
        <p:spPr>
          <a:xfrm>
            <a:off x="4864247" y="3300550"/>
            <a:ext cx="1109978" cy="605515"/>
          </a:xfrm>
          <a:prstGeom prst="round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 dirty="0"/>
              <a:t>horeca</a:t>
            </a:r>
          </a:p>
        </p:txBody>
      </p:sp>
      <p:sp>
        <p:nvSpPr>
          <p:cNvPr id="52" name="Rechthoek: afgeronde hoeken 51">
            <a:extLst>
              <a:ext uri="{FF2B5EF4-FFF2-40B4-BE49-F238E27FC236}">
                <a16:creationId xmlns:a16="http://schemas.microsoft.com/office/drawing/2014/main" id="{FF3A19D4-8F59-4A75-8D74-40369C919ABE}"/>
              </a:ext>
            </a:extLst>
          </p:cNvPr>
          <p:cNvSpPr/>
          <p:nvPr/>
        </p:nvSpPr>
        <p:spPr>
          <a:xfrm>
            <a:off x="4872334" y="3979734"/>
            <a:ext cx="1109978" cy="605515"/>
          </a:xfrm>
          <a:prstGeom prst="round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
              <a:t>bakkerij</a:t>
            </a:r>
          </a:p>
        </p:txBody>
      </p:sp>
      <p:sp>
        <p:nvSpPr>
          <p:cNvPr id="53" name="Rechthoek: afgeronde hoeken 52">
            <a:extLst>
              <a:ext uri="{FF2B5EF4-FFF2-40B4-BE49-F238E27FC236}">
                <a16:creationId xmlns:a16="http://schemas.microsoft.com/office/drawing/2014/main" id="{A4906455-C7A2-4A4A-8258-839B94428E15}"/>
              </a:ext>
            </a:extLst>
          </p:cNvPr>
          <p:cNvSpPr/>
          <p:nvPr/>
        </p:nvSpPr>
        <p:spPr>
          <a:xfrm>
            <a:off x="6066194" y="3300550"/>
            <a:ext cx="1109978" cy="605515"/>
          </a:xfrm>
          <a:prstGeom prst="round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
              <a:t>handhaving &amp; beveiliging</a:t>
            </a:r>
          </a:p>
        </p:txBody>
      </p:sp>
      <p:sp>
        <p:nvSpPr>
          <p:cNvPr id="54" name="Rechthoek: afgeronde hoeken 53">
            <a:extLst>
              <a:ext uri="{FF2B5EF4-FFF2-40B4-BE49-F238E27FC236}">
                <a16:creationId xmlns:a16="http://schemas.microsoft.com/office/drawing/2014/main" id="{44A4CB34-53AA-4E77-AC29-A6009D401B04}"/>
              </a:ext>
            </a:extLst>
          </p:cNvPr>
          <p:cNvSpPr/>
          <p:nvPr/>
        </p:nvSpPr>
        <p:spPr>
          <a:xfrm>
            <a:off x="6074281" y="3979734"/>
            <a:ext cx="1109978" cy="605515"/>
          </a:xfrm>
          <a:prstGeom prst="round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
              <a:t>defensie</a:t>
            </a:r>
          </a:p>
        </p:txBody>
      </p:sp>
      <p:pic>
        <p:nvPicPr>
          <p:cNvPr id="5" name="Audio 4">
            <a:hlinkClick r:id="" action="ppaction://media"/>
            <a:extLst>
              <a:ext uri="{FF2B5EF4-FFF2-40B4-BE49-F238E27FC236}">
                <a16:creationId xmlns:a16="http://schemas.microsoft.com/office/drawing/2014/main" id="{8F4C39F3-F1C0-4C1E-A66E-1E07EE356F95}"/>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470582186"/>
      </p:ext>
    </p:extLst>
  </p:cSld>
  <p:clrMapOvr>
    <a:masterClrMapping/>
  </p:clrMapOvr>
  <mc:AlternateContent xmlns:mc="http://schemas.openxmlformats.org/markup-compatibility/2006" xmlns:p14="http://schemas.microsoft.com/office/powerpoint/2010/main">
    <mc:Choice Requires="p14">
      <p:transition spd="slow" p14:dur="2000" advTm="11736"/>
    </mc:Choice>
    <mc:Fallback xmlns="">
      <p:transition spd="slow" advTm="1173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32E491-2195-4679-829E-1DDA3B24F50E}"/>
              </a:ext>
            </a:extLst>
          </p:cNvPr>
          <p:cNvSpPr>
            <a:spLocks noGrp="1"/>
          </p:cNvSpPr>
          <p:nvPr>
            <p:ph type="title"/>
          </p:nvPr>
        </p:nvSpPr>
        <p:spPr/>
        <p:txBody>
          <a:bodyPr/>
          <a:lstStyle/>
          <a:p>
            <a:r>
              <a:rPr lang="nl-NL" dirty="0"/>
              <a:t>Zakelijke Dienstverlening en Marketing en communicatie</a:t>
            </a:r>
          </a:p>
        </p:txBody>
      </p:sp>
      <p:sp>
        <p:nvSpPr>
          <p:cNvPr id="3" name="Tijdelijke aanduiding voor tekst 2">
            <a:extLst>
              <a:ext uri="{FF2B5EF4-FFF2-40B4-BE49-F238E27FC236}">
                <a16:creationId xmlns:a16="http://schemas.microsoft.com/office/drawing/2014/main" id="{B2FDFB22-4D2C-4ED2-ADC2-CF851A208A57}"/>
              </a:ext>
            </a:extLst>
          </p:cNvPr>
          <p:cNvSpPr>
            <a:spLocks noGrp="1"/>
          </p:cNvSpPr>
          <p:nvPr>
            <p:ph type="body" sz="quarter" idx="10"/>
          </p:nvPr>
        </p:nvSpPr>
        <p:spPr>
          <a:xfrm>
            <a:off x="547271" y="1496391"/>
            <a:ext cx="8444329" cy="3876675"/>
          </a:xfrm>
        </p:spPr>
        <p:txBody>
          <a:bodyPr>
            <a:normAutofit lnSpcReduction="10000"/>
          </a:bodyPr>
          <a:lstStyle/>
          <a:p>
            <a:pPr marL="0" indent="0">
              <a:buNone/>
            </a:pPr>
            <a:endParaRPr lang="nl-NL" dirty="0"/>
          </a:p>
          <a:p>
            <a:pPr marL="0" indent="0">
              <a:buNone/>
            </a:pPr>
            <a:r>
              <a:rPr lang="nl-NL" dirty="0"/>
              <a:t>Zakelijke Dienstverlening is een sector voor mensen die graag anderen helpen, goed zijn met cijfers, nauwkeurig kunnen werken, creatief zijn, goed kunnen organiseren en zich thuis voelen in een zakelijke omgeving. Dankzij jou draait de organisatie beter, efficiënter en effectiever!</a:t>
            </a:r>
          </a:p>
          <a:p>
            <a:pPr marL="0" indent="0">
              <a:buNone/>
            </a:pPr>
            <a:endParaRPr lang="nl-NL" dirty="0"/>
          </a:p>
          <a:p>
            <a:pPr marL="0" indent="0">
              <a:buNone/>
            </a:pPr>
            <a:r>
              <a:rPr lang="nl-NL" dirty="0"/>
              <a:t>Voor marketing geldt dat je een product of dienst in de spotlight wil zetten. Denk ook aan huisstijlen ontwikkelen, doelgroepen bepalen en marktonderzoeken doen. Commercieel handelen en creativiteit is hierin van belang.</a:t>
            </a:r>
          </a:p>
        </p:txBody>
      </p:sp>
      <p:pic>
        <p:nvPicPr>
          <p:cNvPr id="6" name="Audio 5">
            <a:hlinkClick r:id="" action="ppaction://media"/>
            <a:extLst>
              <a:ext uri="{FF2B5EF4-FFF2-40B4-BE49-F238E27FC236}">
                <a16:creationId xmlns:a16="http://schemas.microsoft.com/office/drawing/2014/main" id="{9E8D519C-3072-4EE2-B75F-BE339FB36A52}"/>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2119594838"/>
      </p:ext>
    </p:extLst>
  </p:cSld>
  <p:clrMapOvr>
    <a:masterClrMapping/>
  </p:clrMapOvr>
  <mc:AlternateContent xmlns:mc="http://schemas.openxmlformats.org/markup-compatibility/2006" xmlns:p14="http://schemas.microsoft.com/office/powerpoint/2010/main">
    <mc:Choice Requires="p14">
      <p:transition spd="slow" p14:dur="2000" advTm="33052"/>
    </mc:Choice>
    <mc:Fallback xmlns="">
      <p:transition spd="slow" advTm="3305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62EB2EE-E03B-42C5-8C24-C70D1A70A8A5}"/>
              </a:ext>
            </a:extLst>
          </p:cNvPr>
          <p:cNvSpPr>
            <a:spLocks noGrp="1"/>
          </p:cNvSpPr>
          <p:nvPr>
            <p:ph type="title"/>
          </p:nvPr>
        </p:nvSpPr>
        <p:spPr/>
        <p:txBody>
          <a:bodyPr/>
          <a:lstStyle/>
          <a:p>
            <a:r>
              <a:rPr lang="nl-NL" dirty="0"/>
              <a:t>Basisdeel en uitstroomprofiel </a:t>
            </a:r>
          </a:p>
        </p:txBody>
      </p:sp>
      <p:sp>
        <p:nvSpPr>
          <p:cNvPr id="3" name="Tijdelijke aanduiding voor tekst 2">
            <a:extLst>
              <a:ext uri="{FF2B5EF4-FFF2-40B4-BE49-F238E27FC236}">
                <a16:creationId xmlns:a16="http://schemas.microsoft.com/office/drawing/2014/main" id="{7B8CF56C-112C-4F31-B4D1-ED5557358FE9}"/>
              </a:ext>
            </a:extLst>
          </p:cNvPr>
          <p:cNvSpPr>
            <a:spLocks noGrp="1"/>
          </p:cNvSpPr>
          <p:nvPr>
            <p:ph type="body" sz="quarter" idx="10"/>
          </p:nvPr>
        </p:nvSpPr>
        <p:spPr/>
        <p:txBody>
          <a:bodyPr>
            <a:normAutofit/>
          </a:bodyPr>
          <a:lstStyle/>
          <a:p>
            <a:r>
              <a:rPr lang="nl-NL" b="1" dirty="0"/>
              <a:t>Basisdeel</a:t>
            </a:r>
            <a:r>
              <a:rPr lang="nl-NL" dirty="0"/>
              <a:t>:</a:t>
            </a:r>
          </a:p>
          <a:p>
            <a:pPr marL="0" indent="0">
              <a:buNone/>
            </a:pPr>
            <a:r>
              <a:rPr lang="nl-NL" dirty="0"/>
              <a:t>Breed basisdeel zakelijke dienstverlening, je maakt kennis met  alle facetten van zakelijke dienstverlening. </a:t>
            </a:r>
          </a:p>
          <a:p>
            <a:r>
              <a:rPr lang="nl-NL" b="1" dirty="0"/>
              <a:t>Uitstroomprofielen</a:t>
            </a:r>
            <a:r>
              <a:rPr lang="nl-NL" dirty="0"/>
              <a:t>: (=richting)</a:t>
            </a:r>
          </a:p>
          <a:p>
            <a:pPr lvl="1"/>
            <a:r>
              <a:rPr lang="nl-NL" dirty="0"/>
              <a:t>Online en offline marketingactiviteiten uitvoeren</a:t>
            </a:r>
          </a:p>
          <a:p>
            <a:pPr lvl="1"/>
            <a:r>
              <a:rPr lang="nl-NL" dirty="0"/>
              <a:t>Assisteren bij het onderzoeken van de markt</a:t>
            </a:r>
          </a:p>
          <a:p>
            <a:pPr lvl="1"/>
            <a:r>
              <a:rPr lang="nl-NL" dirty="0"/>
              <a:t>Assisteren bij het verzorgen van corporate </a:t>
            </a:r>
            <a:r>
              <a:rPr lang="nl-NL" dirty="0" err="1"/>
              <a:t>communication</a:t>
            </a:r>
            <a:endParaRPr lang="nl-NL" dirty="0"/>
          </a:p>
        </p:txBody>
      </p:sp>
      <p:pic>
        <p:nvPicPr>
          <p:cNvPr id="5" name="Audio 4">
            <a:hlinkClick r:id="" action="ppaction://media"/>
            <a:extLst>
              <a:ext uri="{FF2B5EF4-FFF2-40B4-BE49-F238E27FC236}">
                <a16:creationId xmlns:a16="http://schemas.microsoft.com/office/drawing/2014/main" id="{A0733DB6-B862-4B1B-97DD-FCD9EFA028E5}"/>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3499560923"/>
      </p:ext>
    </p:extLst>
  </p:cSld>
  <p:clrMapOvr>
    <a:masterClrMapping/>
  </p:clrMapOvr>
  <mc:AlternateContent xmlns:mc="http://schemas.openxmlformats.org/markup-compatibility/2006" xmlns:p14="http://schemas.microsoft.com/office/powerpoint/2010/main">
    <mc:Choice Requires="p14">
      <p:transition spd="slow" p14:dur="2000" advTm="12222"/>
    </mc:Choice>
    <mc:Fallback xmlns="">
      <p:transition spd="slow" advTm="1222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theme/theme1.xml><?xml version="1.0" encoding="utf-8"?>
<a:theme xmlns:a="http://schemas.openxmlformats.org/drawingml/2006/main" name="ROC Nijmegen">
  <a:themeElements>
    <a:clrScheme name="Aangepast 3">
      <a:dk1>
        <a:srgbClr val="EF7D00"/>
      </a:dk1>
      <a:lt1>
        <a:srgbClr val="FFFFFF"/>
      </a:lt1>
      <a:dk2>
        <a:srgbClr val="EDEDED"/>
      </a:dk2>
      <a:lt2>
        <a:srgbClr val="FFFFFF"/>
      </a:lt2>
      <a:accent1>
        <a:srgbClr val="EF7D00"/>
      </a:accent1>
      <a:accent2>
        <a:srgbClr val="E30613"/>
      </a:accent2>
      <a:accent3>
        <a:srgbClr val="A8A8A7"/>
      </a:accent3>
      <a:accent4>
        <a:srgbClr val="646363"/>
      </a:accent4>
      <a:accent5>
        <a:srgbClr val="EDEDED"/>
      </a:accent5>
      <a:accent6>
        <a:srgbClr val="FFFFFF"/>
      </a:accent6>
      <a:hlink>
        <a:srgbClr val="A8A8A7"/>
      </a:hlink>
      <a:folHlink>
        <a:srgbClr val="275B9B"/>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thema">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 sjabloon okt 2017 JH - MB2" id="{54863012-4379-4C9E-8578-57016D57AFC5}" vid="{D67265A2-D181-452A-8EBD-6AD4E3BBD436}"/>
    </a:ext>
  </a:extLst>
</a:theme>
</file>

<file path=ppt/theme/theme2.xml><?xml version="1.0" encoding="utf-8"?>
<a:theme xmlns:a="http://schemas.openxmlformats.org/drawingml/2006/main" name="Aangepast model voor grafiek">
  <a:themeElements>
    <a:clrScheme name="Aangepast 14">
      <a:dk1>
        <a:srgbClr val="171717"/>
      </a:dk1>
      <a:lt1>
        <a:srgbClr val="FFFFFF"/>
      </a:lt1>
      <a:dk2>
        <a:srgbClr val="EDEDED"/>
      </a:dk2>
      <a:lt2>
        <a:srgbClr val="FFFFFF"/>
      </a:lt2>
      <a:accent1>
        <a:srgbClr val="EF7D00"/>
      </a:accent1>
      <a:accent2>
        <a:srgbClr val="E30613"/>
      </a:accent2>
      <a:accent3>
        <a:srgbClr val="A8A8A7"/>
      </a:accent3>
      <a:accent4>
        <a:srgbClr val="646363"/>
      </a:accent4>
      <a:accent5>
        <a:srgbClr val="EDEDED"/>
      </a:accent5>
      <a:accent6>
        <a:srgbClr val="FFFFFF"/>
      </a:accent6>
      <a:hlink>
        <a:srgbClr val="A8A8A7"/>
      </a:hlink>
      <a:folHlink>
        <a:srgbClr val="275B9B"/>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thema">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 sjabloon okt 2017 JH - MB2" id="{54863012-4379-4C9E-8578-57016D57AFC5}" vid="{3677B8D1-3A29-4AEC-AF0D-0204F500D535}"/>
    </a:ext>
  </a:extLst>
</a:theme>
</file>

<file path=ppt/theme/theme3.xml><?xml version="1.0" encoding="utf-8"?>
<a:theme xmlns:a="http://schemas.openxmlformats.org/drawingml/2006/main" name="Aangepast ontwerp voor tabel">
  <a:themeElements>
    <a:clrScheme name="kleuren voor tabel">
      <a:dk1>
        <a:srgbClr val="000000"/>
      </a:dk1>
      <a:lt1>
        <a:srgbClr val="FFFFFF"/>
      </a:lt1>
      <a:dk2>
        <a:srgbClr val="EDEDED"/>
      </a:dk2>
      <a:lt2>
        <a:srgbClr val="FFFFFF"/>
      </a:lt2>
      <a:accent1>
        <a:srgbClr val="E30613"/>
      </a:accent1>
      <a:accent2>
        <a:srgbClr val="EF7D00"/>
      </a:accent2>
      <a:accent3>
        <a:srgbClr val="A8A8A7"/>
      </a:accent3>
      <a:accent4>
        <a:srgbClr val="646363"/>
      </a:accent4>
      <a:accent5>
        <a:srgbClr val="EDEDED"/>
      </a:accent5>
      <a:accent6>
        <a:srgbClr val="FFFFFF"/>
      </a:accent6>
      <a:hlink>
        <a:srgbClr val="A8A8A7"/>
      </a:hlink>
      <a:folHlink>
        <a:srgbClr val="275B9B"/>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 sjabloon okt 2017 JH - MB2" id="{54863012-4379-4C9E-8578-57016D57AFC5}" vid="{12E4EE07-9C6E-45F3-B6F6-3D7EA514FCE5}"/>
    </a:ext>
  </a:extLst>
</a:theme>
</file>

<file path=ppt/theme/theme4.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7E78E8C44276DF4CBC74F8412B546762" ma:contentTypeVersion="12" ma:contentTypeDescription="Een nieuw document maken." ma:contentTypeScope="" ma:versionID="82f25da66589aa2d0578099c5b506182">
  <xsd:schema xmlns:xsd="http://www.w3.org/2001/XMLSchema" xmlns:xs="http://www.w3.org/2001/XMLSchema" xmlns:p="http://schemas.microsoft.com/office/2006/metadata/properties" xmlns:ns2="ca6d8ab7-14e8-43fb-be46-d5b97b675565" xmlns:ns3="6239e0f7-bd6b-405f-8af9-ae217371239b" targetNamespace="http://schemas.microsoft.com/office/2006/metadata/properties" ma:root="true" ma:fieldsID="eac70b70da772e793bd01e4be7e4f154" ns2:_="" ns3:_="">
    <xsd:import namespace="ca6d8ab7-14e8-43fb-be46-d5b97b675565"/>
    <xsd:import namespace="6239e0f7-bd6b-405f-8af9-ae217371239b"/>
    <xsd:element name="properties">
      <xsd:complexType>
        <xsd:sequence>
          <xsd:element name="documentManagement">
            <xsd:complexType>
              <xsd:all>
                <xsd:element ref="ns2:MediaServiceMetadata" minOccurs="0"/>
                <xsd:element ref="ns2:MediaServiceFastMetadata" minOccurs="0"/>
                <xsd:element ref="ns2:MediaServiceAutoTags" minOccurs="0"/>
                <xsd:element ref="ns3:SharedWithUsers" minOccurs="0"/>
                <xsd:element ref="ns3:SharedWithDetails" minOccurs="0"/>
                <xsd:element ref="ns2:MediaServiceDateTaken" minOccurs="0"/>
                <xsd:element ref="ns2:MediaServiceLocation" minOccurs="0"/>
                <xsd:element ref="ns2:MediaServiceOCR" minOccurs="0"/>
                <xsd:element ref="ns2:MediaServiceGenerationTime" minOccurs="0"/>
                <xsd:element ref="ns2:MediaServiceEventHashCode"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a6d8ab7-14e8-43fb-be46-d5b97b675565"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AutoTags" ma:index="10" nillable="true" ma:displayName="MediaServiceAutoTags" ma:description="" ma:internalName="MediaServiceAutoTags"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ServiceLocation" ma:index="14" nillable="true" ma:displayName="MediaServiceLocation" ma:internalName="MediaServiceLocation" ma:readOnly="true">
      <xsd:simpleType>
        <xsd:restriction base="dms:Text"/>
      </xsd:simpleType>
    </xsd:element>
    <xsd:element name="MediaServiceOCR" ma:index="15" nillable="true" ma:displayName="MediaServiceOCR"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239e0f7-bd6b-405f-8af9-ae217371239b" elementFormDefault="qualified">
    <xsd:import namespace="http://schemas.microsoft.com/office/2006/documentManagement/types"/>
    <xsd:import namespace="http://schemas.microsoft.com/office/infopath/2007/PartnerControls"/>
    <xsd:element name="SharedWithUsers" ma:index="11" nillable="true" ma:displayName="Gedeeld met"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Gedeeld met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4" ma:displayName="Inhoudstype"/>
        <xsd:element ref="dc:title" minOccurs="0" maxOccurs="1" ma:index="0"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4.xml><?xml version="1.0" encoding="utf-8"?>
<?mso-contentType ?>
<SharedContentType xmlns="Microsoft.SharePoint.Taxonomy.ContentTypeSync" SourceId="96173d46-5f7d-49bf-a64d-4dd4f1c458b8" ContentTypeId="0x0101" PreviousValue="false"/>
</file>

<file path=customXml/itemProps1.xml><?xml version="1.0" encoding="utf-8"?>
<ds:datastoreItem xmlns:ds="http://schemas.openxmlformats.org/officeDocument/2006/customXml" ds:itemID="{A0A4D0F2-0D89-49D2-B234-9DD6CA8C7011}">
  <ds:schemaRefs>
    <ds:schemaRef ds:uri="http://schemas.microsoft.com/sharepoint/v3/contenttype/forms"/>
  </ds:schemaRefs>
</ds:datastoreItem>
</file>

<file path=customXml/itemProps2.xml><?xml version="1.0" encoding="utf-8"?>
<ds:datastoreItem xmlns:ds="http://schemas.openxmlformats.org/officeDocument/2006/customXml" ds:itemID="{B08271D1-7308-4DFA-B43A-29B062BE6F4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a6d8ab7-14e8-43fb-be46-d5b97b675565"/>
    <ds:schemaRef ds:uri="6239e0f7-bd6b-405f-8af9-ae217371239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AA1431C4-2586-4E37-AC1B-07DDA90434A8}">
  <ds:schemaRefs>
    <ds:schemaRef ds:uri="http://www.w3.org/XML/1998/namespace"/>
    <ds:schemaRef ds:uri="http://purl.org/dc/terms/"/>
    <ds:schemaRef ds:uri="http://schemas.microsoft.com/office/infopath/2007/PartnerControls"/>
    <ds:schemaRef ds:uri="ca6d8ab7-14e8-43fb-be46-d5b97b675565"/>
    <ds:schemaRef ds:uri="http://schemas.microsoft.com/office/2006/documentManagement/types"/>
    <ds:schemaRef ds:uri="http://schemas.microsoft.com/office/2006/metadata/properties"/>
    <ds:schemaRef ds:uri="http://purl.org/dc/elements/1.1/"/>
    <ds:schemaRef ds:uri="http://schemas.openxmlformats.org/package/2006/metadata/core-properties"/>
    <ds:schemaRef ds:uri="6239e0f7-bd6b-405f-8af9-ae217371239b"/>
    <ds:schemaRef ds:uri="http://purl.org/dc/dcmitype/"/>
  </ds:schemaRefs>
</ds:datastoreItem>
</file>

<file path=customXml/itemProps4.xml><?xml version="1.0" encoding="utf-8"?>
<ds:datastoreItem xmlns:ds="http://schemas.openxmlformats.org/officeDocument/2006/customXml" ds:itemID="{BD5595CE-3597-40F7-BB73-7E09B82CD58A}">
  <ds:schemaRefs>
    <ds:schemaRef ds:uri="Microsoft.SharePoint.Taxonomy.ContentTypeSync"/>
  </ds:schemaRefs>
</ds:datastoreItem>
</file>

<file path=docProps/app.xml><?xml version="1.0" encoding="utf-8"?>
<Properties xmlns="http://schemas.openxmlformats.org/officeDocument/2006/extended-properties" xmlns:vt="http://schemas.openxmlformats.org/officeDocument/2006/docPropsVTypes">
  <Template>ROC Nijmegen</Template>
  <TotalTime>341</TotalTime>
  <Words>1650</Words>
  <Application>Microsoft Office PowerPoint</Application>
  <PresentationFormat>Diavoorstelling (4:3)</PresentationFormat>
  <Paragraphs>193</Paragraphs>
  <Slides>21</Slides>
  <Notes>7</Notes>
  <HiddenSlides>0</HiddenSlides>
  <MMClips>21</MMClips>
  <ScaleCrop>false</ScaleCrop>
  <HeadingPairs>
    <vt:vector size="6" baseType="variant">
      <vt:variant>
        <vt:lpstr>Gebruikte lettertypen</vt:lpstr>
      </vt:variant>
      <vt:variant>
        <vt:i4>5</vt:i4>
      </vt:variant>
      <vt:variant>
        <vt:lpstr>Thema</vt:lpstr>
      </vt:variant>
      <vt:variant>
        <vt:i4>3</vt:i4>
      </vt:variant>
      <vt:variant>
        <vt:lpstr>Diatitels</vt:lpstr>
      </vt:variant>
      <vt:variant>
        <vt:i4>21</vt:i4>
      </vt:variant>
    </vt:vector>
  </HeadingPairs>
  <TitlesOfParts>
    <vt:vector size="29" baseType="lpstr">
      <vt:lpstr>Arial</vt:lpstr>
      <vt:lpstr>Bahnschrift Condensed</vt:lpstr>
      <vt:lpstr>Calibri</vt:lpstr>
      <vt:lpstr>Courier New</vt:lpstr>
      <vt:lpstr>Wingdings</vt:lpstr>
      <vt:lpstr>ROC Nijmegen</vt:lpstr>
      <vt:lpstr>Aangepast model voor grafiek</vt:lpstr>
      <vt:lpstr>Aangepast ontwerp voor tabel</vt:lpstr>
      <vt:lpstr>Voorlichting over  Zakelijke Dienstverlening Marketing en communicatie  </vt:lpstr>
      <vt:lpstr>Het mbo</vt:lpstr>
      <vt:lpstr>mbo-niveaus</vt:lpstr>
      <vt:lpstr>ROC Nijmegen</vt:lpstr>
      <vt:lpstr>Waarom ROC Nijmegen?</vt:lpstr>
      <vt:lpstr>ROC Nijmegen: 3 sectoren / 15 werkvelden</vt:lpstr>
      <vt:lpstr>Uitgelicht: sector Economie</vt:lpstr>
      <vt:lpstr>Zakelijke Dienstverlening en Marketing en communicatie</vt:lpstr>
      <vt:lpstr>Basisdeel en uitstroomprofiel </vt:lpstr>
      <vt:lpstr>Marketing en Communicatie</vt:lpstr>
      <vt:lpstr>Marketing en Communicatie</vt:lpstr>
      <vt:lpstr>Opleiding Marketing en communicatie</vt:lpstr>
      <vt:lpstr>Opleiding Marketing en Communicatie</vt:lpstr>
      <vt:lpstr>Opleiding Marketing en Communicatie</vt:lpstr>
      <vt:lpstr>Opleiding Marketing en Communicatie</vt:lpstr>
      <vt:lpstr>Wat zijn de kosten?</vt:lpstr>
      <vt:lpstr>Vragen?</vt:lpstr>
      <vt:lpstr>Twijfel je nog? Kom naar de Open Dag of kom  meelopen! </vt:lpstr>
      <vt:lpstr>Ben jij al er al uit?</vt:lpstr>
      <vt:lpstr>Handige links</vt:lpstr>
      <vt:lpstr>Presentatie thuis nalezen?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Thematisch communiceren</dc:title>
  <dc:creator>Wieger Sturm</dc:creator>
  <dc:description/>
  <cp:lastModifiedBy>Marian Scholten</cp:lastModifiedBy>
  <cp:revision>40</cp:revision>
  <cp:lastPrinted>2020-11-02T12:59:49Z</cp:lastPrinted>
  <dcterms:created xsi:type="dcterms:W3CDTF">2020-05-13T12:40:10Z</dcterms:created>
  <dcterms:modified xsi:type="dcterms:W3CDTF">2021-10-01T10:48:51Z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0x0101007E78E8C44276DF4CBC74F8412B546762</vt:lpwstr>
  </property>
  <property fmtid="{D5CDD505-2E9C-101B-9397-08002B2CF9AE}" pid="3" name="Toelichting">
    <vt:lpwstr/>
  </property>
</Properties>
</file>