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notesMasterIdLst>
    <p:notesMasterId r:id="rId29"/>
  </p:notesMasterIdLst>
  <p:sldIdLst>
    <p:sldId id="316" r:id="rId8"/>
    <p:sldId id="275" r:id="rId9"/>
    <p:sldId id="278" r:id="rId10"/>
    <p:sldId id="262" r:id="rId11"/>
    <p:sldId id="273" r:id="rId12"/>
    <p:sldId id="290" r:id="rId13"/>
    <p:sldId id="281" r:id="rId14"/>
    <p:sldId id="310" r:id="rId15"/>
    <p:sldId id="309" r:id="rId16"/>
    <p:sldId id="291" r:id="rId17"/>
    <p:sldId id="292" r:id="rId18"/>
    <p:sldId id="284" r:id="rId19"/>
    <p:sldId id="266" r:id="rId20"/>
    <p:sldId id="317" r:id="rId21"/>
    <p:sldId id="286" r:id="rId22"/>
    <p:sldId id="306" r:id="rId23"/>
    <p:sldId id="294" r:id="rId24"/>
    <p:sldId id="271" r:id="rId25"/>
    <p:sldId id="270" r:id="rId26"/>
    <p:sldId id="296" r:id="rId27"/>
    <p:sldId id="268" r:id="rId28"/>
  </p:sldIdLst>
  <p:sldSz cx="9144000" cy="6858000" type="screen4x3"/>
  <p:notesSz cx="6794500" cy="99314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eke Oldenhof" initials="LO" lastIdx="3" clrIdx="0">
    <p:extLst>
      <p:ext uri="{19B8F6BF-5375-455C-9EA6-DF929625EA0E}">
        <p15:presenceInfo xmlns:p15="http://schemas.microsoft.com/office/powerpoint/2012/main" userId="S::loldenhof@roc-nijmegen.nl::da6a458c-136a-4219-996f-1c06248bf86b" providerId="AD"/>
      </p:ext>
    </p:extLst>
  </p:cmAuthor>
  <p:cmAuthor id="2" name="Femke Terwiel" initials="FT" lastIdx="1" clrIdx="1">
    <p:extLst>
      <p:ext uri="{19B8F6BF-5375-455C-9EA6-DF929625EA0E}">
        <p15:presenceInfo xmlns:p15="http://schemas.microsoft.com/office/powerpoint/2012/main" userId="S::fterwiel@roc-nijmegen.nl::42bfa86a-3fd1-4524-8064-f25b2043f3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7F12B4-7351-4D47-9316-9D9F20BAED88}" v="2" dt="2021-10-01T10:59:27.563"/>
  </p1510:revLst>
</p1510:revInfo>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297" autoAdjust="0"/>
  </p:normalViewPr>
  <p:slideViewPr>
    <p:cSldViewPr snapToGrid="0">
      <p:cViewPr varScale="1">
        <p:scale>
          <a:sx n="53" d="100"/>
          <a:sy n="53" d="100"/>
        </p:scale>
        <p:origin x="166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commentAuthors" Target="commentAuthors.xml"/><Relationship Id="rId35" Type="http://schemas.microsoft.com/office/2015/10/relationships/revisionInfo" Target="revisionInfo.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4813" cy="49847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48100" y="0"/>
            <a:ext cx="2944813" cy="498475"/>
          </a:xfrm>
          <a:prstGeom prst="rect">
            <a:avLst/>
          </a:prstGeom>
        </p:spPr>
        <p:txBody>
          <a:bodyPr vert="horz" lIns="91440" tIns="45720" rIns="91440" bIns="45720" rtlCol="0"/>
          <a:lstStyle>
            <a:lvl1pPr algn="r">
              <a:defRPr sz="1200"/>
            </a:lvl1pPr>
          </a:lstStyle>
          <a:p>
            <a:fld id="{3616B711-ED7A-4116-A609-CA20CE191667}" type="datetimeFigureOut">
              <a:rPr lang="nl-NL" smtClean="0"/>
              <a:t>1-10-2021</a:t>
            </a:fld>
            <a:endParaRPr lang="nl-NL"/>
          </a:p>
        </p:txBody>
      </p:sp>
      <p:sp>
        <p:nvSpPr>
          <p:cNvPr id="4" name="Tijdelijke aanduiding voor dia-afbeelding 3"/>
          <p:cNvSpPr>
            <a:spLocks noGrp="1" noRot="1" noChangeAspect="1"/>
          </p:cNvSpPr>
          <p:nvPr>
            <p:ph type="sldImg" idx="2"/>
          </p:nvPr>
        </p:nvSpPr>
        <p:spPr>
          <a:xfrm>
            <a:off x="1163638" y="1241425"/>
            <a:ext cx="4467225" cy="3351213"/>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450" y="4779963"/>
            <a:ext cx="5435600" cy="3910012"/>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32925"/>
            <a:ext cx="2944813" cy="49847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48100" y="9432925"/>
            <a:ext cx="2944813" cy="498475"/>
          </a:xfrm>
          <a:prstGeom prst="rect">
            <a:avLst/>
          </a:prstGeom>
        </p:spPr>
        <p:txBody>
          <a:bodyPr vert="horz" lIns="91440" tIns="45720" rIns="91440" bIns="45720" rtlCol="0" anchor="b"/>
          <a:lstStyle>
            <a:lvl1pPr algn="r">
              <a:defRPr sz="1200"/>
            </a:lvl1pPr>
          </a:lstStyle>
          <a:p>
            <a:fld id="{753A0466-E5D8-4BB6-8E6A-A49DEE600A53}" type="slidenum">
              <a:rPr lang="nl-NL" smtClean="0"/>
              <a:t>‹nr.›</a:t>
            </a:fld>
            <a:endParaRPr lang="nl-NL"/>
          </a:p>
        </p:txBody>
      </p:sp>
    </p:spTree>
    <p:extLst>
      <p:ext uri="{BB962C8B-B14F-4D97-AF65-F5344CB8AC3E}">
        <p14:creationId xmlns:p14="http://schemas.microsoft.com/office/powerpoint/2010/main" val="3546450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10</a:t>
            </a:fld>
            <a:endParaRPr lang="nl-NL"/>
          </a:p>
        </p:txBody>
      </p:sp>
    </p:spTree>
    <p:extLst>
      <p:ext uri="{BB962C8B-B14F-4D97-AF65-F5344CB8AC3E}">
        <p14:creationId xmlns:p14="http://schemas.microsoft.com/office/powerpoint/2010/main" val="331147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Er zitten in onze opleiding veel talen EN veel vakken op het gebied van Marketing en Communicatie. Je werkt gedurende de gehele opleiding een dagdeel aan een project; in een groepje ben je dan met praktische opdrachten bezig.</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12</a:t>
            </a:fld>
            <a:endParaRPr lang="nl-NL"/>
          </a:p>
        </p:txBody>
      </p:sp>
    </p:spTree>
    <p:extLst>
      <p:ext uri="{BB962C8B-B14F-4D97-AF65-F5344CB8AC3E}">
        <p14:creationId xmlns:p14="http://schemas.microsoft.com/office/powerpoint/2010/main" val="1000132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in de Marketing en communicatie richting gaat werken, is het belangrijk dat je communiceren leuk vindt. Niet alleen het voeren van gesprekken met mensen maar ook via de computer bijvoorbeeld door het schrijven van online nieuwsbrieven of content maken voor websites. Je bent nieuwgierig naar mensen en dingen die om je heen gebeuren. Die onderzoekende houding heb je nodig om te achterhalen hoe je een product of dienst het beste in de markt kunt zetten. Ook creativiteit is hierbij belangrijk!</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13</a:t>
            </a:fld>
            <a:endParaRPr lang="nl-NL"/>
          </a:p>
        </p:txBody>
      </p:sp>
    </p:spTree>
    <p:extLst>
      <p:ext uri="{BB962C8B-B14F-4D97-AF65-F5344CB8AC3E}">
        <p14:creationId xmlns:p14="http://schemas.microsoft.com/office/powerpoint/2010/main" val="388260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Een groot deel van leerjaar 2 en 3 bestaat uit het op doen van praktijkervaring. Dit doe je bij een bedrijf dat je zelf uitzoekt. Ook een stage in het buitenland behoort tot de mogelijkheden. Waar je ook terecht komt, wij helpen je want het bedrijf moet natuurlijk wel aan bepaalde eisen voldoen. Dagelijks werk je mee en leer je over marketing en communicatie. Ook krijg je opdrachten van school zoals het uitvoeren van een marktonderzoek of het uitvoeren van een project. Zo bouw je jouw marketing- en communicatie ervaring steeds verder uit!</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14</a:t>
            </a:fld>
            <a:endParaRPr lang="nl-NL"/>
          </a:p>
        </p:txBody>
      </p:sp>
    </p:spTree>
    <p:extLst>
      <p:ext uri="{BB962C8B-B14F-4D97-AF65-F5344CB8AC3E}">
        <p14:creationId xmlns:p14="http://schemas.microsoft.com/office/powerpoint/2010/main" val="2025344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Veel van onze leerlingen stromen door naar het hbo. Zij kiezen voor verschillende richtingen van Economie tot docent Engels.</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15</a:t>
            </a:fld>
            <a:endParaRPr lang="nl-NL"/>
          </a:p>
        </p:txBody>
      </p:sp>
    </p:spTree>
    <p:extLst>
      <p:ext uri="{BB962C8B-B14F-4D97-AF65-F5344CB8AC3E}">
        <p14:creationId xmlns:p14="http://schemas.microsoft.com/office/powerpoint/2010/main" val="3429011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16</a:t>
            </a:fld>
            <a:endParaRPr lang="nl-NL"/>
          </a:p>
        </p:txBody>
      </p:sp>
    </p:spTree>
    <p:extLst>
      <p:ext uri="{BB962C8B-B14F-4D97-AF65-F5344CB8AC3E}">
        <p14:creationId xmlns:p14="http://schemas.microsoft.com/office/powerpoint/2010/main" val="746441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vragen hebt kun je contact opnemen met deze drie voorlichters.</a:t>
            </a:r>
          </a:p>
        </p:txBody>
      </p:sp>
      <p:sp>
        <p:nvSpPr>
          <p:cNvPr id="4" name="Tijdelijke aanduiding voor dianummer 3"/>
          <p:cNvSpPr>
            <a:spLocks noGrp="1"/>
          </p:cNvSpPr>
          <p:nvPr>
            <p:ph type="sldNum" sz="quarter" idx="5"/>
          </p:nvPr>
        </p:nvSpPr>
        <p:spPr/>
        <p:txBody>
          <a:bodyPr/>
          <a:lstStyle/>
          <a:p>
            <a:fld id="{753A0466-E5D8-4BB6-8E6A-A49DEE600A53}" type="slidenum">
              <a:rPr lang="nl-NL" smtClean="0"/>
              <a:t>17</a:t>
            </a:fld>
            <a:endParaRPr lang="nl-NL"/>
          </a:p>
        </p:txBody>
      </p:sp>
    </p:spTree>
    <p:extLst>
      <p:ext uri="{BB962C8B-B14F-4D97-AF65-F5344CB8AC3E}">
        <p14:creationId xmlns:p14="http://schemas.microsoft.com/office/powerpoint/2010/main" val="33974858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a:p>
        </p:txBody>
      </p:sp>
    </p:spTree>
    <p:extLst>
      <p:ext uri="{BB962C8B-B14F-4D97-AF65-F5344CB8AC3E}">
        <p14:creationId xmlns:p14="http://schemas.microsoft.com/office/powerpoint/2010/main" val="808301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a:t>Klik om de stijl te bewerken</a:t>
            </a:r>
            <a:endParaRPr lang="en-US"/>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a:p>
        </p:txBody>
      </p:sp>
    </p:spTree>
    <p:extLst>
      <p:ext uri="{BB962C8B-B14F-4D97-AF65-F5344CB8AC3E}">
        <p14:creationId xmlns:p14="http://schemas.microsoft.com/office/powerpoint/2010/main" val="1736139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a:p>
        </p:txBody>
      </p:sp>
    </p:spTree>
    <p:extLst>
      <p:ext uri="{BB962C8B-B14F-4D97-AF65-F5344CB8AC3E}">
        <p14:creationId xmlns:p14="http://schemas.microsoft.com/office/powerpoint/2010/main" val="972921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1.m4a"/><Relationship Id="rId1" Type="http://schemas.microsoft.com/office/2007/relationships/media" Target="../media/media11.m4a"/><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4.png"/><Relationship Id="rId5" Type="http://schemas.openxmlformats.org/officeDocument/2006/relationships/image" Target="../media/image10.png"/><Relationship Id="rId4"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13.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4.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4.png"/><Relationship Id="rId4" Type="http://schemas.openxmlformats.org/officeDocument/2006/relationships/hyperlink" Target="http://www.roc-nijmegen.nl/aanmelden-mbo"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hyperlink" Target="http://www.roc-nijmegen.nl/adviesgesprek" TargetMode="External"/><Relationship Id="rId13" Type="http://schemas.openxmlformats.org/officeDocument/2006/relationships/hyperlink" Target="http://www.kiesmbo.nl/" TargetMode="External"/><Relationship Id="rId3" Type="http://schemas.openxmlformats.org/officeDocument/2006/relationships/slideLayout" Target="../slideLayouts/slideLayout3.xml"/><Relationship Id="rId7" Type="http://schemas.openxmlformats.org/officeDocument/2006/relationships/hyperlink" Target="http://www.roc-nijmegen.nl/mbo" TargetMode="External"/><Relationship Id="rId12" Type="http://schemas.openxmlformats.org/officeDocument/2006/relationships/hyperlink" Target="http://www.roc-nijmegen.nl/locatie" TargetMode="Externa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hyperlink" Target="http://www.roc-nijmegen.nl/bit" TargetMode="External"/><Relationship Id="rId11" Type="http://schemas.openxmlformats.org/officeDocument/2006/relationships/hyperlink" Target="http://www.roc-nijmegen.nl/toekomst" TargetMode="External"/><Relationship Id="rId5" Type="http://schemas.openxmlformats.org/officeDocument/2006/relationships/hyperlink" Target="http://www.roc-nijmegen.nl/studiekeuze" TargetMode="External"/><Relationship Id="rId10" Type="http://schemas.openxmlformats.org/officeDocument/2006/relationships/hyperlink" Target="http://www.roc-nijmegen.nl/meelopen" TargetMode="External"/><Relationship Id="rId4" Type="http://schemas.openxmlformats.org/officeDocument/2006/relationships/hyperlink" Target="https://www.roc-nijmegen.nl/folder" TargetMode="External"/><Relationship Id="rId9" Type="http://schemas.openxmlformats.org/officeDocument/2006/relationships/hyperlink" Target="http://www.roc-nijmegen.nl/opendag" TargetMode="External"/><Relationship Id="rId1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4.png"/><Relationship Id="rId5" Type="http://schemas.openxmlformats.org/officeDocument/2006/relationships/image" Target="../media/image16.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2E2BF-235D-4C51-9673-2FF9406689BE}"/>
              </a:ext>
            </a:extLst>
          </p:cNvPr>
          <p:cNvSpPr>
            <a:spLocks noGrp="1"/>
          </p:cNvSpPr>
          <p:nvPr>
            <p:ph type="title"/>
          </p:nvPr>
        </p:nvSpPr>
        <p:spPr>
          <a:xfrm>
            <a:off x="355695" y="1023582"/>
            <a:ext cx="8095847" cy="4926841"/>
          </a:xfrm>
        </p:spPr>
        <p:txBody>
          <a:bodyPr>
            <a:normAutofit/>
          </a:bodyPr>
          <a:lstStyle/>
          <a:p>
            <a:r>
              <a:rPr lang="nl-NL" sz="4400" dirty="0">
                <a:latin typeface="Arial"/>
                <a:cs typeface="Arial"/>
              </a:rPr>
              <a:t>Voorlichting over</a:t>
            </a:r>
            <a:br>
              <a:rPr lang="nl-NL" sz="4400" i="1" dirty="0">
                <a:latin typeface="Arial"/>
                <a:cs typeface="Arial"/>
              </a:rPr>
            </a:br>
            <a:br>
              <a:rPr lang="nl-NL" sz="4400" i="1" dirty="0">
                <a:latin typeface="Arial"/>
                <a:cs typeface="Arial"/>
              </a:rPr>
            </a:br>
            <a:r>
              <a:rPr lang="nl-NL" sz="4400" dirty="0">
                <a:latin typeface="Arial"/>
                <a:cs typeface="Arial"/>
              </a:rPr>
              <a:t>Zakelijke Dienstverlening</a:t>
            </a:r>
            <a:br>
              <a:rPr lang="nl-NL" sz="4400" i="1" dirty="0">
                <a:latin typeface="Arial"/>
                <a:cs typeface="Arial"/>
              </a:rPr>
            </a:br>
            <a:r>
              <a:rPr lang="nl-NL" sz="4400" i="1" dirty="0">
                <a:solidFill>
                  <a:schemeClr val="accent5">
                    <a:lumMod val="10000"/>
                  </a:schemeClr>
                </a:solidFill>
                <a:latin typeface="Arial"/>
                <a:cs typeface="Arial"/>
              </a:rPr>
              <a:t>Evenementen</a:t>
            </a:r>
            <a:br>
              <a:rPr lang="nl-NL" i="1" dirty="0">
                <a:latin typeface="Arial"/>
                <a:cs typeface="Arial"/>
              </a:rPr>
            </a:br>
            <a:br>
              <a:rPr lang="nl-NL" sz="2200" i="1" dirty="0">
                <a:latin typeface="Arial"/>
                <a:cs typeface="Arial"/>
              </a:rPr>
            </a:br>
            <a:endParaRPr lang="nl-NL" sz="2700" b="0" dirty="0"/>
          </a:p>
        </p:txBody>
      </p:sp>
      <p:pic>
        <p:nvPicPr>
          <p:cNvPr id="4" name="Audio 3">
            <a:hlinkClick r:id="" action="ppaction://media"/>
            <a:extLst>
              <a:ext uri="{FF2B5EF4-FFF2-40B4-BE49-F238E27FC236}">
                <a16:creationId xmlns:a16="http://schemas.microsoft.com/office/drawing/2014/main" id="{237C7328-5EBB-4E83-8ADD-21DC51EA1D8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01172616"/>
      </p:ext>
    </p:extLst>
  </p:cSld>
  <p:clrMapOvr>
    <a:masterClrMapping/>
  </p:clrMapOvr>
  <mc:AlternateContent xmlns:mc="http://schemas.openxmlformats.org/markup-compatibility/2006" xmlns:p14="http://schemas.microsoft.com/office/powerpoint/2010/main">
    <mc:Choice Requires="p14">
      <p:transition spd="slow" p14:dur="2000" advTm="6377"/>
    </mc:Choice>
    <mc:Fallback xmlns="">
      <p:transition spd="slow" advTm="63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Evenementorganisatie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185057" y="1865250"/>
            <a:ext cx="8871857" cy="3876675"/>
          </a:xfrm>
        </p:spPr>
        <p:txBody>
          <a:bodyPr>
            <a:normAutofit fontScale="92500" lnSpcReduction="10000"/>
          </a:bodyPr>
          <a:lstStyle/>
          <a:p>
            <a:pPr marL="0" indent="0">
              <a:buNone/>
            </a:pPr>
            <a:r>
              <a:rPr lang="nl-NL" b="1" dirty="0"/>
              <a:t>Wat leer je?</a:t>
            </a:r>
          </a:p>
          <a:p>
            <a:pPr marL="0" indent="0">
              <a:buNone/>
            </a:pPr>
            <a:r>
              <a:rPr lang="nl-NL" dirty="0"/>
              <a:t>Je brengt de opdracht van de opdrachtgever in kaart en je maakt een plan van aanpak voor het evenement. Je regelt allerhande voorzieningen zoals AV, bewegwijzering, personeel, </a:t>
            </a:r>
            <a:r>
              <a:rPr lang="nl-NL" dirty="0" err="1"/>
              <a:t>food&amp;beverage</a:t>
            </a:r>
            <a:r>
              <a:rPr lang="nl-NL" dirty="0"/>
              <a:t>, vergunningen etc. Ook evalueer je een evenement, want geen een evenement is hetzelfde. </a:t>
            </a:r>
          </a:p>
          <a:p>
            <a:pPr marL="0" indent="0">
              <a:buNone/>
            </a:pPr>
            <a:r>
              <a:rPr lang="nl-NL" i="1" dirty="0"/>
              <a:t> </a:t>
            </a:r>
            <a:endParaRPr lang="nl-NL" dirty="0"/>
          </a:p>
          <a:p>
            <a:pPr marL="0" indent="0">
              <a:buNone/>
            </a:pPr>
            <a:r>
              <a:rPr lang="nl-NL" b="1" dirty="0"/>
              <a:t>Baangarantie</a:t>
            </a:r>
            <a:r>
              <a:rPr lang="nl-NL" dirty="0"/>
              <a:t> </a:t>
            </a:r>
          </a:p>
          <a:p>
            <a:pPr marL="0" indent="0">
              <a:buNone/>
            </a:pPr>
            <a:r>
              <a:rPr lang="nl-NL" dirty="0"/>
              <a:t>Na het behalen van je diploma kun je aan de slag bij verschillende bedrijven. Een groot deel van onze afgestudeerden besluit door te studeren waarbij verschillende studiekeuzes worden gemaakt zoals Eventmanagement, </a:t>
            </a:r>
            <a:r>
              <a:rPr lang="nl-NL" dirty="0" err="1"/>
              <a:t>Commerciele</a:t>
            </a:r>
            <a:r>
              <a:rPr lang="nl-NL" dirty="0"/>
              <a:t> Economie, </a:t>
            </a:r>
            <a:r>
              <a:rPr lang="nl-NL" dirty="0" err="1"/>
              <a:t>international</a:t>
            </a:r>
            <a:r>
              <a:rPr lang="nl-NL" dirty="0"/>
              <a:t> Business</a:t>
            </a:r>
          </a:p>
        </p:txBody>
      </p:sp>
      <p:pic>
        <p:nvPicPr>
          <p:cNvPr id="6" name="Audio 5">
            <a:hlinkClick r:id="" action="ppaction://media"/>
            <a:extLst>
              <a:ext uri="{FF2B5EF4-FFF2-40B4-BE49-F238E27FC236}">
                <a16:creationId xmlns:a16="http://schemas.microsoft.com/office/drawing/2014/main" id="{BCE05A41-404A-4780-8E18-8507F7A0C7D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068626928"/>
      </p:ext>
    </p:extLst>
  </p:cSld>
  <p:clrMapOvr>
    <a:masterClrMapping/>
  </p:clrMapOvr>
  <mc:AlternateContent xmlns:mc="http://schemas.openxmlformats.org/markup-compatibility/2006" xmlns:p14="http://schemas.microsoft.com/office/powerpoint/2010/main">
    <mc:Choice Requires="p14">
      <p:transition spd="slow" p14:dur="2000" advTm="40203"/>
    </mc:Choice>
    <mc:Fallback xmlns="">
      <p:transition spd="slow" advTm="402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Medewerker evenementenorganisatie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marL="0" indent="0">
              <a:buNone/>
            </a:pPr>
            <a:r>
              <a:rPr lang="nl-NL" dirty="0"/>
              <a:t>Een medewerker evenementenorganisatie is geen baan van 9-17 uur. Je werkt ook veel in de weekenden en de avonden. Tijdens je opleiding werk je mee bij evenementen en organiseer je uiteindelijk zelf ook evenementen. Dit betekent dat je dus ook tijdens je opleiding in de weekenden en avonden voor school bezig bent.</a:t>
            </a:r>
          </a:p>
          <a:p>
            <a:pPr marL="0" indent="0">
              <a:buNone/>
            </a:pPr>
            <a:r>
              <a:rPr lang="nl-NL" dirty="0"/>
              <a:t>We geloven erin dat je het beste leert door te doen, vandaar dat er veel praktijk in de opleiding zit. Door theorie te geven, snap je beter waarom je een werkzaamheid in de praktijk moet doen. </a:t>
            </a:r>
          </a:p>
          <a:p>
            <a:pPr marL="0" indent="0">
              <a:buNone/>
            </a:pPr>
            <a:endParaRPr lang="nl-NL" dirty="0"/>
          </a:p>
          <a:p>
            <a:pPr marL="0" indent="0">
              <a:buNone/>
            </a:pPr>
            <a:endParaRPr lang="nl-NL" dirty="0"/>
          </a:p>
          <a:p>
            <a:endParaRPr lang="nl-NL" dirty="0"/>
          </a:p>
          <a:p>
            <a:endParaRPr lang="nl-NL" dirty="0"/>
          </a:p>
        </p:txBody>
      </p:sp>
      <p:pic>
        <p:nvPicPr>
          <p:cNvPr id="4" name="Audio 3">
            <a:hlinkClick r:id="" action="ppaction://media"/>
            <a:extLst>
              <a:ext uri="{FF2B5EF4-FFF2-40B4-BE49-F238E27FC236}">
                <a16:creationId xmlns:a16="http://schemas.microsoft.com/office/drawing/2014/main" id="{C0E35F3A-D85F-43D4-ABDB-8854C0CFAE4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517705518"/>
      </p:ext>
    </p:extLst>
  </p:cSld>
  <p:clrMapOvr>
    <a:masterClrMapping/>
  </p:clrMapOvr>
  <mc:AlternateContent xmlns:mc="http://schemas.openxmlformats.org/markup-compatibility/2006" xmlns:p14="http://schemas.microsoft.com/office/powerpoint/2010/main">
    <mc:Choice Requires="p14">
      <p:transition spd="slow" p14:dur="2000" advTm="34166"/>
    </mc:Choice>
    <mc:Fallback xmlns="">
      <p:transition spd="slow" advTm="341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Opleiding Evenementenorganisatie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92500" lnSpcReduction="10000"/>
          </a:bodyPr>
          <a:lstStyle/>
          <a:p>
            <a:pPr marL="0" indent="0">
              <a:buNone/>
            </a:pPr>
            <a:r>
              <a:rPr lang="nl-NL" b="1" dirty="0"/>
              <a:t>Vakkenpakket:</a:t>
            </a:r>
            <a:endParaRPr lang="nl-NL" dirty="0"/>
          </a:p>
          <a:p>
            <a:r>
              <a:rPr lang="nl-NL" dirty="0"/>
              <a:t>Algemene vakken</a:t>
            </a:r>
          </a:p>
          <a:p>
            <a:pPr lvl="1"/>
            <a:r>
              <a:rPr lang="nl-NL" dirty="0"/>
              <a:t>Nederlands, Engels, Rekenen en Burgerschap, </a:t>
            </a:r>
          </a:p>
          <a:p>
            <a:r>
              <a:rPr lang="nl-NL" dirty="0"/>
              <a:t>Theorievakken</a:t>
            </a:r>
          </a:p>
          <a:p>
            <a:pPr lvl="1"/>
            <a:r>
              <a:rPr lang="nl-NL" dirty="0"/>
              <a:t>Evenementen – praktijklijn, Evenementen- theorie, Creatief denken, Communicatie, marketing, </a:t>
            </a:r>
          </a:p>
          <a:p>
            <a:r>
              <a:rPr lang="nl-NL" dirty="0"/>
              <a:t>Praktijklessen</a:t>
            </a:r>
          </a:p>
          <a:p>
            <a:pPr lvl="1"/>
            <a:r>
              <a:rPr lang="nl-NL" dirty="0"/>
              <a:t>Project: je werkt in een groepje aan een marketing/communicatie-opdracht die te maken heeft met een evenement of je werkt in een groepje aan een evenement.</a:t>
            </a:r>
          </a:p>
          <a:p>
            <a:r>
              <a:rPr lang="nl-NL" dirty="0"/>
              <a:t>Keuzevakken: Tijdens de opleiding kun je kiezen uit verschillende extra vakken. </a:t>
            </a:r>
          </a:p>
        </p:txBody>
      </p:sp>
      <p:pic>
        <p:nvPicPr>
          <p:cNvPr id="4" name="Audio 3">
            <a:hlinkClick r:id="" action="ppaction://media"/>
            <a:extLst>
              <a:ext uri="{FF2B5EF4-FFF2-40B4-BE49-F238E27FC236}">
                <a16:creationId xmlns:a16="http://schemas.microsoft.com/office/drawing/2014/main" id="{570FE413-AF3E-4AF4-AA96-F763A577893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84961064"/>
      </p:ext>
    </p:extLst>
  </p:cSld>
  <p:clrMapOvr>
    <a:masterClrMapping/>
  </p:clrMapOvr>
  <mc:AlternateContent xmlns:mc="http://schemas.openxmlformats.org/markup-compatibility/2006" xmlns:p14="http://schemas.microsoft.com/office/powerpoint/2010/main">
    <mc:Choice Requires="p14">
      <p:transition spd="slow" p14:dur="2000" advTm="48191"/>
    </mc:Choice>
    <mc:Fallback xmlns="">
      <p:transition spd="slow" advTm="481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Opleiding Evenementenorganisatie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32500" lnSpcReduction="20000"/>
          </a:bodyPr>
          <a:lstStyle/>
          <a:p>
            <a:pPr marL="0" indent="0">
              <a:buNone/>
            </a:pPr>
            <a:r>
              <a:rPr lang="nl-NL" sz="4200" b="1" dirty="0"/>
              <a:t>Toelatingseisen</a:t>
            </a:r>
          </a:p>
          <a:p>
            <a:r>
              <a:rPr lang="nl-NL" sz="4200" dirty="0"/>
              <a:t>Vmbo: een diploma in de kaderberoepsgericht, gemengde of theoretische leerweg</a:t>
            </a:r>
          </a:p>
          <a:p>
            <a:r>
              <a:rPr lang="nl-NL" sz="4200" dirty="0"/>
              <a:t>Mbo: een diploma minimaal niveau 2</a:t>
            </a:r>
          </a:p>
          <a:p>
            <a:r>
              <a:rPr lang="nl-NL" sz="4200" dirty="0"/>
              <a:t>Havo/vwo: een overgangsbewijs van leerjaar 3 naar leerjaar 4</a:t>
            </a:r>
          </a:p>
          <a:p>
            <a:r>
              <a:rPr lang="nl-NL" sz="4200" dirty="0"/>
              <a:t>Een ander bij ministeriële regeling aangewezen diploma of bewijsstuk </a:t>
            </a:r>
          </a:p>
          <a:p>
            <a:endParaRPr lang="nl-NL" sz="4200" dirty="0"/>
          </a:p>
          <a:p>
            <a:pPr marL="0" indent="0">
              <a:buNone/>
            </a:pPr>
            <a:r>
              <a:rPr lang="nl-NL" sz="4200" b="1" dirty="0"/>
              <a:t>Profiel / kwaliteiten student</a:t>
            </a:r>
          </a:p>
          <a:p>
            <a:pPr>
              <a:buFontTx/>
              <a:buChar char="-"/>
            </a:pPr>
            <a:r>
              <a:rPr lang="nl-NL" sz="4200" dirty="0"/>
              <a:t>Je vindt het leuk en gemakkelijk met andere mensen te communiceren, </a:t>
            </a:r>
          </a:p>
          <a:p>
            <a:pPr>
              <a:buFontTx/>
              <a:buChar char="-"/>
            </a:pPr>
            <a:r>
              <a:rPr lang="nl-NL" sz="4200" dirty="0"/>
              <a:t>Ook schriftelijk communiceren zowel op papier als online vind je geen straf</a:t>
            </a:r>
          </a:p>
          <a:p>
            <a:pPr>
              <a:buFontTx/>
              <a:buChar char="-"/>
            </a:pPr>
            <a:r>
              <a:rPr lang="nl-NL" sz="4200" dirty="0"/>
              <a:t>Je bent nieuwsgierig waardoor je graag onderzoek doet en problemen analyseert</a:t>
            </a:r>
          </a:p>
          <a:p>
            <a:pPr>
              <a:buFontTx/>
              <a:buChar char="-"/>
            </a:pPr>
            <a:r>
              <a:rPr lang="nl-NL" sz="4200" dirty="0"/>
              <a:t>Je lost die problemen vervolgens op door creatief te denken</a:t>
            </a:r>
          </a:p>
          <a:p>
            <a:pPr>
              <a:buFontTx/>
              <a:buChar char="-"/>
            </a:pPr>
            <a:r>
              <a:rPr lang="nl-NL" sz="4200" dirty="0"/>
              <a:t>Je bent een echte doener en staat graag met jouw voeten in de klei</a:t>
            </a:r>
          </a:p>
          <a:p>
            <a:pPr>
              <a:buFontTx/>
              <a:buChar char="-"/>
            </a:pPr>
            <a:r>
              <a:rPr lang="nl-NL" sz="4200" dirty="0"/>
              <a:t>Je werkt graag mee met een evenement.</a:t>
            </a:r>
          </a:p>
          <a:p>
            <a:pPr>
              <a:buFontTx/>
              <a:buChar char="-"/>
            </a:pPr>
            <a:endParaRPr lang="nl-NL" dirty="0"/>
          </a:p>
          <a:p>
            <a:pPr marL="0" indent="0">
              <a:buNone/>
            </a:pPr>
            <a:endParaRPr lang="nl-NL" dirty="0"/>
          </a:p>
          <a:p>
            <a:pPr marL="0" indent="0">
              <a:buNone/>
            </a:pPr>
            <a:endParaRPr lang="nl-NL" dirty="0"/>
          </a:p>
        </p:txBody>
      </p:sp>
      <p:pic>
        <p:nvPicPr>
          <p:cNvPr id="6" name="Audio 5">
            <a:hlinkClick r:id="" action="ppaction://media"/>
            <a:extLst>
              <a:ext uri="{FF2B5EF4-FFF2-40B4-BE49-F238E27FC236}">
                <a16:creationId xmlns:a16="http://schemas.microsoft.com/office/drawing/2014/main" id="{D2C11B27-B561-4CB6-AAAB-D8990158111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082416323"/>
      </p:ext>
    </p:extLst>
  </p:cSld>
  <p:clrMapOvr>
    <a:masterClrMapping/>
  </p:clrMapOvr>
  <mc:AlternateContent xmlns:mc="http://schemas.openxmlformats.org/markup-compatibility/2006" xmlns:p14="http://schemas.microsoft.com/office/powerpoint/2010/main">
    <mc:Choice Requires="p14">
      <p:transition spd="slow" p14:dur="2000" advTm="40900"/>
    </mc:Choice>
    <mc:Fallback xmlns="">
      <p:transition spd="slow" advTm="409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00DDCF-240D-4F7A-B129-A536D24799F6}"/>
              </a:ext>
            </a:extLst>
          </p:cNvPr>
          <p:cNvSpPr>
            <a:spLocks noGrp="1"/>
          </p:cNvSpPr>
          <p:nvPr>
            <p:ph type="title"/>
          </p:nvPr>
        </p:nvSpPr>
        <p:spPr/>
        <p:txBody>
          <a:bodyPr/>
          <a:lstStyle/>
          <a:p>
            <a:r>
              <a:rPr lang="nl-NL" dirty="0"/>
              <a:t>Opleiding Evenementenorganisatie</a:t>
            </a:r>
          </a:p>
        </p:txBody>
      </p:sp>
      <p:sp>
        <p:nvSpPr>
          <p:cNvPr id="3" name="Tijdelijke aanduiding voor tekst 2">
            <a:extLst>
              <a:ext uri="{FF2B5EF4-FFF2-40B4-BE49-F238E27FC236}">
                <a16:creationId xmlns:a16="http://schemas.microsoft.com/office/drawing/2014/main" id="{3A6D846D-9C1B-4E3A-A855-ADEAF7EE3ABB}"/>
              </a:ext>
            </a:extLst>
          </p:cNvPr>
          <p:cNvSpPr>
            <a:spLocks noGrp="1"/>
          </p:cNvSpPr>
          <p:nvPr>
            <p:ph type="body" sz="quarter" idx="10"/>
          </p:nvPr>
        </p:nvSpPr>
        <p:spPr/>
        <p:txBody>
          <a:bodyPr>
            <a:normAutofit/>
          </a:bodyPr>
          <a:lstStyle/>
          <a:p>
            <a:pPr marL="0" indent="0">
              <a:buNone/>
            </a:pPr>
            <a:r>
              <a:rPr lang="nl-NL" b="1" dirty="0"/>
              <a:t>Stages</a:t>
            </a:r>
          </a:p>
          <a:p>
            <a:pPr marL="0" indent="0">
              <a:buNone/>
            </a:pPr>
            <a:r>
              <a:rPr lang="nl-NL" dirty="0"/>
              <a:t>Tijdens de opleiding ga je in de praktijk ervaring op doen. Ook kun je alles wat je op school geleerd hebt, oefenen in “het echt” Dit doe je zowel in het eerste, tweede als in het derde leerjaar. Je werkt dagelijks mee in het bedrijf. Daarnaast krijg je opdrachten van school waar je tijdens de stage aan werkt. </a:t>
            </a:r>
          </a:p>
          <a:p>
            <a:pPr marL="0" indent="0">
              <a:buNone/>
            </a:pPr>
            <a:endParaRPr lang="nl-NL" dirty="0"/>
          </a:p>
          <a:p>
            <a:pPr marL="0" indent="0">
              <a:buNone/>
            </a:pPr>
            <a:r>
              <a:rPr lang="nl-NL" dirty="0"/>
              <a:t>De opleiding helpt je bij het vinden van een geschikt stagebedrijf. </a:t>
            </a:r>
          </a:p>
          <a:p>
            <a:endParaRPr lang="nl-NL" dirty="0"/>
          </a:p>
        </p:txBody>
      </p:sp>
      <p:pic>
        <p:nvPicPr>
          <p:cNvPr id="4" name="Audio 3">
            <a:hlinkClick r:id="" action="ppaction://media"/>
            <a:extLst>
              <a:ext uri="{FF2B5EF4-FFF2-40B4-BE49-F238E27FC236}">
                <a16:creationId xmlns:a16="http://schemas.microsoft.com/office/drawing/2014/main" id="{E6506716-239E-413A-813A-CB042E1D171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395117724"/>
      </p:ext>
    </p:extLst>
  </p:cSld>
  <p:clrMapOvr>
    <a:masterClrMapping/>
  </p:clrMapOvr>
  <mc:AlternateContent xmlns:mc="http://schemas.openxmlformats.org/markup-compatibility/2006" xmlns:p14="http://schemas.microsoft.com/office/powerpoint/2010/main">
    <mc:Choice Requires="p14">
      <p:transition spd="slow" p14:dur="2000" advTm="31194"/>
    </mc:Choice>
    <mc:Fallback xmlns="">
      <p:transition spd="slow" advTm="311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Opleiding Evenementenorganisatie</a:t>
            </a:r>
          </a:p>
        </p:txBody>
      </p:sp>
      <p:pic>
        <p:nvPicPr>
          <p:cNvPr id="4" name="Afbeelding 3">
            <a:extLst>
              <a:ext uri="{FF2B5EF4-FFF2-40B4-BE49-F238E27FC236}">
                <a16:creationId xmlns:a16="http://schemas.microsoft.com/office/drawing/2014/main" id="{07749DB8-BC19-460F-9F73-CFE56BBC9C79}"/>
              </a:ext>
            </a:extLst>
          </p:cNvPr>
          <p:cNvPicPr>
            <a:picLocks noChangeAspect="1"/>
          </p:cNvPicPr>
          <p:nvPr/>
        </p:nvPicPr>
        <p:blipFill>
          <a:blip r:embed="rId5"/>
          <a:stretch>
            <a:fillRect/>
          </a:stretch>
        </p:blipFill>
        <p:spPr>
          <a:xfrm>
            <a:off x="7580399" y="5219700"/>
            <a:ext cx="1647825" cy="1638300"/>
          </a:xfrm>
          <a:prstGeom prst="rect">
            <a:avLst/>
          </a:prstGeom>
        </p:spPr>
      </p:pic>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lnSpcReduction="10000"/>
          </a:bodyPr>
          <a:lstStyle/>
          <a:p>
            <a:pPr marL="0" indent="0">
              <a:buNone/>
            </a:pPr>
            <a:r>
              <a:rPr lang="nl-NL" b="1" dirty="0"/>
              <a:t>Na de opleiding </a:t>
            </a:r>
          </a:p>
          <a:p>
            <a:r>
              <a:rPr lang="nl-NL" dirty="0"/>
              <a:t>doorstudeer mogelijkheden naar hbo na afgelopen schooljaar 51% </a:t>
            </a:r>
          </a:p>
          <a:p>
            <a:r>
              <a:rPr lang="nl-NL" dirty="0"/>
              <a:t>Arbeidsmarkt/perspectief: percentage gediplomeerden met werk 75%, kans op werk in jouw vakgebied 40%.</a:t>
            </a:r>
          </a:p>
          <a:p>
            <a:endParaRPr lang="nl-NL" dirty="0"/>
          </a:p>
          <a:p>
            <a:pPr marL="0" indent="0">
              <a:buNone/>
            </a:pPr>
            <a:r>
              <a:rPr lang="nl-NL" b="1" dirty="0"/>
              <a:t>Extra </a:t>
            </a:r>
            <a:r>
              <a:rPr lang="nl-NL" b="1" dirty="0" err="1"/>
              <a:t>usp’s</a:t>
            </a:r>
            <a:r>
              <a:rPr lang="nl-NL" b="1" dirty="0"/>
              <a:t> opleiding </a:t>
            </a:r>
          </a:p>
          <a:p>
            <a:r>
              <a:rPr lang="nl-NL" dirty="0"/>
              <a:t>verkorte mogelijkheid: met een </a:t>
            </a:r>
            <a:r>
              <a:rPr lang="nl-NL" dirty="0" err="1"/>
              <a:t>havo-diploma</a:t>
            </a:r>
            <a:r>
              <a:rPr lang="nl-NL" dirty="0"/>
              <a:t> kun je instromen in leerjaar 2.</a:t>
            </a:r>
          </a:p>
          <a:p>
            <a:r>
              <a:rPr lang="nl-NL" dirty="0"/>
              <a:t>specialisatie: stagelopen op een evenementenbedrijf</a:t>
            </a:r>
          </a:p>
        </p:txBody>
      </p:sp>
      <p:pic>
        <p:nvPicPr>
          <p:cNvPr id="7" name="Audio 6">
            <a:hlinkClick r:id="" action="ppaction://media"/>
            <a:extLst>
              <a:ext uri="{FF2B5EF4-FFF2-40B4-BE49-F238E27FC236}">
                <a16:creationId xmlns:a16="http://schemas.microsoft.com/office/drawing/2014/main" id="{D76CD748-1EB4-4CBF-A67F-666DF06AF7A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04663060"/>
      </p:ext>
    </p:extLst>
  </p:cSld>
  <p:clrMapOvr>
    <a:masterClrMapping/>
  </p:clrMapOvr>
  <mc:AlternateContent xmlns:mc="http://schemas.openxmlformats.org/markup-compatibility/2006" xmlns:p14="http://schemas.microsoft.com/office/powerpoint/2010/main">
    <mc:Choice Requires="p14">
      <p:transition spd="slow" p14:dur="2000" advTm="46983"/>
    </mc:Choice>
    <mc:Fallback xmlns="">
      <p:transition spd="slow" advTm="469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Wat zijn de kosten?</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92500" lnSpcReduction="10000"/>
          </a:bodyPr>
          <a:lstStyle/>
          <a:p>
            <a:pPr marL="0" indent="0">
              <a:buNone/>
            </a:pPr>
            <a:r>
              <a:rPr lang="nl-NL" b="1" dirty="0"/>
              <a:t>Studiekosten</a:t>
            </a:r>
          </a:p>
          <a:p>
            <a:r>
              <a:rPr lang="nl-NL" dirty="0"/>
              <a:t>Lesgeld: € 1.202,- per jaar (BOL)</a:t>
            </a:r>
          </a:p>
          <a:p>
            <a:r>
              <a:rPr lang="nl-NL" dirty="0"/>
              <a:t>bijkomende kosten </a:t>
            </a:r>
          </a:p>
          <a:p>
            <a:pPr lvl="1"/>
            <a:r>
              <a:rPr lang="nl-NL" dirty="0"/>
              <a:t>Lesmateriaal</a:t>
            </a:r>
          </a:p>
          <a:p>
            <a:pPr lvl="1"/>
            <a:r>
              <a:rPr lang="nl-NL" dirty="0"/>
              <a:t>Licenties € 225,- 1e jaar </a:t>
            </a:r>
          </a:p>
          <a:p>
            <a:pPr lvl="1"/>
            <a:r>
              <a:rPr lang="nl-NL" dirty="0"/>
              <a:t>Boeken € 200,- 1e jaar </a:t>
            </a:r>
          </a:p>
          <a:p>
            <a:pPr lvl="1"/>
            <a:r>
              <a:rPr lang="nl-NL" dirty="0"/>
              <a:t>Rekenmachine</a:t>
            </a:r>
          </a:p>
          <a:p>
            <a:r>
              <a:rPr lang="nl-NL" dirty="0"/>
              <a:t>Laptop: altijd nodig </a:t>
            </a:r>
          </a:p>
          <a:p>
            <a:endParaRPr lang="nl-NL" dirty="0"/>
          </a:p>
          <a:p>
            <a:pPr marL="0" indent="0">
              <a:buNone/>
            </a:pPr>
            <a:r>
              <a:rPr lang="nl-NL" sz="2200" b="1" dirty="0"/>
              <a:t>Financiële uitdaging?</a:t>
            </a:r>
          </a:p>
          <a:p>
            <a:pPr marL="0" indent="0">
              <a:buNone/>
            </a:pPr>
            <a:r>
              <a:rPr lang="nl-NL" sz="2200" dirty="0"/>
              <a:t>vraag via je trajectbegeleider een financieel spreekuur aan </a:t>
            </a:r>
          </a:p>
        </p:txBody>
      </p:sp>
      <p:pic>
        <p:nvPicPr>
          <p:cNvPr id="4" name="Afbeelding 3">
            <a:extLst>
              <a:ext uri="{FF2B5EF4-FFF2-40B4-BE49-F238E27FC236}">
                <a16:creationId xmlns:a16="http://schemas.microsoft.com/office/drawing/2014/main" id="{BACC73F9-7880-47E2-BE8E-1486F0B70068}"/>
              </a:ext>
            </a:extLst>
          </p:cNvPr>
          <p:cNvPicPr>
            <a:picLocks noChangeAspect="1"/>
          </p:cNvPicPr>
          <p:nvPr/>
        </p:nvPicPr>
        <p:blipFill>
          <a:blip r:embed="rId5"/>
          <a:stretch>
            <a:fillRect/>
          </a:stretch>
        </p:blipFill>
        <p:spPr>
          <a:xfrm>
            <a:off x="6194327" y="1461501"/>
            <a:ext cx="1847850" cy="1571625"/>
          </a:xfrm>
          <a:prstGeom prst="rect">
            <a:avLst/>
          </a:prstGeom>
        </p:spPr>
      </p:pic>
      <p:pic>
        <p:nvPicPr>
          <p:cNvPr id="5" name="Audio 4">
            <a:hlinkClick r:id="" action="ppaction://media"/>
            <a:extLst>
              <a:ext uri="{FF2B5EF4-FFF2-40B4-BE49-F238E27FC236}">
                <a16:creationId xmlns:a16="http://schemas.microsoft.com/office/drawing/2014/main" id="{CB0856DA-47E2-4DAD-BEF3-8E439A2264B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702085563"/>
      </p:ext>
    </p:extLst>
  </p:cSld>
  <p:clrMapOvr>
    <a:masterClrMapping/>
  </p:clrMapOvr>
  <mc:AlternateContent xmlns:mc="http://schemas.openxmlformats.org/markup-compatibility/2006" xmlns:p14="http://schemas.microsoft.com/office/powerpoint/2010/main">
    <mc:Choice Requires="p14">
      <p:transition spd="slow" p14:dur="2000" advTm="27891"/>
    </mc:Choice>
    <mc:Fallback xmlns="">
      <p:transition spd="slow" advTm="278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7C69D5-8C55-4594-BF71-F9B624E667CC}"/>
              </a:ext>
            </a:extLst>
          </p:cNvPr>
          <p:cNvSpPr>
            <a:spLocks noGrp="1"/>
          </p:cNvSpPr>
          <p:nvPr>
            <p:ph type="title"/>
          </p:nvPr>
        </p:nvSpPr>
        <p:spPr/>
        <p:txBody>
          <a:bodyPr/>
          <a:lstStyle/>
          <a:p>
            <a:r>
              <a:rPr lang="nl-NL" dirty="0"/>
              <a:t>Vragen?</a:t>
            </a:r>
          </a:p>
        </p:txBody>
      </p:sp>
      <p:sp>
        <p:nvSpPr>
          <p:cNvPr id="3" name="Tijdelijke aanduiding voor tekst 2">
            <a:extLst>
              <a:ext uri="{FF2B5EF4-FFF2-40B4-BE49-F238E27FC236}">
                <a16:creationId xmlns:a16="http://schemas.microsoft.com/office/drawing/2014/main" id="{CA208210-A5D1-48EB-A178-0D24A6D73E6C}"/>
              </a:ext>
            </a:extLst>
          </p:cNvPr>
          <p:cNvSpPr>
            <a:spLocks noGrp="1"/>
          </p:cNvSpPr>
          <p:nvPr>
            <p:ph type="body" sz="quarter" idx="10"/>
          </p:nvPr>
        </p:nvSpPr>
        <p:spPr>
          <a:xfrm>
            <a:off x="628650" y="1690692"/>
            <a:ext cx="7886700" cy="2002283"/>
          </a:xfrm>
        </p:spPr>
        <p:txBody>
          <a:bodyPr>
            <a:normAutofit/>
          </a:bodyPr>
          <a:lstStyle/>
          <a:p>
            <a:pPr marL="0" indent="0">
              <a:buNone/>
            </a:pPr>
            <a:r>
              <a:rPr lang="nl-NL" b="1" dirty="0"/>
              <a:t>Wij zijn de voorlichters van deze opleiding(en). </a:t>
            </a:r>
            <a:br>
              <a:rPr lang="nl-NL" b="1" dirty="0"/>
            </a:br>
            <a:r>
              <a:rPr lang="nl-NL" dirty="0"/>
              <a:t>Je kunt met al je vragen bij ons terecht: </a:t>
            </a:r>
          </a:p>
          <a:p>
            <a:pPr marL="0" indent="0">
              <a:buNone/>
            </a:pPr>
            <a:endParaRPr lang="nl-NL" dirty="0"/>
          </a:p>
          <a:p>
            <a:pPr marL="0" indent="0">
              <a:buNone/>
            </a:pPr>
            <a:r>
              <a:rPr lang="nl-NL" sz="1800" i="1" dirty="0"/>
              <a:t>Henry Moorman		Lies </a:t>
            </a:r>
            <a:r>
              <a:rPr lang="nl-NL" sz="1800" i="1" dirty="0" err="1"/>
              <a:t>Ruessink</a:t>
            </a:r>
            <a:r>
              <a:rPr lang="nl-NL" sz="1800" i="1" dirty="0"/>
              <a:t>		Han </a:t>
            </a:r>
            <a:r>
              <a:rPr lang="nl-NL" sz="1800" i="1" dirty="0" err="1"/>
              <a:t>Acke</a:t>
            </a:r>
            <a:endParaRPr lang="nl-NL" sz="1800" i="1" dirty="0"/>
          </a:p>
          <a:p>
            <a:pPr marL="0" indent="0">
              <a:buNone/>
            </a:pPr>
            <a:r>
              <a:rPr lang="nl-NL" sz="1400" i="1" dirty="0"/>
              <a:t>h.moorman@roc-nijmegen.nl	l.ruessink@roc-nijmegen.nl	h.acke@roc-nijmegen.nl</a:t>
            </a:r>
          </a:p>
          <a:p>
            <a:endParaRPr lang="nl-NL" dirty="0"/>
          </a:p>
        </p:txBody>
      </p:sp>
      <p:sp>
        <p:nvSpPr>
          <p:cNvPr id="6" name="Titel 1">
            <a:extLst>
              <a:ext uri="{FF2B5EF4-FFF2-40B4-BE49-F238E27FC236}">
                <a16:creationId xmlns:a16="http://schemas.microsoft.com/office/drawing/2014/main" id="{B3EE216D-2BC8-4807-A002-C1962463A44F}"/>
              </a:ext>
            </a:extLst>
          </p:cNvPr>
          <p:cNvSpPr txBox="1">
            <a:spLocks/>
          </p:cNvSpPr>
          <p:nvPr/>
        </p:nvSpPr>
        <p:spPr>
          <a:xfrm flipV="1">
            <a:off x="628650" y="4269628"/>
            <a:ext cx="7401445" cy="57818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000" b="1" i="0" kern="1200" cap="none" spc="-70" baseline="0" dirty="0">
                <a:solidFill>
                  <a:schemeClr val="tx1">
                    <a:lumMod val="85000"/>
                    <a:lumOff val="15000"/>
                  </a:schemeClr>
                </a:solidFill>
                <a:effectLst/>
                <a:latin typeface="+mj-lt"/>
                <a:ea typeface="+mn-ea"/>
                <a:cs typeface="+mn-cs"/>
              </a:defRPr>
            </a:lvl1pPr>
          </a:lstStyle>
          <a:p>
            <a:endParaRPr lang="nl-NL" sz="2400" spc="600" dirty="0">
              <a:solidFill>
                <a:schemeClr val="accent5">
                  <a:lumMod val="50000"/>
                </a:schemeClr>
              </a:solidFill>
              <a:latin typeface="Bahnschrift Condensed" panose="020B0502040204020203" pitchFamily="34" charset="0"/>
            </a:endParaRPr>
          </a:p>
        </p:txBody>
      </p:sp>
      <p:pic>
        <p:nvPicPr>
          <p:cNvPr id="10" name="Afbeelding 9">
            <a:extLst>
              <a:ext uri="{FF2B5EF4-FFF2-40B4-BE49-F238E27FC236}">
                <a16:creationId xmlns:a16="http://schemas.microsoft.com/office/drawing/2014/main" id="{04785103-9FB1-41D7-A883-F6F97689D6D6}"/>
              </a:ext>
            </a:extLst>
          </p:cNvPr>
          <p:cNvPicPr>
            <a:picLocks noChangeAspect="1"/>
          </p:cNvPicPr>
          <p:nvPr/>
        </p:nvPicPr>
        <p:blipFill>
          <a:blip r:embed="rId5"/>
          <a:stretch>
            <a:fillRect/>
          </a:stretch>
        </p:blipFill>
        <p:spPr>
          <a:xfrm>
            <a:off x="6118988" y="3984320"/>
            <a:ext cx="1248994" cy="1747604"/>
          </a:xfrm>
          <a:prstGeom prst="rect">
            <a:avLst/>
          </a:prstGeom>
        </p:spPr>
      </p:pic>
      <p:pic>
        <p:nvPicPr>
          <p:cNvPr id="11" name="Afbeelding 10">
            <a:extLst>
              <a:ext uri="{FF2B5EF4-FFF2-40B4-BE49-F238E27FC236}">
                <a16:creationId xmlns:a16="http://schemas.microsoft.com/office/drawing/2014/main" id="{526EFE20-291F-41C0-8E9C-6E3080133519}"/>
              </a:ext>
            </a:extLst>
          </p:cNvPr>
          <p:cNvPicPr>
            <a:picLocks noChangeAspect="1"/>
          </p:cNvPicPr>
          <p:nvPr/>
        </p:nvPicPr>
        <p:blipFill>
          <a:blip r:embed="rId6"/>
          <a:stretch>
            <a:fillRect/>
          </a:stretch>
        </p:blipFill>
        <p:spPr>
          <a:xfrm>
            <a:off x="3549958" y="3932031"/>
            <a:ext cx="1421662" cy="1831557"/>
          </a:xfrm>
          <a:prstGeom prst="rect">
            <a:avLst/>
          </a:prstGeom>
        </p:spPr>
      </p:pic>
      <p:pic>
        <p:nvPicPr>
          <p:cNvPr id="12" name="Afbeelding 11">
            <a:extLst>
              <a:ext uri="{FF2B5EF4-FFF2-40B4-BE49-F238E27FC236}">
                <a16:creationId xmlns:a16="http://schemas.microsoft.com/office/drawing/2014/main" id="{524F9743-8B37-40D5-AB0E-204F795DBAE9}"/>
              </a:ext>
            </a:extLst>
          </p:cNvPr>
          <p:cNvPicPr>
            <a:picLocks noChangeAspect="1"/>
          </p:cNvPicPr>
          <p:nvPr/>
        </p:nvPicPr>
        <p:blipFill>
          <a:blip r:embed="rId7"/>
          <a:stretch>
            <a:fillRect/>
          </a:stretch>
        </p:blipFill>
        <p:spPr>
          <a:xfrm>
            <a:off x="628650" y="3951415"/>
            <a:ext cx="1281289" cy="1792791"/>
          </a:xfrm>
          <a:prstGeom prst="rect">
            <a:avLst/>
          </a:prstGeom>
        </p:spPr>
      </p:pic>
      <p:pic>
        <p:nvPicPr>
          <p:cNvPr id="5" name="Audio 4">
            <a:hlinkClick r:id="" action="ppaction://media"/>
            <a:extLst>
              <a:ext uri="{FF2B5EF4-FFF2-40B4-BE49-F238E27FC236}">
                <a16:creationId xmlns:a16="http://schemas.microsoft.com/office/drawing/2014/main" id="{59293D2E-2E81-4C33-97EC-F5F884237623}"/>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89692997"/>
      </p:ext>
    </p:extLst>
  </p:cSld>
  <p:clrMapOvr>
    <a:masterClrMapping/>
  </p:clrMapOvr>
  <mc:AlternateContent xmlns:mc="http://schemas.openxmlformats.org/markup-compatibility/2006" xmlns:p14="http://schemas.microsoft.com/office/powerpoint/2010/main">
    <mc:Choice Requires="p14">
      <p:transition spd="slow" p14:dur="2000" advTm="15833"/>
    </mc:Choice>
    <mc:Fallback xmlns="">
      <p:transition spd="slow" advTm="158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143458" y="2766218"/>
            <a:ext cx="7886700" cy="1325563"/>
          </a:xfrm>
        </p:spPr>
        <p:txBody>
          <a:bodyPr>
            <a:normAutofit fontScale="90000"/>
          </a:bodyPr>
          <a:lstStyle/>
          <a:p>
            <a:r>
              <a:rPr lang="nl-NL"/>
              <a:t>Twijfel je nog?</a:t>
            </a:r>
            <a:br>
              <a:rPr lang="nl-NL"/>
            </a:br>
            <a:r>
              <a:rPr lang="nl-NL" b="0"/>
              <a:t>Kom naar de</a:t>
            </a:r>
            <a:br>
              <a:rPr lang="nl-NL" b="0"/>
            </a:br>
            <a:r>
              <a:rPr lang="nl-NL" b="0"/>
              <a:t>Open Dag of kom </a:t>
            </a:r>
            <a:br>
              <a:rPr lang="nl-NL" b="0"/>
            </a:br>
            <a:r>
              <a:rPr lang="nl-NL" b="0"/>
              <a:t>meelopen! </a:t>
            </a:r>
          </a:p>
        </p:txBody>
      </p:sp>
      <p:pic>
        <p:nvPicPr>
          <p:cNvPr id="4" name="Afbeelding 3">
            <a:extLst>
              <a:ext uri="{FF2B5EF4-FFF2-40B4-BE49-F238E27FC236}">
                <a16:creationId xmlns:a16="http://schemas.microsoft.com/office/drawing/2014/main" id="{AEAF15BE-5CD5-439E-A2EF-F0A0BE14D4D0}"/>
              </a:ext>
            </a:extLst>
          </p:cNvPr>
          <p:cNvPicPr>
            <a:picLocks noChangeAspect="1"/>
          </p:cNvPicPr>
          <p:nvPr/>
        </p:nvPicPr>
        <p:blipFill>
          <a:blip r:embed="rId4"/>
          <a:stretch>
            <a:fillRect/>
          </a:stretch>
        </p:blipFill>
        <p:spPr>
          <a:xfrm>
            <a:off x="3601968" y="0"/>
            <a:ext cx="5088975" cy="6858000"/>
          </a:xfrm>
          <a:prstGeom prst="rect">
            <a:avLst/>
          </a:prstGeom>
        </p:spPr>
      </p:pic>
      <p:pic>
        <p:nvPicPr>
          <p:cNvPr id="5" name="Audio 4">
            <a:hlinkClick r:id="" action="ppaction://media"/>
            <a:extLst>
              <a:ext uri="{FF2B5EF4-FFF2-40B4-BE49-F238E27FC236}">
                <a16:creationId xmlns:a16="http://schemas.microsoft.com/office/drawing/2014/main" id="{C3643336-0B3D-43F1-A000-730D17D03D7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6782136"/>
      </p:ext>
    </p:extLst>
  </p:cSld>
  <p:clrMapOvr>
    <a:masterClrMapping/>
  </p:clrMapOvr>
  <mc:AlternateContent xmlns:mc="http://schemas.openxmlformats.org/markup-compatibility/2006" xmlns:p14="http://schemas.microsoft.com/office/powerpoint/2010/main">
    <mc:Choice Requires="p14">
      <p:transition spd="slow" p14:dur="2000" advTm="31287"/>
    </mc:Choice>
    <mc:Fallback xmlns="">
      <p:transition spd="slow" advTm="312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p:txBody>
          <a:bodyPr/>
          <a:lstStyle/>
          <a:p>
            <a:r>
              <a:rPr lang="nl-NL"/>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p:txBody>
          <a:bodyPr>
            <a:normAutofit/>
          </a:bodyPr>
          <a:lstStyle/>
          <a:p>
            <a:pPr marL="0" indent="0">
              <a:buNone/>
            </a:pPr>
            <a:r>
              <a:rPr lang="nl-NL"/>
              <a:t>Heb jij jouw keuze gemaakt? YES! Je kunt je nu aanmelden via de webpagina van de opleiding die je gekozen hebt. </a:t>
            </a:r>
          </a:p>
          <a:p>
            <a:pPr marL="0" indent="0">
              <a:buNone/>
            </a:pPr>
            <a:r>
              <a:rPr lang="nl-NL"/>
              <a:t>Na jouw aanmelding nodigen we je graag uit voor een kennismakings- of intakegesprek. </a:t>
            </a:r>
          </a:p>
          <a:p>
            <a:pPr marL="0" indent="0">
              <a:buNone/>
            </a:pPr>
            <a:endParaRPr lang="nl-NL"/>
          </a:p>
          <a:p>
            <a:pPr marL="0" indent="0">
              <a:buNone/>
            </a:pPr>
            <a:r>
              <a:rPr lang="nl-NL"/>
              <a:t>Op </a:t>
            </a:r>
            <a:r>
              <a:rPr lang="nl-NL">
                <a:hlinkClick r:id="rId4"/>
              </a:rPr>
              <a:t>www.roc-nijmegen.nl/aanmelden-mbo</a:t>
            </a:r>
            <a:r>
              <a:rPr lang="nl-NL"/>
              <a:t> vind je alle informatie over aanmelden en toelating.</a:t>
            </a:r>
          </a:p>
        </p:txBody>
      </p:sp>
      <p:pic>
        <p:nvPicPr>
          <p:cNvPr id="5" name="Audio 4">
            <a:hlinkClick r:id="" action="ppaction://media"/>
            <a:extLst>
              <a:ext uri="{FF2B5EF4-FFF2-40B4-BE49-F238E27FC236}">
                <a16:creationId xmlns:a16="http://schemas.microsoft.com/office/drawing/2014/main" id="{944073E3-7658-4BFD-B478-DA08881FCEB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623891620"/>
      </p:ext>
    </p:extLst>
  </p:cSld>
  <p:clrMapOvr>
    <a:masterClrMapping/>
  </p:clrMapOvr>
  <mc:AlternateContent xmlns:mc="http://schemas.openxmlformats.org/markup-compatibility/2006" xmlns:p14="http://schemas.microsoft.com/office/powerpoint/2010/main">
    <mc:Choice Requires="p14">
      <p:transition spd="slow" p14:dur="2000" advTm="26202"/>
    </mc:Choice>
    <mc:Fallback xmlns="">
      <p:transition spd="slow" advTm="262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AA050E-AE4A-476A-919B-1429904AE6BA}"/>
              </a:ext>
            </a:extLst>
          </p:cNvPr>
          <p:cNvSpPr>
            <a:spLocks noGrp="1"/>
          </p:cNvSpPr>
          <p:nvPr>
            <p:ph type="title"/>
          </p:nvPr>
        </p:nvSpPr>
        <p:spPr/>
        <p:txBody>
          <a:bodyPr/>
          <a:lstStyle/>
          <a:p>
            <a:r>
              <a:rPr lang="nl-NL"/>
              <a:t>Het mbo</a:t>
            </a:r>
          </a:p>
        </p:txBody>
      </p:sp>
      <p:sp>
        <p:nvSpPr>
          <p:cNvPr id="3" name="Tijdelijke aanduiding voor tekst 2">
            <a:extLst>
              <a:ext uri="{FF2B5EF4-FFF2-40B4-BE49-F238E27FC236}">
                <a16:creationId xmlns:a16="http://schemas.microsoft.com/office/drawing/2014/main" id="{7F576AA0-055B-437A-9798-01B8452962D7}"/>
              </a:ext>
            </a:extLst>
          </p:cNvPr>
          <p:cNvSpPr>
            <a:spLocks noGrp="1"/>
          </p:cNvSpPr>
          <p:nvPr>
            <p:ph type="body" sz="quarter" idx="10"/>
          </p:nvPr>
        </p:nvSpPr>
        <p:spPr/>
        <p:txBody>
          <a:bodyPr vert="horz" lIns="91440" tIns="45720" rIns="91440" bIns="45720" rtlCol="0" anchor="t">
            <a:normAutofit fontScale="70000" lnSpcReduction="20000"/>
          </a:bodyPr>
          <a:lstStyle/>
          <a:p>
            <a:pPr marL="0" indent="0">
              <a:lnSpc>
                <a:spcPct val="120000"/>
              </a:lnSpc>
              <a:buNone/>
            </a:pPr>
            <a:r>
              <a:rPr lang="nl-NL"/>
              <a:t>Het middelbaar </a:t>
            </a:r>
            <a:r>
              <a:rPr lang="nl-NL" b="1"/>
              <a:t>beroep</a:t>
            </a:r>
            <a:r>
              <a:rPr lang="nl-NL"/>
              <a:t>sonderwijs (mbo) bereidt jou voor op het uitoefenen van een </a:t>
            </a:r>
            <a:r>
              <a:rPr lang="nl-NL" b="1"/>
              <a:t>vak of beroep, oftewel:</a:t>
            </a:r>
            <a:r>
              <a:rPr lang="nl-NL"/>
              <a:t> jouw toekomst in de maatschappij. </a:t>
            </a:r>
          </a:p>
          <a:p>
            <a:pPr marL="0" indent="0">
              <a:buNone/>
            </a:pPr>
            <a:endParaRPr lang="nl-NL" sz="1100"/>
          </a:p>
          <a:p>
            <a:pPr marL="0" indent="0">
              <a:buNone/>
            </a:pPr>
            <a:r>
              <a:rPr lang="nl-NL"/>
              <a:t>Het mbo bestaat uit verschillende typen onderwijs. Zo kun je: </a:t>
            </a:r>
          </a:p>
          <a:p>
            <a:r>
              <a:rPr lang="nl-NL" b="1"/>
              <a:t>voltijd</a:t>
            </a:r>
            <a:r>
              <a:rPr lang="nl-NL"/>
              <a:t> (BOL) gaan leren of </a:t>
            </a:r>
          </a:p>
          <a:p>
            <a:r>
              <a:rPr lang="nl-NL" b="1"/>
              <a:t>deeltijd</a:t>
            </a:r>
            <a:r>
              <a:rPr lang="nl-NL"/>
              <a:t> (BBL); ook direct werken in loondienst </a:t>
            </a:r>
          </a:p>
          <a:p>
            <a:pPr marL="0" indent="0">
              <a:buNone/>
            </a:pPr>
            <a:endParaRPr lang="nl-NL" sz="1100"/>
          </a:p>
          <a:p>
            <a:pPr marL="0" indent="0">
              <a:buNone/>
            </a:pPr>
            <a:r>
              <a:rPr lang="nl-NL"/>
              <a:t>Je kunt naar het mbo als je: </a:t>
            </a:r>
          </a:p>
          <a:p>
            <a:r>
              <a:rPr lang="nl-NL"/>
              <a:t>Een </a:t>
            </a:r>
            <a:r>
              <a:rPr lang="nl-NL" b="1"/>
              <a:t>vmbo-diploma</a:t>
            </a:r>
            <a:r>
              <a:rPr lang="nl-NL"/>
              <a:t> hebt</a:t>
            </a:r>
          </a:p>
          <a:p>
            <a:r>
              <a:rPr lang="nl-NL"/>
              <a:t>Een </a:t>
            </a:r>
            <a:r>
              <a:rPr lang="nl-NL" b="1">
                <a:ea typeface="+mn-lt"/>
                <a:cs typeface="+mn-lt"/>
              </a:rPr>
              <a:t>havo </a:t>
            </a:r>
            <a:r>
              <a:rPr lang="nl-NL">
                <a:ea typeface="+mn-lt"/>
                <a:cs typeface="+mn-lt"/>
              </a:rPr>
              <a:t>diploma hebt </a:t>
            </a:r>
          </a:p>
          <a:p>
            <a:r>
              <a:rPr lang="nl-NL">
                <a:ea typeface="+mn-lt"/>
                <a:cs typeface="+mn-lt"/>
              </a:rPr>
              <a:t>Een </a:t>
            </a:r>
            <a:r>
              <a:rPr lang="nl-NL" b="1">
                <a:ea typeface="+mn-lt"/>
                <a:cs typeface="+mn-lt"/>
              </a:rPr>
              <a:t>overgangsbewijs</a:t>
            </a:r>
            <a:r>
              <a:rPr lang="nl-NL">
                <a:ea typeface="+mn-lt"/>
                <a:cs typeface="+mn-lt"/>
              </a:rPr>
              <a:t> van havo 3 naar havo 4 hebt </a:t>
            </a:r>
          </a:p>
          <a:p>
            <a:r>
              <a:rPr lang="nl-NL">
                <a:ea typeface="+mn-lt"/>
                <a:cs typeface="+mn-lt"/>
              </a:rPr>
              <a:t>op een </a:t>
            </a:r>
            <a:r>
              <a:rPr lang="nl-NL" b="1">
                <a:ea typeface="+mn-lt"/>
                <a:cs typeface="+mn-lt"/>
              </a:rPr>
              <a:t>praktijkschool </a:t>
            </a:r>
            <a:r>
              <a:rPr lang="nl-NL">
                <a:ea typeface="+mn-lt"/>
                <a:cs typeface="+mn-lt"/>
              </a:rPr>
              <a:t>zit</a:t>
            </a:r>
          </a:p>
          <a:p>
            <a:r>
              <a:rPr lang="nl-NL">
                <a:ea typeface="+mn-lt"/>
                <a:cs typeface="+mn-lt"/>
              </a:rPr>
              <a:t>je vmbo-diploma </a:t>
            </a:r>
            <a:r>
              <a:rPr lang="nl-NL" b="1">
                <a:ea typeface="+mn-lt"/>
                <a:cs typeface="+mn-lt"/>
              </a:rPr>
              <a:t>niet hebt gehaald </a:t>
            </a:r>
            <a:r>
              <a:rPr lang="nl-NL">
                <a:ea typeface="+mn-lt"/>
                <a:cs typeface="+mn-lt"/>
              </a:rPr>
              <a:t>(entree-opleiding)</a:t>
            </a:r>
            <a:endParaRPr lang="nl-NL"/>
          </a:p>
        </p:txBody>
      </p:sp>
      <p:pic>
        <p:nvPicPr>
          <p:cNvPr id="4" name="Audio 3">
            <a:hlinkClick r:id="" action="ppaction://media"/>
            <a:extLst>
              <a:ext uri="{FF2B5EF4-FFF2-40B4-BE49-F238E27FC236}">
                <a16:creationId xmlns:a16="http://schemas.microsoft.com/office/drawing/2014/main" id="{C426265A-E9B9-4B6D-9AFB-1BA6766AD3F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191092465"/>
      </p:ext>
    </p:extLst>
  </p:cSld>
  <p:clrMapOvr>
    <a:masterClrMapping/>
  </p:clrMapOvr>
  <mc:AlternateContent xmlns:mc="http://schemas.openxmlformats.org/markup-compatibility/2006" xmlns:p14="http://schemas.microsoft.com/office/powerpoint/2010/main">
    <mc:Choice Requires="p14">
      <p:transition spd="slow" p14:dur="2000" advTm="37953"/>
    </mc:Choice>
    <mc:Fallback xmlns="">
      <p:transition spd="slow" advTm="379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a:latin typeface="Arial"/>
                <a:cs typeface="Arial"/>
              </a:rPr>
              <a:t>Handige links</a:t>
            </a:r>
            <a:endParaRPr lang="nl-NL"/>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p:txBody>
          <a:bodyPr vert="horz" lIns="91440" tIns="45720" rIns="91440" bIns="45720" rtlCol="0" anchor="t">
            <a:normAutofit fontScale="77500" lnSpcReduction="20000"/>
          </a:bodyPr>
          <a:lstStyle/>
          <a:p>
            <a:pPr marL="0" indent="0">
              <a:buNone/>
            </a:pPr>
            <a:r>
              <a:rPr lang="nl-NL" b="1">
                <a:ea typeface="+mn-lt"/>
                <a:cs typeface="+mn-lt"/>
              </a:rPr>
              <a:t>Website-pagina’s </a:t>
            </a:r>
            <a:endParaRPr lang="en-US">
              <a:ea typeface="+mn-lt"/>
              <a:cs typeface="+mn-lt"/>
            </a:endParaRPr>
          </a:p>
          <a:p>
            <a:r>
              <a:rPr lang="nl-NL" sz="2300" i="1">
                <a:ea typeface="+mn-lt"/>
                <a:cs typeface="+mn-lt"/>
              </a:rPr>
              <a:t>Opleidingsfolder bekijken/aanvragen: </a:t>
            </a:r>
            <a:r>
              <a:rPr lang="nl-NL" sz="2300">
                <a:ea typeface="+mn-lt"/>
                <a:cs typeface="+mn-lt"/>
                <a:hlinkClick r:id="rId4"/>
              </a:rPr>
              <a:t>https://www.roc-nijmegen.nl/folder</a:t>
            </a:r>
            <a:r>
              <a:rPr lang="nl-NL" sz="2300">
                <a:ea typeface="+mn-lt"/>
                <a:cs typeface="+mn-lt"/>
              </a:rPr>
              <a:t> </a:t>
            </a:r>
          </a:p>
          <a:p>
            <a:r>
              <a:rPr lang="nl-NL" sz="2300" i="1">
                <a:ea typeface="+mn-lt"/>
                <a:cs typeface="+mn-lt"/>
              </a:rPr>
              <a:t>Hulp bij studiekeuze-pagina: </a:t>
            </a:r>
            <a:r>
              <a:rPr lang="nl-NL" sz="2300">
                <a:ea typeface="+mn-lt"/>
                <a:cs typeface="+mn-lt"/>
                <a:hlinkClick r:id="rId5"/>
              </a:rPr>
              <a:t>www</a:t>
            </a:r>
            <a:r>
              <a:rPr lang="nl-NL" sz="2300" i="1">
                <a:ea typeface="+mn-lt"/>
                <a:cs typeface="+mn-lt"/>
                <a:hlinkClick r:id="rId5"/>
              </a:rPr>
              <a:t>.</a:t>
            </a:r>
            <a:r>
              <a:rPr lang="nl-NL" sz="2300">
                <a:ea typeface="+mn-lt"/>
                <a:cs typeface="+mn-lt"/>
                <a:hlinkClick r:id="rId5"/>
              </a:rPr>
              <a:t>roc-nijmegen.nl/studiekeuze</a:t>
            </a:r>
            <a:r>
              <a:rPr lang="nl-NL" sz="2300">
                <a:ea typeface="+mn-lt"/>
                <a:cs typeface="+mn-lt"/>
              </a:rPr>
              <a:t>  </a:t>
            </a:r>
            <a:endParaRPr lang="nl-NL" sz="2300">
              <a:cs typeface="Arial"/>
            </a:endParaRPr>
          </a:p>
          <a:p>
            <a:r>
              <a:rPr lang="nl-NL" sz="2300" i="1">
                <a:ea typeface="+mn-lt"/>
                <a:cs typeface="+mn-lt"/>
              </a:rPr>
              <a:t>Beroepsinteressetest: </a:t>
            </a:r>
            <a:r>
              <a:rPr lang="nl-NL" sz="2300">
                <a:ea typeface="+mn-lt"/>
                <a:cs typeface="+mn-lt"/>
                <a:hlinkClick r:id="rId6"/>
              </a:rPr>
              <a:t>www.roc-nijmegen.nl/bit</a:t>
            </a:r>
            <a:r>
              <a:rPr lang="nl-NL" sz="2300">
                <a:ea typeface="+mn-lt"/>
                <a:cs typeface="+mn-lt"/>
              </a:rPr>
              <a:t> </a:t>
            </a:r>
            <a:endParaRPr lang="en-US" sz="2300">
              <a:ea typeface="+mn-lt"/>
              <a:cs typeface="+mn-lt"/>
            </a:endParaRPr>
          </a:p>
          <a:p>
            <a:r>
              <a:rPr lang="nl-NL" sz="2300" i="1">
                <a:ea typeface="+mn-lt"/>
                <a:cs typeface="+mn-lt"/>
              </a:rPr>
              <a:t>Pagina met alle werkvelden op een rij</a:t>
            </a:r>
            <a:r>
              <a:rPr lang="nl-NL" sz="2300">
                <a:ea typeface="+mn-lt"/>
                <a:cs typeface="+mn-lt"/>
              </a:rPr>
              <a:t>: </a:t>
            </a:r>
            <a:r>
              <a:rPr lang="nl-NL" sz="2300">
                <a:ea typeface="+mn-lt"/>
                <a:cs typeface="+mn-lt"/>
                <a:hlinkClick r:id="rId7"/>
              </a:rPr>
              <a:t>www.roc-nijmegen.nl/mbo</a:t>
            </a:r>
            <a:r>
              <a:rPr lang="nl-NL" sz="2300">
                <a:ea typeface="+mn-lt"/>
                <a:cs typeface="+mn-lt"/>
              </a:rPr>
              <a:t> </a:t>
            </a:r>
            <a:endParaRPr lang="en-US" sz="2300">
              <a:ea typeface="+mn-lt"/>
              <a:cs typeface="+mn-lt"/>
            </a:endParaRPr>
          </a:p>
          <a:p>
            <a:r>
              <a:rPr lang="nl-NL" sz="2300" i="1">
                <a:ea typeface="+mn-lt"/>
                <a:cs typeface="+mn-lt"/>
              </a:rPr>
              <a:t>Gesprek met studiekeuzeadviseur: </a:t>
            </a:r>
            <a:r>
              <a:rPr lang="nl-NL" sz="2300">
                <a:ea typeface="+mn-lt"/>
                <a:cs typeface="+mn-lt"/>
                <a:hlinkClick r:id="rId8"/>
              </a:rPr>
              <a:t>www</a:t>
            </a:r>
            <a:r>
              <a:rPr lang="nl-NL" sz="2300" i="1">
                <a:ea typeface="+mn-lt"/>
                <a:cs typeface="+mn-lt"/>
                <a:hlinkClick r:id="rId8"/>
              </a:rPr>
              <a:t>.</a:t>
            </a:r>
            <a:r>
              <a:rPr lang="nl-NL" sz="2300">
                <a:ea typeface="+mn-lt"/>
                <a:cs typeface="+mn-lt"/>
                <a:hlinkClick r:id="rId8"/>
              </a:rPr>
              <a:t>roc-nijmegen.nl/adviesgesprek</a:t>
            </a:r>
            <a:r>
              <a:rPr lang="nl-NL" sz="2300">
                <a:ea typeface="+mn-lt"/>
                <a:cs typeface="+mn-lt"/>
              </a:rPr>
              <a:t> </a:t>
            </a:r>
            <a:endParaRPr lang="en-US" sz="2300">
              <a:ea typeface="+mn-lt"/>
              <a:cs typeface="+mn-lt"/>
            </a:endParaRPr>
          </a:p>
          <a:p>
            <a:r>
              <a:rPr lang="nl-NL" sz="2300" i="1">
                <a:ea typeface="+mn-lt"/>
                <a:cs typeface="+mn-lt"/>
              </a:rPr>
              <a:t>Open Dag</a:t>
            </a:r>
            <a:r>
              <a:rPr lang="nl-NL" sz="2300">
                <a:ea typeface="+mn-lt"/>
                <a:cs typeface="+mn-lt"/>
              </a:rPr>
              <a:t>: </a:t>
            </a:r>
            <a:r>
              <a:rPr lang="nl-NL" sz="2300">
                <a:ea typeface="+mn-lt"/>
                <a:cs typeface="+mn-lt"/>
                <a:hlinkClick r:id="rId9"/>
              </a:rPr>
              <a:t>www.roc-nijmegen.nl/opendag</a:t>
            </a:r>
            <a:r>
              <a:rPr lang="nl-NL" sz="2300">
                <a:ea typeface="+mn-lt"/>
                <a:cs typeface="+mn-lt"/>
              </a:rPr>
              <a:t> </a:t>
            </a:r>
            <a:endParaRPr lang="en-US" sz="2300">
              <a:ea typeface="+mn-lt"/>
              <a:cs typeface="+mn-lt"/>
            </a:endParaRPr>
          </a:p>
          <a:p>
            <a:r>
              <a:rPr lang="nl-NL" sz="2300" i="1">
                <a:ea typeface="+mn-lt"/>
                <a:cs typeface="+mn-lt"/>
              </a:rPr>
              <a:t>Meelopen: </a:t>
            </a:r>
            <a:r>
              <a:rPr lang="nl-NL" sz="2300">
                <a:ea typeface="+mn-lt"/>
                <a:cs typeface="+mn-lt"/>
                <a:hlinkClick r:id="rId10"/>
              </a:rPr>
              <a:t>www.roc-nijmegen.nl/meelopen</a:t>
            </a:r>
            <a:r>
              <a:rPr lang="nl-NL" sz="2300">
                <a:ea typeface="+mn-lt"/>
                <a:cs typeface="+mn-lt"/>
              </a:rPr>
              <a:t> </a:t>
            </a:r>
          </a:p>
          <a:p>
            <a:r>
              <a:rPr lang="nl-NL" sz="2300" i="1">
                <a:ea typeface="+mn-lt"/>
                <a:cs typeface="+mn-lt"/>
              </a:rPr>
              <a:t>Video’s De Wereld van</a:t>
            </a:r>
            <a:r>
              <a:rPr lang="nl-NL" sz="2300">
                <a:ea typeface="+mn-lt"/>
                <a:cs typeface="+mn-lt"/>
              </a:rPr>
              <a:t>: </a:t>
            </a:r>
            <a:r>
              <a:rPr lang="nl-NL" sz="2300">
                <a:ea typeface="+mn-lt"/>
                <a:cs typeface="+mn-lt"/>
                <a:hlinkClick r:id="rId11"/>
              </a:rPr>
              <a:t>www.roc-nijmegen.nl/toekomst</a:t>
            </a:r>
            <a:r>
              <a:rPr lang="nl-NL" sz="2300">
                <a:ea typeface="+mn-lt"/>
                <a:cs typeface="+mn-lt"/>
              </a:rPr>
              <a:t>   </a:t>
            </a:r>
            <a:endParaRPr lang="en-US" sz="2300">
              <a:ea typeface="+mn-lt"/>
              <a:cs typeface="+mn-lt"/>
            </a:endParaRPr>
          </a:p>
          <a:p>
            <a:r>
              <a:rPr lang="nl-NL" sz="2300" i="1">
                <a:ea typeface="+mn-lt"/>
                <a:cs typeface="+mn-lt"/>
              </a:rPr>
              <a:t>Locatievideo’s</a:t>
            </a:r>
            <a:r>
              <a:rPr lang="nl-NL" sz="2300">
                <a:ea typeface="+mn-lt"/>
                <a:cs typeface="+mn-lt"/>
              </a:rPr>
              <a:t>: </a:t>
            </a:r>
            <a:r>
              <a:rPr lang="nl-NL" sz="2300">
                <a:ea typeface="+mn-lt"/>
                <a:cs typeface="+mn-lt"/>
                <a:hlinkClick r:id="rId12"/>
              </a:rPr>
              <a:t>www.roc-nijmegen.nl/locatie</a:t>
            </a:r>
            <a:r>
              <a:rPr lang="nl-NL">
                <a:ea typeface="+mn-lt"/>
                <a:cs typeface="+mn-lt"/>
              </a:rPr>
              <a:t> </a:t>
            </a:r>
            <a:endParaRPr lang="nl-NL">
              <a:cs typeface="Arial"/>
            </a:endParaRPr>
          </a:p>
          <a:p>
            <a:pPr marL="457200" lvl="1" indent="0">
              <a:buNone/>
            </a:pPr>
            <a:endParaRPr lang="nl-NL">
              <a:cs typeface="Arial"/>
            </a:endParaRPr>
          </a:p>
          <a:p>
            <a:r>
              <a:rPr lang="nl-NL">
                <a:cs typeface="Arial"/>
                <a:hlinkClick r:id="rId13"/>
              </a:rPr>
              <a:t>www.kiesmbo.nl</a:t>
            </a:r>
            <a:r>
              <a:rPr lang="nl-NL">
                <a:cs typeface="Arial"/>
              </a:rPr>
              <a:t> </a:t>
            </a:r>
          </a:p>
          <a:p>
            <a:endParaRPr lang="nl-NL">
              <a:cs typeface="Arial"/>
            </a:endParaRPr>
          </a:p>
          <a:p>
            <a:endParaRPr lang="nl-NL">
              <a:cs typeface="Arial"/>
            </a:endParaRPr>
          </a:p>
          <a:p>
            <a:endParaRPr lang="nl-NL">
              <a:cs typeface="Arial"/>
            </a:endParaRPr>
          </a:p>
          <a:p>
            <a:endParaRPr lang="nl-NL">
              <a:cs typeface="Arial"/>
            </a:endParaRPr>
          </a:p>
        </p:txBody>
      </p:sp>
      <p:pic>
        <p:nvPicPr>
          <p:cNvPr id="4" name="Audio 3">
            <a:hlinkClick r:id="" action="ppaction://media"/>
            <a:extLst>
              <a:ext uri="{FF2B5EF4-FFF2-40B4-BE49-F238E27FC236}">
                <a16:creationId xmlns:a16="http://schemas.microsoft.com/office/drawing/2014/main" id="{C91B7271-FCBF-475C-B3C9-3AB1935256F7}"/>
              </a:ext>
            </a:extLst>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2717644"/>
      </p:ext>
    </p:extLst>
  </p:cSld>
  <p:clrMapOvr>
    <a:masterClrMapping/>
  </p:clrMapOvr>
  <mc:AlternateContent xmlns:mc="http://schemas.openxmlformats.org/markup-compatibility/2006" xmlns:p14="http://schemas.microsoft.com/office/powerpoint/2010/main">
    <mc:Choice Requires="p14">
      <p:transition spd="slow" p14:dur="2000" advTm="8183"/>
    </mc:Choice>
    <mc:Fallback xmlns="">
      <p:transition spd="slow" advTm="81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p:txBody>
          <a:bodyPr/>
          <a:lstStyle/>
          <a:p>
            <a:r>
              <a:rPr lang="nl-NL"/>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p:txBody>
          <a:bodyPr>
            <a:normAutofit/>
          </a:bodyPr>
          <a:lstStyle/>
          <a:p>
            <a:pPr marL="457200" indent="-457200">
              <a:buFont typeface="+mj-lt"/>
              <a:buAutoNum type="arabicPeriod"/>
            </a:pPr>
            <a:r>
              <a:rPr lang="nl-NL" dirty="0"/>
              <a:t>Stuur een e-mail naar mij:</a:t>
            </a:r>
          </a:p>
          <a:p>
            <a:pPr marL="800100" lvl="1" indent="-457200"/>
            <a:r>
              <a:rPr lang="nl-NL" sz="2000" dirty="0"/>
              <a:t>h.acke@roc-nijmegen.nl</a:t>
            </a:r>
          </a:p>
          <a:p>
            <a:pPr marL="457200" indent="-457200">
              <a:buFont typeface="+mj-lt"/>
              <a:buAutoNum type="arabicPeriod"/>
            </a:pPr>
            <a:r>
              <a:rPr lang="nl-NL" dirty="0"/>
              <a:t>Zet in het onderwerp “presentatie”</a:t>
            </a:r>
          </a:p>
          <a:p>
            <a:pPr marL="457200" indent="-457200">
              <a:buFont typeface="+mj-lt"/>
              <a:buAutoNum type="arabicPeriod"/>
            </a:pPr>
            <a:r>
              <a:rPr lang="nl-NL" dirty="0"/>
              <a:t>Dan stuur ik jou z.s.m. deze presentatie </a:t>
            </a:r>
          </a:p>
          <a:p>
            <a:pPr marL="0" indent="0">
              <a:buNone/>
            </a:pPr>
            <a:endParaRPr lang="nl-NL" dirty="0"/>
          </a:p>
          <a:p>
            <a:pPr marL="0" indent="0">
              <a:buNone/>
            </a:pPr>
            <a:r>
              <a:rPr lang="nl-NL" dirty="0"/>
              <a:t>Ook op de website bij de opleidingen staan diverse video’s en andere presentaties die je kunt bekijken. </a:t>
            </a:r>
          </a:p>
          <a:p>
            <a:pPr marL="0" indent="0">
              <a:buNone/>
            </a:pPr>
            <a:r>
              <a:rPr lang="nl-NL" dirty="0"/>
              <a:t>Volg #</a:t>
            </a:r>
            <a:r>
              <a:rPr lang="nl-NL" dirty="0" err="1"/>
              <a:t>ROCNijmegen</a:t>
            </a:r>
            <a:r>
              <a:rPr lang="nl-NL" dirty="0"/>
              <a:t> op </a:t>
            </a:r>
            <a:r>
              <a:rPr lang="nl-NL" dirty="0" err="1"/>
              <a:t>social</a:t>
            </a:r>
            <a:r>
              <a:rPr lang="nl-NL" dirty="0"/>
              <a:t> media</a:t>
            </a: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4"/>
          <a:stretch>
            <a:fillRect/>
          </a:stretch>
        </p:blipFill>
        <p:spPr>
          <a:xfrm>
            <a:off x="5990562" y="4826401"/>
            <a:ext cx="387726" cy="370868"/>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5"/>
          <a:stretch>
            <a:fillRect/>
          </a:stretch>
        </p:blipFill>
        <p:spPr>
          <a:xfrm>
            <a:off x="6430792" y="4799148"/>
            <a:ext cx="387726" cy="382556"/>
          </a:xfrm>
          <a:prstGeom prst="rect">
            <a:avLst/>
          </a:prstGeom>
        </p:spPr>
      </p:pic>
      <p:pic>
        <p:nvPicPr>
          <p:cNvPr id="6" name="Audio 5">
            <a:hlinkClick r:id="" action="ppaction://media"/>
            <a:extLst>
              <a:ext uri="{FF2B5EF4-FFF2-40B4-BE49-F238E27FC236}">
                <a16:creationId xmlns:a16="http://schemas.microsoft.com/office/drawing/2014/main" id="{37016611-0ACD-42F1-A069-C16ADE0F528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953526833"/>
      </p:ext>
    </p:extLst>
  </p:cSld>
  <p:clrMapOvr>
    <a:masterClrMapping/>
  </p:clrMapOvr>
  <mc:AlternateContent xmlns:mc="http://schemas.openxmlformats.org/markup-compatibility/2006" xmlns:p14="http://schemas.microsoft.com/office/powerpoint/2010/main">
    <mc:Choice Requires="p14">
      <p:transition spd="slow" p14:dur="2000" advTm="26596"/>
    </mc:Choice>
    <mc:Fallback xmlns="">
      <p:transition spd="slow" advTm="265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368126"/>
            <a:ext cx="7886700" cy="1325563"/>
          </a:xfrm>
        </p:spPr>
        <p:txBody>
          <a:bodyPr/>
          <a:lstStyle/>
          <a:p>
            <a:r>
              <a:rPr lang="nl-NL">
                <a:latin typeface="Arial"/>
                <a:cs typeface="Arial"/>
              </a:rPr>
              <a:t>mbo-niveaus</a:t>
            </a:r>
            <a:endParaRPr lang="nl-NL"/>
          </a:p>
        </p:txBody>
      </p:sp>
      <p:sp>
        <p:nvSpPr>
          <p:cNvPr id="3" name="Tijdelijke aanduiding voor inhoud 2"/>
          <p:cNvSpPr>
            <a:spLocks noGrp="1"/>
          </p:cNvSpPr>
          <p:nvPr>
            <p:ph idx="4294967295"/>
          </p:nvPr>
        </p:nvSpPr>
        <p:spPr>
          <a:xfrm>
            <a:off x="60961" y="2505211"/>
            <a:ext cx="2272017" cy="2420983"/>
          </a:xfrm>
        </p:spPr>
        <p:txBody>
          <a:bodyPr vert="horz" lIns="91440" tIns="45720" rIns="91440" bIns="45720" rtlCol="0" anchor="t">
            <a:noAutofit/>
          </a:bodyPr>
          <a:lstStyle/>
          <a:p>
            <a:pPr marL="0" indent="0">
              <a:lnSpc>
                <a:spcPts val="500"/>
              </a:lnSpc>
              <a:buNone/>
            </a:pPr>
            <a:r>
              <a:rPr lang="nl-NL" sz="800" b="1"/>
              <a:t>entree opleiding = niveau 1 (1 jaar) </a:t>
            </a:r>
          </a:p>
          <a:p>
            <a:pPr marL="0" indent="0">
              <a:lnSpc>
                <a:spcPts val="500"/>
              </a:lnSpc>
              <a:buNone/>
            </a:pPr>
            <a:r>
              <a:rPr lang="nl-NL" sz="800"/>
              <a:t>- eenvoudig uitvoerend werk </a:t>
            </a:r>
          </a:p>
          <a:p>
            <a:pPr marL="0" indent="0">
              <a:lnSpc>
                <a:spcPts val="500"/>
              </a:lnSpc>
              <a:buNone/>
            </a:pPr>
            <a:endParaRPr lang="nl-NL" sz="800" b="1"/>
          </a:p>
          <a:p>
            <a:pPr marL="0" indent="0">
              <a:lnSpc>
                <a:spcPts val="500"/>
              </a:lnSpc>
              <a:buNone/>
            </a:pPr>
            <a:r>
              <a:rPr lang="nl-NL" sz="800" b="1"/>
              <a:t>niveau 2 = basisberoepsopleiding (2 jaar)</a:t>
            </a:r>
          </a:p>
          <a:p>
            <a:pPr marL="0" indent="0">
              <a:lnSpc>
                <a:spcPts val="500"/>
              </a:lnSpc>
              <a:buNone/>
            </a:pPr>
            <a:r>
              <a:rPr lang="nl-NL" sz="800"/>
              <a:t>- uitvoerend praktisch werk </a:t>
            </a:r>
          </a:p>
          <a:p>
            <a:pPr marL="457200" lvl="1" indent="0">
              <a:lnSpc>
                <a:spcPts val="500"/>
              </a:lnSpc>
              <a:buNone/>
            </a:pPr>
            <a:endParaRPr lang="nl-NL" sz="800"/>
          </a:p>
          <a:p>
            <a:pPr marL="0" indent="0">
              <a:lnSpc>
                <a:spcPts val="500"/>
              </a:lnSpc>
              <a:buNone/>
            </a:pPr>
            <a:r>
              <a:rPr lang="nl-NL" sz="800" b="1"/>
              <a:t>niveau 3 = vakopleiding</a:t>
            </a:r>
            <a:r>
              <a:rPr lang="nl-NL" sz="800" b="1" i="1"/>
              <a:t> </a:t>
            </a:r>
            <a:r>
              <a:rPr lang="nl-NL" sz="800" b="1"/>
              <a:t> (2-4 jaar)</a:t>
            </a:r>
            <a:endParaRPr lang="nl-NL" sz="800"/>
          </a:p>
          <a:p>
            <a:pPr marL="0" indent="0">
              <a:lnSpc>
                <a:spcPts val="500"/>
              </a:lnSpc>
              <a:buNone/>
            </a:pPr>
            <a:r>
              <a:rPr lang="nl-NL" sz="800"/>
              <a:t>- zelfstandig uitvoerend werk</a:t>
            </a:r>
          </a:p>
          <a:p>
            <a:pPr marL="457200" lvl="1" indent="0">
              <a:lnSpc>
                <a:spcPts val="500"/>
              </a:lnSpc>
              <a:buNone/>
            </a:pPr>
            <a:endParaRPr lang="nl-NL" sz="800"/>
          </a:p>
          <a:p>
            <a:pPr marL="0" indent="0">
              <a:lnSpc>
                <a:spcPts val="500"/>
              </a:lnSpc>
              <a:buNone/>
            </a:pPr>
            <a:r>
              <a:rPr lang="nl-NL" sz="800" b="1"/>
              <a:t>niveau 4 = middenkaderopleiding (3-4 jaar)</a:t>
            </a:r>
          </a:p>
          <a:p>
            <a:pPr marL="0" indent="0">
              <a:lnSpc>
                <a:spcPts val="500"/>
              </a:lnSpc>
              <a:buNone/>
            </a:pPr>
            <a:r>
              <a:rPr lang="nl-NL" sz="800"/>
              <a:t>- of specialistenopleiding </a:t>
            </a:r>
          </a:p>
          <a:p>
            <a:pPr marL="0" indent="0">
              <a:lnSpc>
                <a:spcPts val="500"/>
              </a:lnSpc>
              <a:buNone/>
            </a:pPr>
            <a:r>
              <a:rPr lang="nl-NL" sz="800"/>
              <a:t>- volledig zelfstandig uitvoerend werk</a:t>
            </a:r>
          </a:p>
          <a:p>
            <a:pPr marL="0" indent="0">
              <a:lnSpc>
                <a:spcPts val="500"/>
              </a:lnSpc>
              <a:buNone/>
            </a:pPr>
            <a:r>
              <a:rPr lang="nl-NL" sz="800"/>
              <a:t>- 1 - 2 jaar (kopopleiding)</a:t>
            </a:r>
          </a:p>
        </p:txBody>
      </p:sp>
      <p:pic>
        <p:nvPicPr>
          <p:cNvPr id="4" name="Afbeelding 3">
            <a:extLst>
              <a:ext uri="{FF2B5EF4-FFF2-40B4-BE49-F238E27FC236}">
                <a16:creationId xmlns:a16="http://schemas.microsoft.com/office/drawing/2014/main" id="{77EE797D-A976-4A95-97A8-881825747A15}"/>
              </a:ext>
            </a:extLst>
          </p:cNvPr>
          <p:cNvPicPr>
            <a:picLocks noChangeAspect="1"/>
          </p:cNvPicPr>
          <p:nvPr/>
        </p:nvPicPr>
        <p:blipFill>
          <a:blip r:embed="rId4"/>
          <a:stretch>
            <a:fillRect/>
          </a:stretch>
        </p:blipFill>
        <p:spPr>
          <a:xfrm>
            <a:off x="2332978" y="1931806"/>
            <a:ext cx="6750061" cy="2994388"/>
          </a:xfrm>
          <a:prstGeom prst="rect">
            <a:avLst/>
          </a:prstGeom>
        </p:spPr>
      </p:pic>
      <p:pic>
        <p:nvPicPr>
          <p:cNvPr id="6" name="Audio 5">
            <a:hlinkClick r:id="" action="ppaction://media"/>
            <a:extLst>
              <a:ext uri="{FF2B5EF4-FFF2-40B4-BE49-F238E27FC236}">
                <a16:creationId xmlns:a16="http://schemas.microsoft.com/office/drawing/2014/main" id="{97C9A7A1-FD6C-4F8F-9FC8-9938EE47B5C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67562004"/>
      </p:ext>
    </p:extLst>
  </p:cSld>
  <p:clrMapOvr>
    <a:masterClrMapping/>
  </p:clrMapOvr>
  <mc:AlternateContent xmlns:mc="http://schemas.openxmlformats.org/markup-compatibility/2006" xmlns:p14="http://schemas.microsoft.com/office/powerpoint/2010/main">
    <mc:Choice Requires="p14">
      <p:transition spd="slow" p14:dur="2000" advTm="54716"/>
    </mc:Choice>
    <mc:Fallback xmlns="">
      <p:transition spd="slow" advTm="547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dirty="0"/>
              <a:t>ROC Nijmegen biedt kansen voor de ontwikkeling van ieders talent! Of je nu kiest voor de BOL of BBL-variant, je kunt op jouw niveau aan de slag! </a:t>
            </a:r>
          </a:p>
          <a:p>
            <a:pPr marL="0" indent="0">
              <a:buNone/>
            </a:pPr>
            <a:r>
              <a:rPr lang="nl-NL" dirty="0"/>
              <a:t>Opleiden doen we samen met bedrijven en organisaties in de regio. Je kunt als student zelfs al werkervaring opdoen bij één van onze leerbedrijven op de </a:t>
            </a:r>
            <a:r>
              <a:rPr lang="nl-NL" dirty="0" err="1"/>
              <a:t>Plaza</a:t>
            </a:r>
            <a:r>
              <a:rPr lang="nl-NL" dirty="0"/>
              <a:t>!</a:t>
            </a:r>
          </a:p>
          <a:p>
            <a:pPr marL="0" indent="0">
              <a:buNone/>
            </a:pPr>
            <a:endParaRPr lang="nl-NL" dirty="0"/>
          </a:p>
          <a:p>
            <a:pPr marL="0" indent="0">
              <a:buNone/>
            </a:pPr>
            <a:endParaRPr lang="nl-NL" dirty="0"/>
          </a:p>
        </p:txBody>
      </p:sp>
      <p:pic>
        <p:nvPicPr>
          <p:cNvPr id="4" name="Audio 3">
            <a:hlinkClick r:id="" action="ppaction://media"/>
            <a:extLst>
              <a:ext uri="{FF2B5EF4-FFF2-40B4-BE49-F238E27FC236}">
                <a16:creationId xmlns:a16="http://schemas.microsoft.com/office/drawing/2014/main" id="{D22D6E60-6E82-4B96-848C-84E37EAE324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287182460"/>
      </p:ext>
    </p:extLst>
  </p:cSld>
  <p:clrMapOvr>
    <a:masterClrMapping/>
  </p:clrMapOvr>
  <mc:AlternateContent xmlns:mc="http://schemas.openxmlformats.org/markup-compatibility/2006" xmlns:p14="http://schemas.microsoft.com/office/powerpoint/2010/main">
    <mc:Choice Requires="p14">
      <p:transition spd="slow" p14:dur="2000" advTm="18423"/>
    </mc:Choice>
    <mc:Fallback xmlns="">
      <p:transition spd="slow" advTm="184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Waarom 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a:t>ROC Nijmegen biedt kansen voor de ontwikkeling van ieders talent! Of je nu kiest voor de BOL of BBL-variant, je kunt op jouw niveau aan de slag! Opleiden doen we samen met bedrijven en organisaties in de regio. Je kunt als student ook al werkervaring opdoen bij één van onze leerbedrijven op de </a:t>
            </a:r>
            <a:r>
              <a:rPr lang="nl-NL" err="1"/>
              <a:t>Plaza</a:t>
            </a:r>
            <a:r>
              <a:rPr lang="nl-NL"/>
              <a:t>!</a:t>
            </a:r>
          </a:p>
        </p:txBody>
      </p:sp>
      <p:pic>
        <p:nvPicPr>
          <p:cNvPr id="1026" name="Picture 2">
            <a:extLst>
              <a:ext uri="{FF2B5EF4-FFF2-40B4-BE49-F238E27FC236}">
                <a16:creationId xmlns:a16="http://schemas.microsoft.com/office/drawing/2014/main" id="{15120890-1E7E-44CF-A9D4-0CAE5D356A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Trein">
            <a:extLst>
              <a:ext uri="{FF2B5EF4-FFF2-40B4-BE49-F238E27FC236}">
                <a16:creationId xmlns:a16="http://schemas.microsoft.com/office/drawing/2014/main" id="{F73B2C58-E79F-4C60-A37C-F104580C41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60015" y="390894"/>
            <a:ext cx="358281" cy="358281"/>
          </a:xfrm>
          <a:prstGeom prst="rect">
            <a:avLst/>
          </a:prstGeom>
        </p:spPr>
      </p:pic>
      <p:pic>
        <p:nvPicPr>
          <p:cNvPr id="7" name="Graphic 6" descr="Trein">
            <a:extLst>
              <a:ext uri="{FF2B5EF4-FFF2-40B4-BE49-F238E27FC236}">
                <a16:creationId xmlns:a16="http://schemas.microsoft.com/office/drawing/2014/main" id="{22E2D9FF-1E99-46D0-AA39-54A4D05043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9353" y="390893"/>
            <a:ext cx="358281" cy="358281"/>
          </a:xfrm>
          <a:prstGeom prst="rect">
            <a:avLst/>
          </a:prstGeom>
        </p:spPr>
      </p:pic>
      <p:pic>
        <p:nvPicPr>
          <p:cNvPr id="8" name="Graphic 7" descr="Trein">
            <a:extLst>
              <a:ext uri="{FF2B5EF4-FFF2-40B4-BE49-F238E27FC236}">
                <a16:creationId xmlns:a16="http://schemas.microsoft.com/office/drawing/2014/main" id="{41AE4D6A-9204-4901-BAE8-BE8B24BE71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52632" y="6419929"/>
            <a:ext cx="358281" cy="358281"/>
          </a:xfrm>
          <a:prstGeom prst="rect">
            <a:avLst/>
          </a:prstGeom>
        </p:spPr>
      </p:pic>
      <p:sp>
        <p:nvSpPr>
          <p:cNvPr id="6" name="Tekstvak 5">
            <a:extLst>
              <a:ext uri="{FF2B5EF4-FFF2-40B4-BE49-F238E27FC236}">
                <a16:creationId xmlns:a16="http://schemas.microsoft.com/office/drawing/2014/main" id="{E0BDCFC6-5046-4A8D-ACA0-1744F839F904}"/>
              </a:ext>
            </a:extLst>
          </p:cNvPr>
          <p:cNvSpPr txBox="1"/>
          <p:nvPr/>
        </p:nvSpPr>
        <p:spPr>
          <a:xfrm>
            <a:off x="7407025" y="6437555"/>
            <a:ext cx="1632472" cy="253916"/>
          </a:xfrm>
          <a:prstGeom prst="rect">
            <a:avLst/>
          </a:prstGeom>
          <a:noFill/>
        </p:spPr>
        <p:txBody>
          <a:bodyPr wrap="square" rtlCol="0">
            <a:spAutoFit/>
          </a:bodyPr>
          <a:lstStyle/>
          <a:p>
            <a:r>
              <a:rPr lang="nl-NL" sz="1050">
                <a:solidFill>
                  <a:schemeClr val="accent5">
                    <a:lumMod val="10000"/>
                  </a:schemeClr>
                </a:solidFill>
              </a:rPr>
              <a:t>ligt naast een NS station </a:t>
            </a:r>
          </a:p>
        </p:txBody>
      </p:sp>
      <p:sp>
        <p:nvSpPr>
          <p:cNvPr id="10" name="Titel 1">
            <a:extLst>
              <a:ext uri="{FF2B5EF4-FFF2-40B4-BE49-F238E27FC236}">
                <a16:creationId xmlns:a16="http://schemas.microsoft.com/office/drawing/2014/main" id="{4353E084-3609-4B50-B979-E7B5EAA7FBB4}"/>
              </a:ext>
            </a:extLst>
          </p:cNvPr>
          <p:cNvSpPr txBox="1">
            <a:spLocks/>
          </p:cNvSpPr>
          <p:nvPr/>
        </p:nvSpPr>
        <p:spPr>
          <a:xfrm>
            <a:off x="265783" y="5517514"/>
            <a:ext cx="3173372"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a:t>ROC Nijmegen: locaties</a:t>
            </a:r>
          </a:p>
        </p:txBody>
      </p:sp>
      <p:pic>
        <p:nvPicPr>
          <p:cNvPr id="9" name="Audio 8">
            <a:hlinkClick r:id="" action="ppaction://media"/>
            <a:extLst>
              <a:ext uri="{FF2B5EF4-FFF2-40B4-BE49-F238E27FC236}">
                <a16:creationId xmlns:a16="http://schemas.microsoft.com/office/drawing/2014/main" id="{0C808ACB-C5B2-4065-A550-F990B255BCB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8238600"/>
      </p:ext>
    </p:extLst>
  </p:cSld>
  <p:clrMapOvr>
    <a:masterClrMapping/>
  </p:clrMapOvr>
  <mc:AlternateContent xmlns:mc="http://schemas.openxmlformats.org/markup-compatibility/2006" xmlns:p14="http://schemas.microsoft.com/office/powerpoint/2010/main">
    <mc:Choice Requires="p14">
      <p:transition spd="slow" p14:dur="2000" advTm="18053"/>
    </mc:Choice>
    <mc:Fallback xmlns="">
      <p:transition spd="slow" advTm="180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F7FA6-C1A6-43A9-96F1-09015DB93882}"/>
              </a:ext>
            </a:extLst>
          </p:cNvPr>
          <p:cNvSpPr>
            <a:spLocks noGrp="1"/>
          </p:cNvSpPr>
          <p:nvPr>
            <p:ph type="title"/>
          </p:nvPr>
        </p:nvSpPr>
        <p:spPr>
          <a:xfrm>
            <a:off x="479959" y="-9716"/>
            <a:ext cx="8652255" cy="1325563"/>
          </a:xfrm>
        </p:spPr>
        <p:txBody>
          <a:bodyPr/>
          <a:lstStyle/>
          <a:p>
            <a:r>
              <a:rPr lang="nl-NL"/>
              <a:t>ROC Nijmegen: 3 sectoren / 15 werkvelden</a:t>
            </a:r>
          </a:p>
        </p:txBody>
      </p:sp>
      <p:cxnSp>
        <p:nvCxnSpPr>
          <p:cNvPr id="17" name="Rechte verbindingslijn 16">
            <a:extLst>
              <a:ext uri="{FF2B5EF4-FFF2-40B4-BE49-F238E27FC236}">
                <a16:creationId xmlns:a16="http://schemas.microsoft.com/office/drawing/2014/main" id="{E8C1ACFB-FA89-4E14-B8C1-B2C6EE56C81F}"/>
              </a:ext>
            </a:extLst>
          </p:cNvPr>
          <p:cNvCxnSpPr>
            <a:cxnSpLocks/>
            <a:stCxn id="20" idx="2"/>
          </p:cNvCxnSpPr>
          <p:nvPr/>
        </p:nvCxnSpPr>
        <p:spPr>
          <a:xfrm flipH="1">
            <a:off x="4342453" y="1586730"/>
            <a:ext cx="11785" cy="317179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E277824-8CAF-4D25-8EBF-F3E07462B233}"/>
              </a:ext>
            </a:extLst>
          </p:cNvPr>
          <p:cNvCxnSpPr>
            <a:cxnSpLocks/>
          </p:cNvCxnSpPr>
          <p:nvPr/>
        </p:nvCxnSpPr>
        <p:spPr>
          <a:xfrm>
            <a:off x="1420932" y="1962591"/>
            <a:ext cx="6283" cy="27959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3A649480-E563-4161-A56B-4F4EBADFFE48}"/>
              </a:ext>
            </a:extLst>
          </p:cNvPr>
          <p:cNvCxnSpPr>
            <a:cxnSpLocks/>
            <a:endCxn id="45" idx="0"/>
          </p:cNvCxnSpPr>
          <p:nvPr/>
        </p:nvCxnSpPr>
        <p:spPr>
          <a:xfrm flipH="1">
            <a:off x="7120016" y="1958919"/>
            <a:ext cx="988" cy="4166141"/>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0" name="Rechthoek: afgeronde hoeken 19">
            <a:extLst>
              <a:ext uri="{FF2B5EF4-FFF2-40B4-BE49-F238E27FC236}">
                <a16:creationId xmlns:a16="http://schemas.microsoft.com/office/drawing/2014/main" id="{DB92CE11-C0BA-4470-9615-415D973C1483}"/>
              </a:ext>
            </a:extLst>
          </p:cNvPr>
          <p:cNvSpPr/>
          <p:nvPr/>
        </p:nvSpPr>
        <p:spPr>
          <a:xfrm>
            <a:off x="2812956" y="1109257"/>
            <a:ext cx="3082564" cy="477473"/>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ROC Nijmegen</a:t>
            </a:r>
          </a:p>
        </p:txBody>
      </p:sp>
      <p:sp>
        <p:nvSpPr>
          <p:cNvPr id="21" name="Rechthoek: afgeronde hoeken 20">
            <a:extLst>
              <a:ext uri="{FF2B5EF4-FFF2-40B4-BE49-F238E27FC236}">
                <a16:creationId xmlns:a16="http://schemas.microsoft.com/office/drawing/2014/main" id="{8F647F1F-8794-41AE-9F8A-8CEC1A5D87A2}"/>
              </a:ext>
            </a:extLst>
          </p:cNvPr>
          <p:cNvSpPr/>
          <p:nvPr/>
        </p:nvSpPr>
        <p:spPr>
          <a:xfrm>
            <a:off x="543588"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sp>
        <p:nvSpPr>
          <p:cNvPr id="22" name="Rechthoek: afgeronde hoeken 21">
            <a:extLst>
              <a:ext uri="{FF2B5EF4-FFF2-40B4-BE49-F238E27FC236}">
                <a16:creationId xmlns:a16="http://schemas.microsoft.com/office/drawing/2014/main" id="{DFBBE2A6-C357-467E-8666-CA282AF09D43}"/>
              </a:ext>
            </a:extLst>
          </p:cNvPr>
          <p:cNvSpPr/>
          <p:nvPr/>
        </p:nvSpPr>
        <p:spPr>
          <a:xfrm>
            <a:off x="3492985"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Techniek</a:t>
            </a:r>
          </a:p>
        </p:txBody>
      </p:sp>
      <p:sp>
        <p:nvSpPr>
          <p:cNvPr id="23" name="Rechthoek: afgeronde hoeken 22">
            <a:extLst>
              <a:ext uri="{FF2B5EF4-FFF2-40B4-BE49-F238E27FC236}">
                <a16:creationId xmlns:a16="http://schemas.microsoft.com/office/drawing/2014/main" id="{FA4845AC-A56D-4E63-9F74-18C10814B2B7}"/>
              </a:ext>
            </a:extLst>
          </p:cNvPr>
          <p:cNvSpPr/>
          <p:nvPr/>
        </p:nvSpPr>
        <p:spPr>
          <a:xfrm>
            <a:off x="6187750"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26" name="Rechthoek: afgeronde hoeken 25">
            <a:extLst>
              <a:ext uri="{FF2B5EF4-FFF2-40B4-BE49-F238E27FC236}">
                <a16:creationId xmlns:a16="http://schemas.microsoft.com/office/drawing/2014/main" id="{83CCDC13-DA2C-4457-9E31-711FD23366C4}"/>
              </a:ext>
            </a:extLst>
          </p:cNvPr>
          <p:cNvSpPr/>
          <p:nvPr/>
        </p:nvSpPr>
        <p:spPr>
          <a:xfrm>
            <a:off x="543588"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sport &amp; bewegen</a:t>
            </a:r>
          </a:p>
        </p:txBody>
      </p:sp>
      <p:sp>
        <p:nvSpPr>
          <p:cNvPr id="27" name="Rechthoek: afgeronde hoeken 26">
            <a:extLst>
              <a:ext uri="{FF2B5EF4-FFF2-40B4-BE49-F238E27FC236}">
                <a16:creationId xmlns:a16="http://schemas.microsoft.com/office/drawing/2014/main" id="{613387B6-2A60-4853-B21D-EB700F37D970}"/>
              </a:ext>
            </a:extLst>
          </p:cNvPr>
          <p:cNvSpPr/>
          <p:nvPr/>
        </p:nvSpPr>
        <p:spPr>
          <a:xfrm>
            <a:off x="543588"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uiterlijk verzorging</a:t>
            </a:r>
          </a:p>
        </p:txBody>
      </p:sp>
      <p:cxnSp>
        <p:nvCxnSpPr>
          <p:cNvPr id="30" name="Rechte verbindingslijn 29">
            <a:extLst>
              <a:ext uri="{FF2B5EF4-FFF2-40B4-BE49-F238E27FC236}">
                <a16:creationId xmlns:a16="http://schemas.microsoft.com/office/drawing/2014/main" id="{BFCE23DE-038C-4270-80FB-FEE85A431FC1}"/>
              </a:ext>
            </a:extLst>
          </p:cNvPr>
          <p:cNvCxnSpPr>
            <a:cxnSpLocks/>
          </p:cNvCxnSpPr>
          <p:nvPr/>
        </p:nvCxnSpPr>
        <p:spPr>
          <a:xfrm>
            <a:off x="1427215" y="1968346"/>
            <a:ext cx="5703216" cy="0"/>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31" name="Rechthoek: afgeronde hoeken 30">
            <a:extLst>
              <a:ext uri="{FF2B5EF4-FFF2-40B4-BE49-F238E27FC236}">
                <a16:creationId xmlns:a16="http://schemas.microsoft.com/office/drawing/2014/main" id="{C7073E22-41EF-46F1-BB22-DD1893FB0351}"/>
              </a:ext>
            </a:extLst>
          </p:cNvPr>
          <p:cNvSpPr/>
          <p:nvPr/>
        </p:nvSpPr>
        <p:spPr>
          <a:xfrm>
            <a:off x="542735"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zorg</a:t>
            </a:r>
          </a:p>
        </p:txBody>
      </p:sp>
      <p:sp>
        <p:nvSpPr>
          <p:cNvPr id="32" name="Rechthoek: afgeronde hoeken 31">
            <a:extLst>
              <a:ext uri="{FF2B5EF4-FFF2-40B4-BE49-F238E27FC236}">
                <a16:creationId xmlns:a16="http://schemas.microsoft.com/office/drawing/2014/main" id="{D95B2DCF-C08F-4466-B209-FF7972E98A34}"/>
              </a:ext>
            </a:extLst>
          </p:cNvPr>
          <p:cNvSpPr/>
          <p:nvPr/>
        </p:nvSpPr>
        <p:spPr>
          <a:xfrm>
            <a:off x="559164"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welzijn </a:t>
            </a:r>
          </a:p>
        </p:txBody>
      </p:sp>
      <p:sp>
        <p:nvSpPr>
          <p:cNvPr id="34" name="Rechthoek: afgeronde hoeken 33">
            <a:extLst>
              <a:ext uri="{FF2B5EF4-FFF2-40B4-BE49-F238E27FC236}">
                <a16:creationId xmlns:a16="http://schemas.microsoft.com/office/drawing/2014/main" id="{57F5269D-B543-4745-9118-30902F845E18}"/>
              </a:ext>
            </a:extLst>
          </p:cNvPr>
          <p:cNvSpPr/>
          <p:nvPr/>
        </p:nvSpPr>
        <p:spPr>
          <a:xfrm>
            <a:off x="6187615" y="2890962"/>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toerisme &amp; recreatie</a:t>
            </a:r>
          </a:p>
        </p:txBody>
      </p:sp>
      <p:sp>
        <p:nvSpPr>
          <p:cNvPr id="35" name="Rechthoek: afgeronde hoeken 34">
            <a:extLst>
              <a:ext uri="{FF2B5EF4-FFF2-40B4-BE49-F238E27FC236}">
                <a16:creationId xmlns:a16="http://schemas.microsoft.com/office/drawing/2014/main" id="{E71B88E4-8DFC-4D76-9202-C0CE8E27FE11}"/>
              </a:ext>
            </a:extLst>
          </p:cNvPr>
          <p:cNvSpPr/>
          <p:nvPr/>
        </p:nvSpPr>
        <p:spPr>
          <a:xfrm>
            <a:off x="6187615" y="3424126"/>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marketing &amp; media</a:t>
            </a:r>
          </a:p>
        </p:txBody>
      </p:sp>
      <p:sp>
        <p:nvSpPr>
          <p:cNvPr id="36" name="Rechthoek: afgeronde hoeken 35">
            <a:extLst>
              <a:ext uri="{FF2B5EF4-FFF2-40B4-BE49-F238E27FC236}">
                <a16:creationId xmlns:a16="http://schemas.microsoft.com/office/drawing/2014/main" id="{12B546A5-61BA-4939-81C5-CB84A9E4F506}"/>
              </a:ext>
            </a:extLst>
          </p:cNvPr>
          <p:cNvSpPr/>
          <p:nvPr/>
        </p:nvSpPr>
        <p:spPr>
          <a:xfrm>
            <a:off x="6186762" y="395729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verkoop &amp; ondernemerschap</a:t>
            </a:r>
          </a:p>
        </p:txBody>
      </p:sp>
      <p:sp>
        <p:nvSpPr>
          <p:cNvPr id="38" name="Rechthoek: afgeronde hoeken 37">
            <a:extLst>
              <a:ext uri="{FF2B5EF4-FFF2-40B4-BE49-F238E27FC236}">
                <a16:creationId xmlns:a16="http://schemas.microsoft.com/office/drawing/2014/main" id="{BFE742CD-A819-44B5-957F-C73D04D2BF37}"/>
              </a:ext>
            </a:extLst>
          </p:cNvPr>
          <p:cNvSpPr/>
          <p:nvPr/>
        </p:nvSpPr>
        <p:spPr>
          <a:xfrm>
            <a:off x="3477006"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ICT</a:t>
            </a:r>
          </a:p>
        </p:txBody>
      </p:sp>
      <p:sp>
        <p:nvSpPr>
          <p:cNvPr id="39" name="Rechthoek: afgeronde hoeken 38">
            <a:extLst>
              <a:ext uri="{FF2B5EF4-FFF2-40B4-BE49-F238E27FC236}">
                <a16:creationId xmlns:a16="http://schemas.microsoft.com/office/drawing/2014/main" id="{8287D3A0-053F-4C02-8C4E-95F7299B2A60}"/>
              </a:ext>
            </a:extLst>
          </p:cNvPr>
          <p:cNvSpPr/>
          <p:nvPr/>
        </p:nvSpPr>
        <p:spPr>
          <a:xfrm>
            <a:off x="3477006"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bouw &amp; afbouw</a:t>
            </a:r>
          </a:p>
        </p:txBody>
      </p:sp>
      <p:sp>
        <p:nvSpPr>
          <p:cNvPr id="40" name="Rechthoek: afgeronde hoeken 39">
            <a:extLst>
              <a:ext uri="{FF2B5EF4-FFF2-40B4-BE49-F238E27FC236}">
                <a16:creationId xmlns:a16="http://schemas.microsoft.com/office/drawing/2014/main" id="{D4B2F1A8-9BFC-4E14-9B53-BC3D906EC58D}"/>
              </a:ext>
            </a:extLst>
          </p:cNvPr>
          <p:cNvSpPr/>
          <p:nvPr/>
        </p:nvSpPr>
        <p:spPr>
          <a:xfrm>
            <a:off x="3476153"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techniek &amp; engineering</a:t>
            </a:r>
          </a:p>
        </p:txBody>
      </p:sp>
      <p:sp>
        <p:nvSpPr>
          <p:cNvPr id="41" name="Rechthoek: afgeronde hoeken 40">
            <a:extLst>
              <a:ext uri="{FF2B5EF4-FFF2-40B4-BE49-F238E27FC236}">
                <a16:creationId xmlns:a16="http://schemas.microsoft.com/office/drawing/2014/main" id="{59036C29-D91A-4325-9304-0313744208C9}"/>
              </a:ext>
            </a:extLst>
          </p:cNvPr>
          <p:cNvSpPr/>
          <p:nvPr/>
        </p:nvSpPr>
        <p:spPr>
          <a:xfrm>
            <a:off x="3492582"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mobiliteit, transport &amp; logistiek </a:t>
            </a:r>
          </a:p>
        </p:txBody>
      </p:sp>
      <p:sp>
        <p:nvSpPr>
          <p:cNvPr id="42" name="Rechthoek: afgeronde hoeken 41">
            <a:extLst>
              <a:ext uri="{FF2B5EF4-FFF2-40B4-BE49-F238E27FC236}">
                <a16:creationId xmlns:a16="http://schemas.microsoft.com/office/drawing/2014/main" id="{C367716E-383A-485B-9483-1A50D8B52182}"/>
              </a:ext>
            </a:extLst>
          </p:cNvPr>
          <p:cNvSpPr/>
          <p:nvPr/>
        </p:nvSpPr>
        <p:spPr>
          <a:xfrm>
            <a:off x="6187750" y="4490454"/>
            <a:ext cx="1866507" cy="477473"/>
          </a:xfrm>
          <a:prstGeom prst="roundRect">
            <a:avLst/>
          </a:prstGeom>
          <a:solidFill>
            <a:schemeClr val="accent2">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zakelijke dienstverlening</a:t>
            </a:r>
          </a:p>
        </p:txBody>
      </p:sp>
      <p:sp>
        <p:nvSpPr>
          <p:cNvPr id="45" name="Rechthoek: afgeronde hoeken 44">
            <a:extLst>
              <a:ext uri="{FF2B5EF4-FFF2-40B4-BE49-F238E27FC236}">
                <a16:creationId xmlns:a16="http://schemas.microsoft.com/office/drawing/2014/main" id="{4F832BF1-0335-437E-BC26-B4E6CC5C80A7}"/>
              </a:ext>
            </a:extLst>
          </p:cNvPr>
          <p:cNvSpPr/>
          <p:nvPr/>
        </p:nvSpPr>
        <p:spPr>
          <a:xfrm>
            <a:off x="6186762" y="612506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facilitaire dienstverlening </a:t>
            </a:r>
          </a:p>
        </p:txBody>
      </p:sp>
      <p:sp>
        <p:nvSpPr>
          <p:cNvPr id="46" name="Rechthoek: afgeronde hoeken 45">
            <a:extLst>
              <a:ext uri="{FF2B5EF4-FFF2-40B4-BE49-F238E27FC236}">
                <a16:creationId xmlns:a16="http://schemas.microsoft.com/office/drawing/2014/main" id="{4698DEEB-79E9-4208-9907-0383A37B7EEC}"/>
              </a:ext>
            </a:extLst>
          </p:cNvPr>
          <p:cNvSpPr/>
          <p:nvPr/>
        </p:nvSpPr>
        <p:spPr>
          <a:xfrm>
            <a:off x="6186358" y="558314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beveiliging &amp; defensie </a:t>
            </a:r>
          </a:p>
        </p:txBody>
      </p:sp>
      <p:sp>
        <p:nvSpPr>
          <p:cNvPr id="47" name="Rechthoek: afgeronde hoeken 46">
            <a:extLst>
              <a:ext uri="{FF2B5EF4-FFF2-40B4-BE49-F238E27FC236}">
                <a16:creationId xmlns:a16="http://schemas.microsoft.com/office/drawing/2014/main" id="{6B5212B2-4B12-4625-80D2-516FCF30FB94}"/>
              </a:ext>
            </a:extLst>
          </p:cNvPr>
          <p:cNvSpPr/>
          <p:nvPr/>
        </p:nvSpPr>
        <p:spPr>
          <a:xfrm>
            <a:off x="6170783" y="504850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horeca &amp; bakkerij </a:t>
            </a:r>
          </a:p>
        </p:txBody>
      </p:sp>
      <p:pic>
        <p:nvPicPr>
          <p:cNvPr id="3" name="Audio 2">
            <a:hlinkClick r:id="" action="ppaction://media"/>
            <a:extLst>
              <a:ext uri="{FF2B5EF4-FFF2-40B4-BE49-F238E27FC236}">
                <a16:creationId xmlns:a16="http://schemas.microsoft.com/office/drawing/2014/main" id="{5925F922-496E-4220-A69B-A0B00DD8F6B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867259262"/>
      </p:ext>
    </p:extLst>
  </p:cSld>
  <p:clrMapOvr>
    <a:masterClrMapping/>
  </p:clrMapOvr>
  <mc:AlternateContent xmlns:mc="http://schemas.openxmlformats.org/markup-compatibility/2006" xmlns:p14="http://schemas.microsoft.com/office/powerpoint/2010/main">
    <mc:Choice Requires="p14">
      <p:transition spd="slow" p14:dur="2000" advTm="15985"/>
    </mc:Choice>
    <mc:Fallback xmlns="">
      <p:transition spd="slow" advTm="159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Rechte verbindingslijn 12">
            <a:extLst>
              <a:ext uri="{FF2B5EF4-FFF2-40B4-BE49-F238E27FC236}">
                <a16:creationId xmlns:a16="http://schemas.microsoft.com/office/drawing/2014/main" id="{28F318E6-AB67-448F-8E48-1033E910588E}"/>
              </a:ext>
            </a:extLst>
          </p:cNvPr>
          <p:cNvCxnSpPr>
            <a:cxnSpLocks/>
          </p:cNvCxnSpPr>
          <p:nvPr/>
        </p:nvCxnSpPr>
        <p:spPr>
          <a:xfrm>
            <a:off x="7727996" y="2257214"/>
            <a:ext cx="12503" cy="60401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8D40DC23-0EF5-48CF-AB12-2712FAE34E7B}"/>
              </a:ext>
            </a:extLst>
          </p:cNvPr>
          <p:cNvCxnSpPr>
            <a:cxnSpLocks/>
          </p:cNvCxnSpPr>
          <p:nvPr/>
        </p:nvCxnSpPr>
        <p:spPr>
          <a:xfrm flipH="1">
            <a:off x="5419236" y="2271203"/>
            <a:ext cx="1" cy="20116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BBF7969D-B73D-4CBD-B38A-771437A14C70}"/>
              </a:ext>
            </a:extLst>
          </p:cNvPr>
          <p:cNvCxnSpPr>
            <a:cxnSpLocks/>
          </p:cNvCxnSpPr>
          <p:nvPr/>
        </p:nvCxnSpPr>
        <p:spPr>
          <a:xfrm flipH="1">
            <a:off x="1857911"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B3C964B6-0BF9-4004-8360-537ACE55433F}"/>
              </a:ext>
            </a:extLst>
          </p:cNvPr>
          <p:cNvCxnSpPr>
            <a:cxnSpLocks/>
          </p:cNvCxnSpPr>
          <p:nvPr/>
        </p:nvCxnSpPr>
        <p:spPr>
          <a:xfrm flipH="1">
            <a:off x="671303" y="2257214"/>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47354751-338B-4287-9ECB-4562D15200EC}"/>
              </a:ext>
            </a:extLst>
          </p:cNvPr>
          <p:cNvCxnSpPr>
            <a:cxnSpLocks/>
          </p:cNvCxnSpPr>
          <p:nvPr/>
        </p:nvCxnSpPr>
        <p:spPr>
          <a:xfrm>
            <a:off x="4258431" y="1636269"/>
            <a:ext cx="23852" cy="392100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3907BC1F-0D1F-4DCC-A8FA-5536C9991894}"/>
              </a:ext>
            </a:extLst>
          </p:cNvPr>
          <p:cNvCxnSpPr>
            <a:cxnSpLocks/>
          </p:cNvCxnSpPr>
          <p:nvPr/>
        </p:nvCxnSpPr>
        <p:spPr>
          <a:xfrm flipH="1">
            <a:off x="3066055" y="2270069"/>
            <a:ext cx="1" cy="59116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51E4618D-D73D-4098-B91D-0DEC190270FD}"/>
              </a:ext>
            </a:extLst>
          </p:cNvPr>
          <p:cNvCxnSpPr>
            <a:cxnSpLocks/>
          </p:cNvCxnSpPr>
          <p:nvPr/>
        </p:nvCxnSpPr>
        <p:spPr>
          <a:xfrm>
            <a:off x="6604227" y="2270069"/>
            <a:ext cx="26296" cy="2012772"/>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a:t>Uitgelicht: sector Economie</a:t>
            </a:r>
          </a:p>
        </p:txBody>
      </p:sp>
      <p:sp>
        <p:nvSpPr>
          <p:cNvPr id="6" name="Rechthoek: afgeronde hoeken 5">
            <a:extLst>
              <a:ext uri="{FF2B5EF4-FFF2-40B4-BE49-F238E27FC236}">
                <a16:creationId xmlns:a16="http://schemas.microsoft.com/office/drawing/2014/main" id="{5594E3D6-2390-4A72-BDC4-40D21BC523DA}"/>
              </a:ext>
            </a:extLst>
          </p:cNvPr>
          <p:cNvSpPr/>
          <p:nvPr/>
        </p:nvSpPr>
        <p:spPr>
          <a:xfrm>
            <a:off x="1322928" y="2581902"/>
            <a:ext cx="1115924"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toerisme &amp; recreatie</a:t>
            </a:r>
          </a:p>
        </p:txBody>
      </p:sp>
      <p:sp>
        <p:nvSpPr>
          <p:cNvPr id="7" name="Rechthoek: afgeronde hoeken 6">
            <a:extLst>
              <a:ext uri="{FF2B5EF4-FFF2-40B4-BE49-F238E27FC236}">
                <a16:creationId xmlns:a16="http://schemas.microsoft.com/office/drawing/2014/main" id="{5F1658CE-DAF9-42A9-BA27-B38A9BC15C92}"/>
              </a:ext>
            </a:extLst>
          </p:cNvPr>
          <p:cNvSpPr/>
          <p:nvPr/>
        </p:nvSpPr>
        <p:spPr>
          <a:xfrm>
            <a:off x="2505358" y="2578319"/>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marketing &amp; media</a:t>
            </a:r>
          </a:p>
        </p:txBody>
      </p:sp>
      <p:sp>
        <p:nvSpPr>
          <p:cNvPr id="8" name="Rechthoek: afgeronde hoeken 7">
            <a:extLst>
              <a:ext uri="{FF2B5EF4-FFF2-40B4-BE49-F238E27FC236}">
                <a16:creationId xmlns:a16="http://schemas.microsoft.com/office/drawing/2014/main" id="{9B3D101C-A634-48DD-8FA4-6CBF6297C752}"/>
              </a:ext>
            </a:extLst>
          </p:cNvPr>
          <p:cNvSpPr/>
          <p:nvPr/>
        </p:nvSpPr>
        <p:spPr>
          <a:xfrm>
            <a:off x="140499" y="2571871"/>
            <a:ext cx="1115924" cy="59116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verkoop &amp; </a:t>
            </a:r>
            <a:r>
              <a:rPr lang="nl-NL" sz="1200" err="1"/>
              <a:t>ondernemer-schap</a:t>
            </a:r>
            <a:endParaRPr lang="nl-NL" sz="1200"/>
          </a:p>
        </p:txBody>
      </p:sp>
      <p:sp>
        <p:nvSpPr>
          <p:cNvPr id="9" name="Rechthoek: afgeronde hoeken 8">
            <a:extLst>
              <a:ext uri="{FF2B5EF4-FFF2-40B4-BE49-F238E27FC236}">
                <a16:creationId xmlns:a16="http://schemas.microsoft.com/office/drawing/2014/main" id="{8D326000-240B-4903-820B-9E7398333F66}"/>
              </a:ext>
            </a:extLst>
          </p:cNvPr>
          <p:cNvSpPr/>
          <p:nvPr/>
        </p:nvSpPr>
        <p:spPr>
          <a:xfrm>
            <a:off x="3683538" y="2567367"/>
            <a:ext cx="1109978" cy="581133"/>
          </a:xfrm>
          <a:prstGeom prst="roundRect">
            <a:avLst/>
          </a:pr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zakelijke </a:t>
            </a:r>
            <a:r>
              <a:rPr lang="nl-NL" sz="1200" err="1"/>
              <a:t>dienst-verlening</a:t>
            </a:r>
            <a:endParaRPr lang="nl-NL" sz="1200"/>
          </a:p>
        </p:txBody>
      </p:sp>
      <p:sp>
        <p:nvSpPr>
          <p:cNvPr id="10" name="Rechthoek: afgeronde hoeken 9">
            <a:extLst>
              <a:ext uri="{FF2B5EF4-FFF2-40B4-BE49-F238E27FC236}">
                <a16:creationId xmlns:a16="http://schemas.microsoft.com/office/drawing/2014/main" id="{3E055607-5485-4CCE-A230-BF6057C85799}"/>
              </a:ext>
            </a:extLst>
          </p:cNvPr>
          <p:cNvSpPr/>
          <p:nvPr/>
        </p:nvSpPr>
        <p:spPr>
          <a:xfrm>
            <a:off x="7218077" y="2558416"/>
            <a:ext cx="1109976"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facilitaire </a:t>
            </a:r>
            <a:r>
              <a:rPr lang="nl-NL" sz="1200" err="1"/>
              <a:t>dienst-verlening</a:t>
            </a:r>
            <a:r>
              <a:rPr lang="nl-NL" sz="1200"/>
              <a:t> </a:t>
            </a:r>
          </a:p>
        </p:txBody>
      </p:sp>
      <p:sp>
        <p:nvSpPr>
          <p:cNvPr id="11" name="Rechthoek: afgeronde hoeken 10">
            <a:extLst>
              <a:ext uri="{FF2B5EF4-FFF2-40B4-BE49-F238E27FC236}">
                <a16:creationId xmlns:a16="http://schemas.microsoft.com/office/drawing/2014/main" id="{F3FCFBA3-9BE2-4483-996C-85F3A4952AD3}"/>
              </a:ext>
            </a:extLst>
          </p:cNvPr>
          <p:cNvSpPr/>
          <p:nvPr/>
        </p:nvSpPr>
        <p:spPr>
          <a:xfrm>
            <a:off x="6039898" y="2560016"/>
            <a:ext cx="1109976" cy="588484"/>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beveiliging &amp; defensie </a:t>
            </a:r>
          </a:p>
        </p:txBody>
      </p:sp>
      <p:sp>
        <p:nvSpPr>
          <p:cNvPr id="12" name="Rechthoek: afgeronde hoeken 11">
            <a:extLst>
              <a:ext uri="{FF2B5EF4-FFF2-40B4-BE49-F238E27FC236}">
                <a16:creationId xmlns:a16="http://schemas.microsoft.com/office/drawing/2014/main" id="{D1C7A689-987F-4216-B9FF-111686D13323}"/>
              </a:ext>
            </a:extLst>
          </p:cNvPr>
          <p:cNvSpPr/>
          <p:nvPr/>
        </p:nvSpPr>
        <p:spPr>
          <a:xfrm>
            <a:off x="4861718" y="2558416"/>
            <a:ext cx="1109978" cy="58113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horeca &amp; bakkerij </a:t>
            </a:r>
          </a:p>
        </p:txBody>
      </p:sp>
      <p:cxnSp>
        <p:nvCxnSpPr>
          <p:cNvPr id="18" name="Rechte verbindingslijn 17">
            <a:extLst>
              <a:ext uri="{FF2B5EF4-FFF2-40B4-BE49-F238E27FC236}">
                <a16:creationId xmlns:a16="http://schemas.microsoft.com/office/drawing/2014/main" id="{4DDE40BD-2141-43E5-ADF0-26B9961BE2CC}"/>
              </a:ext>
            </a:extLst>
          </p:cNvPr>
          <p:cNvCxnSpPr>
            <a:cxnSpLocks/>
          </p:cNvCxnSpPr>
          <p:nvPr/>
        </p:nvCxnSpPr>
        <p:spPr>
          <a:xfrm>
            <a:off x="671304" y="2263334"/>
            <a:ext cx="7056692" cy="786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19" name="Rechthoek: afgeronde hoeken 18">
            <a:extLst>
              <a:ext uri="{FF2B5EF4-FFF2-40B4-BE49-F238E27FC236}">
                <a16:creationId xmlns:a16="http://schemas.microsoft.com/office/drawing/2014/main" id="{BAC5255B-5750-47FB-BBFA-E5D622E3C065}"/>
              </a:ext>
            </a:extLst>
          </p:cNvPr>
          <p:cNvSpPr/>
          <p:nvPr/>
        </p:nvSpPr>
        <p:spPr>
          <a:xfrm>
            <a:off x="3683539"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financieel</a:t>
            </a:r>
          </a:p>
        </p:txBody>
      </p:sp>
      <p:sp>
        <p:nvSpPr>
          <p:cNvPr id="22" name="Rechthoek: afgeronde hoeken 21">
            <a:extLst>
              <a:ext uri="{FF2B5EF4-FFF2-40B4-BE49-F238E27FC236}">
                <a16:creationId xmlns:a16="http://schemas.microsoft.com/office/drawing/2014/main" id="{073BEE09-E85A-44A5-8562-0917166AC6BA}"/>
              </a:ext>
            </a:extLst>
          </p:cNvPr>
          <p:cNvSpPr/>
          <p:nvPr/>
        </p:nvSpPr>
        <p:spPr>
          <a:xfrm>
            <a:off x="3333785" y="14550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47" name="Rechthoek: afgeronde hoeken 46">
            <a:extLst>
              <a:ext uri="{FF2B5EF4-FFF2-40B4-BE49-F238E27FC236}">
                <a16:creationId xmlns:a16="http://schemas.microsoft.com/office/drawing/2014/main" id="{4299C2F1-6B31-4B2F-9A9A-8033648FE68B}"/>
              </a:ext>
            </a:extLst>
          </p:cNvPr>
          <p:cNvSpPr/>
          <p:nvPr/>
        </p:nvSpPr>
        <p:spPr>
          <a:xfrm>
            <a:off x="3691626"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juridisch</a:t>
            </a:r>
          </a:p>
        </p:txBody>
      </p:sp>
      <p:sp>
        <p:nvSpPr>
          <p:cNvPr id="49" name="Rechthoek: afgeronde hoeken 48">
            <a:extLst>
              <a:ext uri="{FF2B5EF4-FFF2-40B4-BE49-F238E27FC236}">
                <a16:creationId xmlns:a16="http://schemas.microsoft.com/office/drawing/2014/main" id="{166284CC-16E4-4590-A6D1-92B28CD58F74}"/>
              </a:ext>
            </a:extLst>
          </p:cNvPr>
          <p:cNvSpPr/>
          <p:nvPr/>
        </p:nvSpPr>
        <p:spPr>
          <a:xfrm>
            <a:off x="3723280" y="6078570"/>
            <a:ext cx="1149054"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administratief/ secretarieel</a:t>
            </a:r>
          </a:p>
        </p:txBody>
      </p:sp>
      <p:sp>
        <p:nvSpPr>
          <p:cNvPr id="51" name="Rechthoek: afgeronde hoeken 50">
            <a:extLst>
              <a:ext uri="{FF2B5EF4-FFF2-40B4-BE49-F238E27FC236}">
                <a16:creationId xmlns:a16="http://schemas.microsoft.com/office/drawing/2014/main" id="{B97ADF98-42BD-4EA2-B7E4-9287779D1B58}"/>
              </a:ext>
            </a:extLst>
          </p:cNvPr>
          <p:cNvSpPr/>
          <p:nvPr/>
        </p:nvSpPr>
        <p:spPr>
          <a:xfrm>
            <a:off x="4864247"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horeca</a:t>
            </a:r>
          </a:p>
        </p:txBody>
      </p:sp>
      <p:sp>
        <p:nvSpPr>
          <p:cNvPr id="52" name="Rechthoek: afgeronde hoeken 51">
            <a:extLst>
              <a:ext uri="{FF2B5EF4-FFF2-40B4-BE49-F238E27FC236}">
                <a16:creationId xmlns:a16="http://schemas.microsoft.com/office/drawing/2014/main" id="{FF3A19D4-8F59-4A75-8D74-40369C919ABE}"/>
              </a:ext>
            </a:extLst>
          </p:cNvPr>
          <p:cNvSpPr/>
          <p:nvPr/>
        </p:nvSpPr>
        <p:spPr>
          <a:xfrm>
            <a:off x="4872334"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bakkerij</a:t>
            </a:r>
          </a:p>
        </p:txBody>
      </p:sp>
      <p:sp>
        <p:nvSpPr>
          <p:cNvPr id="53" name="Rechthoek: afgeronde hoeken 52">
            <a:extLst>
              <a:ext uri="{FF2B5EF4-FFF2-40B4-BE49-F238E27FC236}">
                <a16:creationId xmlns:a16="http://schemas.microsoft.com/office/drawing/2014/main" id="{A4906455-C7A2-4A4A-8258-839B94428E15}"/>
              </a:ext>
            </a:extLst>
          </p:cNvPr>
          <p:cNvSpPr/>
          <p:nvPr/>
        </p:nvSpPr>
        <p:spPr>
          <a:xfrm>
            <a:off x="6066194" y="3300550"/>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handhaving &amp; beveiliging</a:t>
            </a:r>
          </a:p>
        </p:txBody>
      </p:sp>
      <p:sp>
        <p:nvSpPr>
          <p:cNvPr id="54" name="Rechthoek: afgeronde hoeken 53">
            <a:extLst>
              <a:ext uri="{FF2B5EF4-FFF2-40B4-BE49-F238E27FC236}">
                <a16:creationId xmlns:a16="http://schemas.microsoft.com/office/drawing/2014/main" id="{44A4CB34-53AA-4E77-AC29-A6009D401B04}"/>
              </a:ext>
            </a:extLst>
          </p:cNvPr>
          <p:cNvSpPr/>
          <p:nvPr/>
        </p:nvSpPr>
        <p:spPr>
          <a:xfrm>
            <a:off x="6074281" y="3979734"/>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a:t>defensie</a:t>
            </a:r>
          </a:p>
        </p:txBody>
      </p:sp>
      <p:pic>
        <p:nvPicPr>
          <p:cNvPr id="5" name="Audio 4">
            <a:hlinkClick r:id="" action="ppaction://media"/>
            <a:extLst>
              <a:ext uri="{FF2B5EF4-FFF2-40B4-BE49-F238E27FC236}">
                <a16:creationId xmlns:a16="http://schemas.microsoft.com/office/drawing/2014/main" id="{8F4C39F3-F1C0-4C1E-A66E-1E07EE356F9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
        <p:nvSpPr>
          <p:cNvPr id="28" name="Rechthoek: afgeronde hoeken 27">
            <a:extLst>
              <a:ext uri="{FF2B5EF4-FFF2-40B4-BE49-F238E27FC236}">
                <a16:creationId xmlns:a16="http://schemas.microsoft.com/office/drawing/2014/main" id="{B1EA1D39-948F-44BB-8761-198C4458AD3C}"/>
              </a:ext>
            </a:extLst>
          </p:cNvPr>
          <p:cNvSpPr/>
          <p:nvPr/>
        </p:nvSpPr>
        <p:spPr>
          <a:xfrm>
            <a:off x="3716318" y="5416483"/>
            <a:ext cx="1240693" cy="605515"/>
          </a:xfrm>
          <a:prstGeom prst="roundRect">
            <a:avLst/>
          </a:prstGeom>
          <a:solidFill>
            <a:schemeClr val="accent2">
              <a:lumMod val="60000"/>
              <a:lumOff val="4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evenementen</a:t>
            </a:r>
          </a:p>
        </p:txBody>
      </p:sp>
      <p:sp>
        <p:nvSpPr>
          <p:cNvPr id="29" name="Rechthoek: afgeronde hoeken 28">
            <a:extLst>
              <a:ext uri="{FF2B5EF4-FFF2-40B4-BE49-F238E27FC236}">
                <a16:creationId xmlns:a16="http://schemas.microsoft.com/office/drawing/2014/main" id="{84E3D5A1-E1FF-4DFA-B686-AFB17183433A}"/>
              </a:ext>
            </a:extLst>
          </p:cNvPr>
          <p:cNvSpPr/>
          <p:nvPr/>
        </p:nvSpPr>
        <p:spPr>
          <a:xfrm>
            <a:off x="3747972" y="4698108"/>
            <a:ext cx="1109978" cy="605515"/>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Marketing</a:t>
            </a:r>
          </a:p>
        </p:txBody>
      </p:sp>
    </p:spTree>
    <p:extLst>
      <p:ext uri="{BB962C8B-B14F-4D97-AF65-F5344CB8AC3E}">
        <p14:creationId xmlns:p14="http://schemas.microsoft.com/office/powerpoint/2010/main" val="470582186"/>
      </p:ext>
    </p:extLst>
  </p:cSld>
  <p:clrMapOvr>
    <a:masterClrMapping/>
  </p:clrMapOvr>
  <mc:AlternateContent xmlns:mc="http://schemas.openxmlformats.org/markup-compatibility/2006" xmlns:p14="http://schemas.microsoft.com/office/powerpoint/2010/main">
    <mc:Choice Requires="p14">
      <p:transition spd="slow" p14:dur="2000" advTm="11736"/>
    </mc:Choice>
    <mc:Fallback xmlns="">
      <p:transition spd="slow" advTm="117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De Evenementenbranche</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547271" y="1496391"/>
            <a:ext cx="8444329" cy="3876675"/>
          </a:xfrm>
        </p:spPr>
        <p:txBody>
          <a:bodyPr>
            <a:normAutofit lnSpcReduction="10000"/>
          </a:bodyPr>
          <a:lstStyle/>
          <a:p>
            <a:pPr marL="0" indent="0">
              <a:buNone/>
            </a:pPr>
            <a:r>
              <a:rPr lang="nl-NL" dirty="0"/>
              <a:t>De branche kent een grote verscheidenheid aan sectoren (</a:t>
            </a:r>
            <a:r>
              <a:rPr lang="nl-NL" dirty="0" err="1"/>
              <a:t>profit</a:t>
            </a:r>
            <a:r>
              <a:rPr lang="nl-NL" dirty="0"/>
              <a:t>, non-profit), overheid, event-, </a:t>
            </a:r>
            <a:r>
              <a:rPr lang="nl-NL" dirty="0" err="1"/>
              <a:t>music</a:t>
            </a:r>
            <a:r>
              <a:rPr lang="nl-NL" dirty="0"/>
              <a:t>-,entertainment). Evenementen zijn de afgelopen jaar alleen maar populairder geworden, ondanks de coronapandemie. De organisatie van evenementen is steeds professioneler geworden en ontwikkelt zich momenteel in naar goed georganiseerde en waardevolle online evenementen. Ook combinaties van online en fysieke evenementen komen voor. </a:t>
            </a:r>
          </a:p>
          <a:p>
            <a:pPr marL="0" indent="0">
              <a:buNone/>
            </a:pPr>
            <a:endParaRPr lang="nl-NL" dirty="0"/>
          </a:p>
          <a:p>
            <a:pPr marL="0" indent="0">
              <a:buNone/>
            </a:pPr>
            <a:r>
              <a:rPr lang="nl-NL" dirty="0"/>
              <a:t>Door de groei van deze branche is er meer behoefte aan aanpakkers. Op een evenement staat de beleving centraal en daar draag jij jouw steentje daaraan bij.</a:t>
            </a:r>
          </a:p>
        </p:txBody>
      </p:sp>
      <p:pic>
        <p:nvPicPr>
          <p:cNvPr id="6" name="Audio 5">
            <a:hlinkClick r:id="" action="ppaction://media"/>
            <a:extLst>
              <a:ext uri="{FF2B5EF4-FFF2-40B4-BE49-F238E27FC236}">
                <a16:creationId xmlns:a16="http://schemas.microsoft.com/office/drawing/2014/main" id="{9E8D519C-3072-4EE2-B75F-BE339FB36A5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119594838"/>
      </p:ext>
    </p:extLst>
  </p:cSld>
  <p:clrMapOvr>
    <a:masterClrMapping/>
  </p:clrMapOvr>
  <mc:AlternateContent xmlns:mc="http://schemas.openxmlformats.org/markup-compatibility/2006" xmlns:p14="http://schemas.microsoft.com/office/powerpoint/2010/main">
    <mc:Choice Requires="p14">
      <p:transition spd="slow" p14:dur="2000" advTm="33052"/>
    </mc:Choice>
    <mc:Fallback xmlns="">
      <p:transition spd="slow" advTm="330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2EB2EE-E03B-42C5-8C24-C70D1A70A8A5}"/>
              </a:ext>
            </a:extLst>
          </p:cNvPr>
          <p:cNvSpPr>
            <a:spLocks noGrp="1"/>
          </p:cNvSpPr>
          <p:nvPr>
            <p:ph type="title"/>
          </p:nvPr>
        </p:nvSpPr>
        <p:spPr/>
        <p:txBody>
          <a:bodyPr/>
          <a:lstStyle/>
          <a:p>
            <a:r>
              <a:rPr lang="nl-NL" dirty="0"/>
              <a:t>De opleiding</a:t>
            </a:r>
          </a:p>
        </p:txBody>
      </p:sp>
      <p:sp>
        <p:nvSpPr>
          <p:cNvPr id="3" name="Tijdelijke aanduiding voor tekst 2">
            <a:extLst>
              <a:ext uri="{FF2B5EF4-FFF2-40B4-BE49-F238E27FC236}">
                <a16:creationId xmlns:a16="http://schemas.microsoft.com/office/drawing/2014/main" id="{7B8CF56C-112C-4F31-B4D1-ED5557358FE9}"/>
              </a:ext>
            </a:extLst>
          </p:cNvPr>
          <p:cNvSpPr>
            <a:spLocks noGrp="1"/>
          </p:cNvSpPr>
          <p:nvPr>
            <p:ph type="body" sz="quarter" idx="10"/>
          </p:nvPr>
        </p:nvSpPr>
        <p:spPr/>
        <p:txBody>
          <a:bodyPr>
            <a:normAutofit/>
          </a:bodyPr>
          <a:lstStyle/>
          <a:p>
            <a:r>
              <a:rPr lang="nl-NL" b="1" dirty="0"/>
              <a:t>De Basis:</a:t>
            </a:r>
          </a:p>
          <a:p>
            <a:r>
              <a:rPr lang="nl-NL" dirty="0"/>
              <a:t>Ondersteunen bij opstellen projectplan</a:t>
            </a:r>
          </a:p>
          <a:p>
            <a:r>
              <a:rPr lang="nl-NL" dirty="0"/>
              <a:t>Ondersteunen bij promotie en organisatie van evenementen</a:t>
            </a:r>
          </a:p>
          <a:p>
            <a:r>
              <a:rPr lang="nl-NL" dirty="0"/>
              <a:t>Ondersteunt bij de uitvoering van het evenement</a:t>
            </a:r>
          </a:p>
          <a:p>
            <a:r>
              <a:rPr lang="nl-NL" dirty="0"/>
              <a:t>Afronden van het evenement.</a:t>
            </a:r>
          </a:p>
        </p:txBody>
      </p:sp>
      <p:pic>
        <p:nvPicPr>
          <p:cNvPr id="5" name="Audio 4">
            <a:hlinkClick r:id="" action="ppaction://media"/>
            <a:extLst>
              <a:ext uri="{FF2B5EF4-FFF2-40B4-BE49-F238E27FC236}">
                <a16:creationId xmlns:a16="http://schemas.microsoft.com/office/drawing/2014/main" id="{A0733DB6-B862-4B1B-97DD-FCD9EFA028E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499560923"/>
      </p:ext>
    </p:extLst>
  </p:cSld>
  <p:clrMapOvr>
    <a:masterClrMapping/>
  </p:clrMapOvr>
  <mc:AlternateContent xmlns:mc="http://schemas.openxmlformats.org/markup-compatibility/2006" xmlns:p14="http://schemas.microsoft.com/office/powerpoint/2010/main">
    <mc:Choice Requires="p14">
      <p:transition spd="slow" p14:dur="2000" advTm="12222"/>
    </mc:Choice>
    <mc:Fallback xmlns="">
      <p:transition spd="slow" advTm="122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D67265A2-D181-452A-8EBD-6AD4E3BBD436}"/>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3677B8D1-3A29-4AEC-AF0D-0204F500D535}"/>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12E4EE07-9C6E-45F3-B6F6-3D7EA514FCE5}"/>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SharedContentType xmlns="Microsoft.SharePoint.Taxonomy.ContentTypeSync" SourceId="96173d46-5f7d-49bf-a64d-4dd4f1c458b8"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1431C4-2586-4E37-AC1B-07DDA90434A8}">
  <ds:schemaRefs>
    <ds:schemaRef ds:uri="http://www.w3.org/XML/1998/namespace"/>
    <ds:schemaRef ds:uri="http://purl.org/dc/terms/"/>
    <ds:schemaRef ds:uri="http://schemas.microsoft.com/office/infopath/2007/PartnerControls"/>
    <ds:schemaRef ds:uri="ca6d8ab7-14e8-43fb-be46-d5b97b675565"/>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6239e0f7-bd6b-405f-8af9-ae217371239b"/>
    <ds:schemaRef ds:uri="http://purl.org/dc/dcmitype/"/>
  </ds:schemaRefs>
</ds:datastoreItem>
</file>

<file path=customXml/itemProps2.xml><?xml version="1.0" encoding="utf-8"?>
<ds:datastoreItem xmlns:ds="http://schemas.openxmlformats.org/officeDocument/2006/customXml" ds:itemID="{BD5595CE-3597-40F7-BB73-7E09B82CD58A}">
  <ds:schemaRefs>
    <ds:schemaRef ds:uri="Microsoft.SharePoint.Taxonomy.ContentTypeSync"/>
  </ds:schemaRefs>
</ds:datastoreItem>
</file>

<file path=customXml/itemProps3.xml><?xml version="1.0" encoding="utf-8"?>
<ds:datastoreItem xmlns:ds="http://schemas.openxmlformats.org/officeDocument/2006/customXml" ds:itemID="{A0A4D0F2-0D89-49D2-B234-9DD6CA8C7011}">
  <ds:schemaRefs>
    <ds:schemaRef ds:uri="http://schemas.microsoft.com/sharepoint/v3/contenttype/forms"/>
  </ds:schemaRefs>
</ds:datastoreItem>
</file>

<file path=customXml/itemProps4.xml><?xml version="1.0" encoding="utf-8"?>
<ds:datastoreItem xmlns:ds="http://schemas.openxmlformats.org/officeDocument/2006/customXml" ds:itemID="{B08271D1-7308-4DFA-B43A-29B062BE6F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ROC Nijmegen</Template>
  <TotalTime>352</TotalTime>
  <Words>1647</Words>
  <Application>Microsoft Office PowerPoint</Application>
  <PresentationFormat>Diavoorstelling (4:3)</PresentationFormat>
  <Paragraphs>189</Paragraphs>
  <Slides>21</Slides>
  <Notes>7</Notes>
  <HiddenSlides>0</HiddenSlides>
  <MMClips>21</MMClips>
  <ScaleCrop>false</ScaleCrop>
  <HeadingPairs>
    <vt:vector size="6" baseType="variant">
      <vt:variant>
        <vt:lpstr>Gebruikte lettertypen</vt:lpstr>
      </vt:variant>
      <vt:variant>
        <vt:i4>5</vt:i4>
      </vt:variant>
      <vt:variant>
        <vt:lpstr>Thema</vt:lpstr>
      </vt:variant>
      <vt:variant>
        <vt:i4>3</vt:i4>
      </vt:variant>
      <vt:variant>
        <vt:lpstr>Diatitels</vt:lpstr>
      </vt:variant>
      <vt:variant>
        <vt:i4>21</vt:i4>
      </vt:variant>
    </vt:vector>
  </HeadingPairs>
  <TitlesOfParts>
    <vt:vector size="29" baseType="lpstr">
      <vt:lpstr>Arial</vt:lpstr>
      <vt:lpstr>Bahnschrift Condensed</vt:lpstr>
      <vt:lpstr>Calibri</vt:lpstr>
      <vt:lpstr>Courier New</vt:lpstr>
      <vt:lpstr>Wingdings</vt:lpstr>
      <vt:lpstr>ROC Nijmegen</vt:lpstr>
      <vt:lpstr>Aangepast model voor grafiek</vt:lpstr>
      <vt:lpstr>Aangepast ontwerp voor tabel</vt:lpstr>
      <vt:lpstr>Voorlichting over  Zakelijke Dienstverlening Evenementen  </vt:lpstr>
      <vt:lpstr>Het mbo</vt:lpstr>
      <vt:lpstr>mbo-niveaus</vt:lpstr>
      <vt:lpstr>ROC Nijmegen</vt:lpstr>
      <vt:lpstr>Waarom ROC Nijmegen?</vt:lpstr>
      <vt:lpstr>ROC Nijmegen: 3 sectoren / 15 werkvelden</vt:lpstr>
      <vt:lpstr>Uitgelicht: sector Economie</vt:lpstr>
      <vt:lpstr>De Evenementenbranche</vt:lpstr>
      <vt:lpstr>De opleiding</vt:lpstr>
      <vt:lpstr>Evenementorganisatie</vt:lpstr>
      <vt:lpstr>Medewerker evenementenorganisatie</vt:lpstr>
      <vt:lpstr>Opleiding Evenementenorganisatie</vt:lpstr>
      <vt:lpstr>Opleiding Evenementenorganisatie</vt:lpstr>
      <vt:lpstr>Opleiding Evenementenorganisatie</vt:lpstr>
      <vt:lpstr>Opleiding Evenementenorganisatie</vt:lpstr>
      <vt:lpstr>Wat zijn de kosten?</vt:lpstr>
      <vt:lpstr>Vragen?</vt:lpstr>
      <vt:lpstr>Twijfel je nog? Kom naar de Open Dag of kom  meelopen! </vt:lpstr>
      <vt:lpstr>Ben jij al er al uit?</vt:lpstr>
      <vt:lpstr>Handige links</vt:lpstr>
      <vt:lpstr>Presentatie thuis nalezen?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Thematisch communiceren</dc:title>
  <dc:creator>Wieger Sturm</dc:creator>
  <dc:description/>
  <cp:lastModifiedBy>Marian Scholten</cp:lastModifiedBy>
  <cp:revision>41</cp:revision>
  <cp:lastPrinted>2020-11-02T12:59:49Z</cp:lastPrinted>
  <dcterms:created xsi:type="dcterms:W3CDTF">2020-05-13T12:40:10Z</dcterms:created>
  <dcterms:modified xsi:type="dcterms:W3CDTF">2021-10-01T11:19:14Z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0x0101007E78E8C44276DF4CBC74F8412B546762</vt:lpwstr>
  </property>
  <property fmtid="{D5CDD505-2E9C-101B-9397-08002B2CF9AE}" pid="3" name="Toelichting">
    <vt:lpwstr/>
  </property>
</Properties>
</file>