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9"/>
  </p:notesMasterIdLst>
  <p:sldIdLst>
    <p:sldId id="260" r:id="rId8"/>
    <p:sldId id="275" r:id="rId9"/>
    <p:sldId id="278" r:id="rId10"/>
    <p:sldId id="262" r:id="rId11"/>
    <p:sldId id="273" r:id="rId12"/>
    <p:sldId id="290" r:id="rId13"/>
    <p:sldId id="281" r:id="rId14"/>
    <p:sldId id="265" r:id="rId15"/>
    <p:sldId id="297" r:id="rId16"/>
    <p:sldId id="298" r:id="rId17"/>
    <p:sldId id="274" r:id="rId18"/>
    <p:sldId id="266" r:id="rId19"/>
    <p:sldId id="284" r:id="rId20"/>
    <p:sldId id="285" r:id="rId21"/>
    <p:sldId id="286" r:id="rId22"/>
    <p:sldId id="306" r:id="rId23"/>
    <p:sldId id="293" r:id="rId24"/>
    <p:sldId id="271" r:id="rId25"/>
    <p:sldId id="270" r:id="rId26"/>
    <p:sldId id="296" r:id="rId27"/>
    <p:sldId id="268"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3FD2B-B009-186A-12AE-8FAF96F3E716}" v="426" dt="2021-01-27T09:49:10.965"/>
    <p1510:client id="{A19037FF-8E26-C61E-E629-2CFD558F0C63}" v="972" dt="2021-01-27T09:39:42.145"/>
    <p1510:client id="{3CE9D8F5-F384-4537-AF51-13E253EC0E02}" v="1" dt="2020-11-10T18:30:32.127"/>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067" autoAdjust="0"/>
  </p:normalViewPr>
  <p:slideViewPr>
    <p:cSldViewPr snapToGrid="0">
      <p:cViewPr varScale="1">
        <p:scale>
          <a:sx n="70" d="100"/>
          <a:sy n="70" d="100"/>
        </p:scale>
        <p:origin x="217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526D5A-35C7-4976-B572-BEF837473866}" type="datetimeFigureOut">
              <a:rPr lang="nl-NL" smtClean="0"/>
              <a:t>29-1-2021</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77E46-7C7E-4E5B-875A-688A95F311AB}" type="slidenum">
              <a:rPr lang="nl-NL" smtClean="0"/>
              <a:t>‹nr.›</a:t>
            </a:fld>
            <a:endParaRPr lang="nl-NL"/>
          </a:p>
        </p:txBody>
      </p:sp>
    </p:spTree>
    <p:extLst>
      <p:ext uri="{BB962C8B-B14F-4D97-AF65-F5344CB8AC3E}">
        <p14:creationId xmlns:p14="http://schemas.microsoft.com/office/powerpoint/2010/main" val="4124635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C777E46-7C7E-4E5B-875A-688A95F311AB}" type="slidenum">
              <a:rPr lang="nl-NL" smtClean="0"/>
              <a:t>10</a:t>
            </a:fld>
            <a:endParaRPr lang="nl-NL"/>
          </a:p>
        </p:txBody>
      </p:sp>
    </p:spTree>
    <p:extLst>
      <p:ext uri="{BB962C8B-B14F-4D97-AF65-F5344CB8AC3E}">
        <p14:creationId xmlns:p14="http://schemas.microsoft.com/office/powerpoint/2010/main" val="42342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De beginnend beroepsbeoefenaar ondersteunt professionals in de zakelijke dienstverlening om te komen tot een</a:t>
            </a:r>
          </a:p>
          <a:p>
            <a:r>
              <a:rPr lang="nl-NL" sz="1200" b="0" i="0" u="none" strike="noStrike" kern="1200" baseline="0" dirty="0">
                <a:solidFill>
                  <a:schemeClr val="tx1"/>
                </a:solidFill>
                <a:latin typeface="+mn-lt"/>
                <a:ea typeface="+mn-ea"/>
                <a:cs typeface="+mn-cs"/>
              </a:rPr>
              <a:t>optimaal bedrijfsresultaat. Hij/zij is ondernemend, servicegericht, nieuwsgierig, integer en proactief en kan</a:t>
            </a:r>
          </a:p>
          <a:p>
            <a:r>
              <a:rPr lang="nl-NL" sz="1200" b="0" i="0" u="none" strike="noStrike" kern="1200" baseline="0" dirty="0">
                <a:solidFill>
                  <a:schemeClr val="tx1"/>
                </a:solidFill>
                <a:latin typeface="+mn-lt"/>
                <a:ea typeface="+mn-ea"/>
                <a:cs typeface="+mn-cs"/>
              </a:rPr>
              <a:t>collega's en klanten ontzorgen en is een </a:t>
            </a:r>
            <a:r>
              <a:rPr lang="nl-NL" sz="1200" b="0" i="0" u="none" strike="noStrike" kern="1200" baseline="0" dirty="0" err="1">
                <a:solidFill>
                  <a:schemeClr val="tx1"/>
                </a:solidFill>
                <a:latin typeface="+mn-lt"/>
                <a:ea typeface="+mn-ea"/>
                <a:cs typeface="+mn-cs"/>
              </a:rPr>
              <a:t>aanpakker</a:t>
            </a:r>
            <a:r>
              <a:rPr lang="nl-NL" sz="1200" b="0" i="0" u="none" strike="noStrike" kern="1200" baseline="0" dirty="0">
                <a:solidFill>
                  <a:schemeClr val="tx1"/>
                </a:solidFill>
                <a:latin typeface="+mn-lt"/>
                <a:ea typeface="+mn-ea"/>
                <a:cs typeface="+mn-cs"/>
              </a:rPr>
              <a:t>. Hij/zij is als ondersteuner inzetbaar op het snijvlak van</a:t>
            </a:r>
          </a:p>
          <a:p>
            <a:r>
              <a:rPr lang="nl-NL" sz="1200" b="0" i="0" u="none" strike="noStrike" kern="1200" baseline="0" dirty="0">
                <a:solidFill>
                  <a:schemeClr val="tx1"/>
                </a:solidFill>
                <a:latin typeface="+mn-lt"/>
                <a:ea typeface="+mn-ea"/>
                <a:cs typeface="+mn-cs"/>
              </a:rPr>
              <a:t>klantcontact, marketing, HR, administratie, facilitair, financiële- en/of juridische diensten. Hij/zij is werkzaam in</a:t>
            </a:r>
          </a:p>
          <a:p>
            <a:r>
              <a:rPr lang="nl-NL" sz="1200" b="0" i="0" u="none" strike="noStrike" kern="1200" baseline="0" dirty="0">
                <a:solidFill>
                  <a:schemeClr val="tx1"/>
                </a:solidFill>
                <a:latin typeface="+mn-lt"/>
                <a:ea typeface="+mn-ea"/>
                <a:cs typeface="+mn-cs"/>
              </a:rPr>
              <a:t>MKB-bedrijven en in grote bedrijven, instellingen of gemeentes, en verricht uitvoerend werk in de</a:t>
            </a:r>
          </a:p>
          <a:p>
            <a:r>
              <a:rPr lang="nl-NL" sz="1200" b="0" i="0" u="none" strike="noStrike" kern="1200" baseline="0" dirty="0">
                <a:solidFill>
                  <a:schemeClr val="tx1"/>
                </a:solidFill>
                <a:latin typeface="+mn-lt"/>
                <a:ea typeface="+mn-ea"/>
                <a:cs typeface="+mn-cs"/>
              </a:rPr>
              <a:t>(project)ondersteuning van ZZP-</a:t>
            </a:r>
            <a:r>
              <a:rPr lang="nl-NL" sz="1200" b="0" i="0" u="none" strike="noStrike" kern="1200" baseline="0" dirty="0" err="1">
                <a:solidFill>
                  <a:schemeClr val="tx1"/>
                </a:solidFill>
                <a:latin typeface="+mn-lt"/>
                <a:ea typeface="+mn-ea"/>
                <a:cs typeface="+mn-cs"/>
              </a:rPr>
              <a:t>ers</a:t>
            </a:r>
            <a:r>
              <a:rPr lang="nl-NL" sz="1200" b="0" i="0" u="none" strike="noStrike" kern="1200" baseline="0" dirty="0">
                <a:solidFill>
                  <a:schemeClr val="tx1"/>
                </a:solidFill>
                <a:latin typeface="+mn-lt"/>
                <a:ea typeface="+mn-ea"/>
                <a:cs typeface="+mn-cs"/>
              </a:rPr>
              <a:t> en verenigingen. Hij/zij heeft kennis van bedrijfsprocessen en wet- en</a:t>
            </a:r>
          </a:p>
          <a:p>
            <a:r>
              <a:rPr lang="nl-NL" sz="1200" b="0" i="0" u="none" strike="noStrike" kern="1200" baseline="0" dirty="0">
                <a:solidFill>
                  <a:schemeClr val="tx1"/>
                </a:solidFill>
                <a:latin typeface="+mn-lt"/>
                <a:ea typeface="+mn-ea"/>
                <a:cs typeface="+mn-cs"/>
              </a:rPr>
              <a:t>regelgeving. Hij/zij kan werken met (grote hoeveelheden) informatie, kan projectmatig werken en bezit relevante</a:t>
            </a:r>
          </a:p>
          <a:p>
            <a:r>
              <a:rPr lang="nl-NL" sz="1200" b="0" i="0" u="none" strike="noStrike" kern="1200" baseline="0" dirty="0">
                <a:solidFill>
                  <a:schemeClr val="tx1"/>
                </a:solidFill>
                <a:latin typeface="+mn-lt"/>
                <a:ea typeface="+mn-ea"/>
                <a:cs typeface="+mn-cs"/>
              </a:rPr>
              <a:t>ICT-skills. Daarmee kan hij/zij uit de voeten in de volle breedte van de zakelijke dienstverlening. Het werk is deels</a:t>
            </a:r>
          </a:p>
          <a:p>
            <a:r>
              <a:rPr lang="nl-NL" sz="1200" b="0" i="0" u="none" strike="noStrike" kern="1200" baseline="0" dirty="0">
                <a:solidFill>
                  <a:schemeClr val="tx1"/>
                </a:solidFill>
                <a:latin typeface="+mn-lt"/>
                <a:ea typeface="+mn-ea"/>
                <a:cs typeface="+mn-cs"/>
              </a:rPr>
              <a:t>routinematig en deels probleemoplossend, hij/zij werkt uitvoerend, organiserend en soms ook controlerend. Hij/zij</a:t>
            </a:r>
          </a:p>
          <a:p>
            <a:r>
              <a:rPr lang="nl-NL" sz="1200" b="0" i="0" u="none" strike="noStrike" kern="1200" baseline="0" dirty="0">
                <a:solidFill>
                  <a:schemeClr val="tx1"/>
                </a:solidFill>
                <a:latin typeface="+mn-lt"/>
                <a:ea typeface="+mn-ea"/>
                <a:cs typeface="+mn-cs"/>
              </a:rPr>
              <a:t>kan basale risico's inschatten, heeft probleemoplossend vermogen en weet wanneer hij/zij de opdrachtgever moet</a:t>
            </a:r>
          </a:p>
          <a:p>
            <a:r>
              <a:rPr lang="nl-NL" sz="1200" b="0" i="0" u="none" strike="noStrike" kern="1200" baseline="0" dirty="0">
                <a:solidFill>
                  <a:schemeClr val="tx1"/>
                </a:solidFill>
                <a:latin typeface="+mn-lt"/>
                <a:ea typeface="+mn-ea"/>
                <a:cs typeface="+mn-cs"/>
              </a:rPr>
              <a:t>inschakelen voor hulp.</a:t>
            </a:r>
            <a:endParaRPr lang="nl-NL" dirty="0"/>
          </a:p>
          <a:p>
            <a:endParaRPr lang="nl-NL" dirty="0"/>
          </a:p>
        </p:txBody>
      </p:sp>
      <p:sp>
        <p:nvSpPr>
          <p:cNvPr id="4" name="Tijdelijke aanduiding voor dianummer 3"/>
          <p:cNvSpPr>
            <a:spLocks noGrp="1"/>
          </p:cNvSpPr>
          <p:nvPr>
            <p:ph type="sldNum" sz="quarter" idx="5"/>
          </p:nvPr>
        </p:nvSpPr>
        <p:spPr/>
        <p:txBody>
          <a:bodyPr/>
          <a:lstStyle/>
          <a:p>
            <a:fld id="{8C777E46-7C7E-4E5B-875A-688A95F311AB}" type="slidenum">
              <a:rPr lang="nl-NL" smtClean="0"/>
              <a:t>11</a:t>
            </a:fld>
            <a:endParaRPr lang="nl-NL"/>
          </a:p>
        </p:txBody>
      </p:sp>
    </p:spTree>
    <p:extLst>
      <p:ext uri="{BB962C8B-B14F-4D97-AF65-F5344CB8AC3E}">
        <p14:creationId xmlns:p14="http://schemas.microsoft.com/office/powerpoint/2010/main" val="254712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De beginnend beroepsbeoefenaar ondersteunt professionals in de zakelijke dienstverlening om te komen tot een</a:t>
            </a:r>
          </a:p>
          <a:p>
            <a:r>
              <a:rPr lang="nl-NL" sz="1200" b="0" i="0" u="none" strike="noStrike" kern="1200" baseline="0" dirty="0">
                <a:solidFill>
                  <a:schemeClr val="tx1"/>
                </a:solidFill>
                <a:latin typeface="+mn-lt"/>
                <a:ea typeface="+mn-ea"/>
                <a:cs typeface="+mn-cs"/>
              </a:rPr>
              <a:t>optimaal bedrijfsresultaat. Hij/zij is ondernemend, servicegericht, nieuwsgierig, integer en proactief en kan</a:t>
            </a:r>
          </a:p>
          <a:p>
            <a:r>
              <a:rPr lang="nl-NL" sz="1200" b="0" i="0" u="none" strike="noStrike" kern="1200" baseline="0" dirty="0">
                <a:solidFill>
                  <a:schemeClr val="tx1"/>
                </a:solidFill>
                <a:latin typeface="+mn-lt"/>
                <a:ea typeface="+mn-ea"/>
                <a:cs typeface="+mn-cs"/>
              </a:rPr>
              <a:t>collega's en klanten ontzorgen en is een </a:t>
            </a:r>
            <a:r>
              <a:rPr lang="nl-NL" sz="1200" b="0" i="0" u="none" strike="noStrike" kern="1200" baseline="0" dirty="0" err="1">
                <a:solidFill>
                  <a:schemeClr val="tx1"/>
                </a:solidFill>
                <a:latin typeface="+mn-lt"/>
                <a:ea typeface="+mn-ea"/>
                <a:cs typeface="+mn-cs"/>
              </a:rPr>
              <a:t>aanpakker</a:t>
            </a:r>
            <a:r>
              <a:rPr lang="nl-NL" sz="1200" b="0" i="0" u="none" strike="noStrike" kern="1200" baseline="0" dirty="0">
                <a:solidFill>
                  <a:schemeClr val="tx1"/>
                </a:solidFill>
                <a:latin typeface="+mn-lt"/>
                <a:ea typeface="+mn-ea"/>
                <a:cs typeface="+mn-cs"/>
              </a:rPr>
              <a:t>. Hij/zij is als ondersteuner inzetbaar op het snijvlak van</a:t>
            </a:r>
          </a:p>
          <a:p>
            <a:r>
              <a:rPr lang="nl-NL" sz="1200" b="0" i="0" u="none" strike="noStrike" kern="1200" baseline="0" dirty="0">
                <a:solidFill>
                  <a:schemeClr val="tx1"/>
                </a:solidFill>
                <a:latin typeface="+mn-lt"/>
                <a:ea typeface="+mn-ea"/>
                <a:cs typeface="+mn-cs"/>
              </a:rPr>
              <a:t>klantcontact, marketing, HR, administratie, facilitair, financiële- en/of juridische diensten. Hij/zij is werkzaam in</a:t>
            </a:r>
          </a:p>
          <a:p>
            <a:r>
              <a:rPr lang="nl-NL" sz="1200" b="0" i="0" u="none" strike="noStrike" kern="1200" baseline="0" dirty="0">
                <a:solidFill>
                  <a:schemeClr val="tx1"/>
                </a:solidFill>
                <a:latin typeface="+mn-lt"/>
                <a:ea typeface="+mn-ea"/>
                <a:cs typeface="+mn-cs"/>
              </a:rPr>
              <a:t>MKB-bedrijven en in grote bedrijven, instellingen of gemeentes, en verricht uitvoerend werk in de</a:t>
            </a:r>
          </a:p>
          <a:p>
            <a:r>
              <a:rPr lang="nl-NL" sz="1200" b="0" i="0" u="none" strike="noStrike" kern="1200" baseline="0" dirty="0">
                <a:solidFill>
                  <a:schemeClr val="tx1"/>
                </a:solidFill>
                <a:latin typeface="+mn-lt"/>
                <a:ea typeface="+mn-ea"/>
                <a:cs typeface="+mn-cs"/>
              </a:rPr>
              <a:t>(project)ondersteuning van ZZP-</a:t>
            </a:r>
            <a:r>
              <a:rPr lang="nl-NL" sz="1200" b="0" i="0" u="none" strike="noStrike" kern="1200" baseline="0" dirty="0" err="1">
                <a:solidFill>
                  <a:schemeClr val="tx1"/>
                </a:solidFill>
                <a:latin typeface="+mn-lt"/>
                <a:ea typeface="+mn-ea"/>
                <a:cs typeface="+mn-cs"/>
              </a:rPr>
              <a:t>ers</a:t>
            </a:r>
            <a:r>
              <a:rPr lang="nl-NL" sz="1200" b="0" i="0" u="none" strike="noStrike" kern="1200" baseline="0" dirty="0">
                <a:solidFill>
                  <a:schemeClr val="tx1"/>
                </a:solidFill>
                <a:latin typeface="+mn-lt"/>
                <a:ea typeface="+mn-ea"/>
                <a:cs typeface="+mn-cs"/>
              </a:rPr>
              <a:t> en verenigingen. Hij/zij heeft kennis van bedrijfsprocessen en wet- en</a:t>
            </a:r>
          </a:p>
          <a:p>
            <a:r>
              <a:rPr lang="nl-NL" sz="1200" b="0" i="0" u="none" strike="noStrike" kern="1200" baseline="0" dirty="0">
                <a:solidFill>
                  <a:schemeClr val="tx1"/>
                </a:solidFill>
                <a:latin typeface="+mn-lt"/>
                <a:ea typeface="+mn-ea"/>
                <a:cs typeface="+mn-cs"/>
              </a:rPr>
              <a:t>regelgeving. Hij/zij kan werken met (grote hoeveelheden) informatie, kan projectmatig werken en bezit relevante</a:t>
            </a:r>
          </a:p>
          <a:p>
            <a:r>
              <a:rPr lang="nl-NL" sz="1200" b="0" i="0" u="none" strike="noStrike" kern="1200" baseline="0" dirty="0">
                <a:solidFill>
                  <a:schemeClr val="tx1"/>
                </a:solidFill>
                <a:latin typeface="+mn-lt"/>
                <a:ea typeface="+mn-ea"/>
                <a:cs typeface="+mn-cs"/>
              </a:rPr>
              <a:t>ICT-skills. Daarmee kan hij/zij uit de voeten in de volle breedte van de zakelijke dienstverlening. Het werk is deels</a:t>
            </a:r>
          </a:p>
          <a:p>
            <a:r>
              <a:rPr lang="nl-NL" sz="1200" b="0" i="0" u="none" strike="noStrike" kern="1200" baseline="0" dirty="0">
                <a:solidFill>
                  <a:schemeClr val="tx1"/>
                </a:solidFill>
                <a:latin typeface="+mn-lt"/>
                <a:ea typeface="+mn-ea"/>
                <a:cs typeface="+mn-cs"/>
              </a:rPr>
              <a:t>routinematig en deels probleemoplossend, hij/zij werkt uitvoerend, organiserend en soms ook controlerend. Hij/zij</a:t>
            </a:r>
          </a:p>
          <a:p>
            <a:r>
              <a:rPr lang="nl-NL" sz="1200" b="0" i="0" u="none" strike="noStrike" kern="1200" baseline="0" dirty="0">
                <a:solidFill>
                  <a:schemeClr val="tx1"/>
                </a:solidFill>
                <a:latin typeface="+mn-lt"/>
                <a:ea typeface="+mn-ea"/>
                <a:cs typeface="+mn-cs"/>
              </a:rPr>
              <a:t>kan basale risico's inschatten, heeft probleemoplossend vermogen en weet wanneer hij/zij de opdrachtgever moet</a:t>
            </a:r>
          </a:p>
          <a:p>
            <a:r>
              <a:rPr lang="nl-NL" sz="1200" b="0" i="0" u="none" strike="noStrike" kern="1200" baseline="0" dirty="0">
                <a:solidFill>
                  <a:schemeClr val="tx1"/>
                </a:solidFill>
                <a:latin typeface="+mn-lt"/>
                <a:ea typeface="+mn-ea"/>
                <a:cs typeface="+mn-cs"/>
              </a:rPr>
              <a:t>inschakelen voor hulp.</a:t>
            </a:r>
            <a:endParaRPr lang="nl-NL" dirty="0"/>
          </a:p>
        </p:txBody>
      </p:sp>
      <p:sp>
        <p:nvSpPr>
          <p:cNvPr id="4" name="Tijdelijke aanduiding voor dianummer 3"/>
          <p:cNvSpPr>
            <a:spLocks noGrp="1"/>
          </p:cNvSpPr>
          <p:nvPr>
            <p:ph type="sldNum" sz="quarter" idx="5"/>
          </p:nvPr>
        </p:nvSpPr>
        <p:spPr/>
        <p:txBody>
          <a:bodyPr/>
          <a:lstStyle/>
          <a:p>
            <a:fld id="{8C777E46-7C7E-4E5B-875A-688A95F311AB}" type="slidenum">
              <a:rPr lang="nl-NL" smtClean="0"/>
              <a:t>12</a:t>
            </a:fld>
            <a:endParaRPr lang="nl-NL"/>
          </a:p>
        </p:txBody>
      </p:sp>
    </p:spTree>
    <p:extLst>
      <p:ext uri="{BB962C8B-B14F-4D97-AF65-F5344CB8AC3E}">
        <p14:creationId xmlns:p14="http://schemas.microsoft.com/office/powerpoint/2010/main" val="1153536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hyperlink" Target="mailto:J.Huijbers@ROC-Nijmegen.nl" TargetMode="External"/><Relationship Id="rId4" Type="http://schemas.openxmlformats.org/officeDocument/2006/relationships/hyperlink" Target="mailto:C.Cremers@ROC-Nijmegen.nl"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mailto:J.Huijbers@ROC-Nijmegen.nl"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7505415" cy="4926841"/>
          </a:xfrm>
        </p:spPr>
        <p:txBody>
          <a:bodyPr>
            <a:normAutofit fontScale="90000"/>
          </a:bodyPr>
          <a:lstStyle/>
          <a:p>
            <a:r>
              <a:rPr lang="nl-NL" dirty="0">
                <a:latin typeface="Arial"/>
                <a:cs typeface="Arial"/>
              </a:rPr>
              <a:t>Voorlichting over</a:t>
            </a:r>
            <a:br>
              <a:rPr lang="nl-NL" i="1" dirty="0">
                <a:latin typeface="Arial"/>
                <a:cs typeface="Arial"/>
              </a:rPr>
            </a:br>
            <a:br>
              <a:rPr lang="nl-NL" i="1" dirty="0">
                <a:latin typeface="Arial"/>
                <a:cs typeface="Arial"/>
              </a:rPr>
            </a:br>
            <a:r>
              <a:rPr lang="nl-NL" dirty="0">
                <a:solidFill>
                  <a:schemeClr val="accent5">
                    <a:lumMod val="10000"/>
                  </a:schemeClr>
                </a:solidFill>
                <a:latin typeface="Arial"/>
                <a:cs typeface="Arial"/>
              </a:rPr>
              <a:t>Zakelijke Dienstverlening</a:t>
            </a:r>
            <a:br>
              <a:rPr lang="nl-NL" i="1" dirty="0">
                <a:latin typeface="Arial"/>
                <a:cs typeface="Arial"/>
              </a:rPr>
            </a:br>
            <a:r>
              <a:rPr lang="nl-NL" i="1" dirty="0">
                <a:solidFill>
                  <a:schemeClr val="accent5">
                    <a:lumMod val="10000"/>
                  </a:schemeClr>
                </a:solidFill>
                <a:latin typeface="Arial"/>
                <a:cs typeface="Arial"/>
              </a:rPr>
              <a:t>niveau 2</a:t>
            </a:r>
            <a:br>
              <a:rPr lang="nl-NL" i="1" dirty="0">
                <a:latin typeface="Arial"/>
                <a:cs typeface="Arial"/>
              </a:rPr>
            </a:br>
            <a:br>
              <a:rPr lang="nl-NL" sz="2800" i="1" dirty="0">
                <a:latin typeface="Arial"/>
                <a:cs typeface="Arial"/>
              </a:rPr>
            </a:br>
            <a:br>
              <a:rPr lang="nl-NL" i="1" dirty="0">
                <a:latin typeface="Arial"/>
                <a:cs typeface="Arial"/>
              </a:rPr>
            </a:br>
            <a:br>
              <a:rPr lang="nl-NL" sz="2700" b="0" dirty="0">
                <a:latin typeface="Arial"/>
                <a:cs typeface="Arial"/>
              </a:rPr>
            </a:br>
            <a:r>
              <a:rPr lang="nl-NL" sz="2700" b="0" dirty="0">
                <a:latin typeface="Arial"/>
                <a:cs typeface="Arial"/>
              </a:rPr>
              <a:t>Medewerker (financiële) administratie</a:t>
            </a:r>
            <a:br>
              <a:rPr lang="nl-NL" sz="2700" b="0" dirty="0">
                <a:latin typeface="Arial"/>
                <a:cs typeface="Arial"/>
              </a:rPr>
            </a:br>
            <a:r>
              <a:rPr lang="nl-NL" sz="2700" b="0" dirty="0">
                <a:latin typeface="Arial"/>
                <a:cs typeface="Arial"/>
              </a:rPr>
              <a:t>Medewerker secretariaat en receptie</a:t>
            </a:r>
            <a:endParaRPr lang="nl-NL" sz="2700" b="0" dirty="0"/>
          </a:p>
        </p:txBody>
      </p:sp>
      <p:pic>
        <p:nvPicPr>
          <p:cNvPr id="3" name="Audio 2">
            <a:hlinkClick r:id="" action="ppaction://media"/>
            <a:extLst>
              <a:ext uri="{FF2B5EF4-FFF2-40B4-BE49-F238E27FC236}">
                <a16:creationId xmlns:a16="http://schemas.microsoft.com/office/drawing/2014/main" id="{99717EF1-6642-46AF-99D0-DBC2D0F7607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64406021"/>
      </p:ext>
    </p:extLst>
  </p:cSld>
  <p:clrMapOvr>
    <a:masterClrMapping/>
  </p:clrMapOvr>
  <mc:AlternateContent xmlns:mc="http://schemas.openxmlformats.org/markup-compatibility/2006" xmlns:p14="http://schemas.microsoft.com/office/powerpoint/2010/main">
    <mc:Choice Requires="p14">
      <p:transition spd="slow" p14:dur="2000" advTm="10330"/>
    </mc:Choice>
    <mc:Fallback xmlns="">
      <p:transition spd="slow" advTm="10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dirty="0"/>
              <a:t>- Na</a:t>
            </a:r>
            <a:r>
              <a:rPr lang="nl-NL" dirty="0">
                <a:ea typeface="+mn-lt"/>
                <a:cs typeface="+mn-lt"/>
              </a:rPr>
              <a:t> periode 1 wordt bepaald of je de opleiding in 1 jaar of in 2 jaar gaat doorlopen. </a:t>
            </a:r>
            <a:r>
              <a:rPr lang="nl-NL" dirty="0"/>
              <a:t>Dit is afhankelijk van je cijfers en beroepshouding.</a:t>
            </a:r>
          </a:p>
          <a:p>
            <a:pPr marL="0" indent="0">
              <a:buNone/>
            </a:pPr>
            <a:endParaRPr lang="nl-NL" dirty="0"/>
          </a:p>
          <a:p>
            <a:pPr>
              <a:buNone/>
            </a:pPr>
            <a:r>
              <a:rPr lang="nl-NL" dirty="0"/>
              <a:t>- Na het eerste jaar kies je voor een van de twee richtingen: </a:t>
            </a:r>
            <a:endParaRPr lang="nl-NL" dirty="0">
              <a:cs typeface="Arial" panose="020B0604020202020204"/>
            </a:endParaRPr>
          </a:p>
          <a:p>
            <a:pPr marL="971550" lvl="1" indent="-285750">
              <a:buFont typeface="Arial,Sans-Serif"/>
              <a:buChar char="•"/>
            </a:pPr>
            <a:r>
              <a:rPr lang="nl-NL" dirty="0">
                <a:cs typeface="Arial" panose="020B0604020202020204"/>
              </a:rPr>
              <a:t>Medewerker (financiële) administratie  </a:t>
            </a:r>
            <a:endParaRPr lang="nl-NL" dirty="0">
              <a:ea typeface="+mn-lt"/>
              <a:cs typeface="+mn-lt"/>
            </a:endParaRPr>
          </a:p>
          <a:p>
            <a:pPr marL="971550" lvl="1" indent="-285750">
              <a:buFont typeface="Arial,Sans-Serif"/>
              <a:buChar char="•"/>
            </a:pPr>
            <a:r>
              <a:rPr lang="nl-NL" dirty="0">
                <a:cs typeface="Arial"/>
              </a:rPr>
              <a:t>Medewerker secretariaat en receptie </a:t>
            </a:r>
            <a:endParaRPr lang="nl-NL" dirty="0"/>
          </a:p>
          <a:p>
            <a:pPr marL="0" indent="0">
              <a:buNone/>
            </a:pPr>
            <a:endParaRPr lang="nl-NL" dirty="0">
              <a:cs typeface="Arial"/>
            </a:endParaRPr>
          </a:p>
          <a:p>
            <a:pPr marL="0" indent="0">
              <a:buNone/>
            </a:pPr>
            <a:endParaRPr lang="nl-NL" dirty="0">
              <a:cs typeface="Arial"/>
            </a:endParaRPr>
          </a:p>
        </p:txBody>
      </p:sp>
      <p:pic>
        <p:nvPicPr>
          <p:cNvPr id="5" name="Afbeelding 5" descr="Afbeelding met tekst&#10;&#10;Automatisch gegenereerde beschrijving">
            <a:extLst>
              <a:ext uri="{FF2B5EF4-FFF2-40B4-BE49-F238E27FC236}">
                <a16:creationId xmlns:a16="http://schemas.microsoft.com/office/drawing/2014/main" id="{DA812E9E-010C-4FB1-9B09-68923D4998D9}"/>
              </a:ext>
            </a:extLst>
          </p:cNvPr>
          <p:cNvPicPr>
            <a:picLocks noChangeAspect="1"/>
          </p:cNvPicPr>
          <p:nvPr/>
        </p:nvPicPr>
        <p:blipFill>
          <a:blip r:embed="rId5"/>
          <a:stretch>
            <a:fillRect/>
          </a:stretch>
        </p:blipFill>
        <p:spPr>
          <a:xfrm rot="660000">
            <a:off x="6998714" y="5125112"/>
            <a:ext cx="1361258" cy="1690822"/>
          </a:xfrm>
          <a:prstGeom prst="rect">
            <a:avLst/>
          </a:prstGeom>
        </p:spPr>
      </p:pic>
      <p:pic>
        <p:nvPicPr>
          <p:cNvPr id="4" name="Audio 3">
            <a:hlinkClick r:id="" action="ppaction://media"/>
            <a:extLst>
              <a:ext uri="{FF2B5EF4-FFF2-40B4-BE49-F238E27FC236}">
                <a16:creationId xmlns:a16="http://schemas.microsoft.com/office/drawing/2014/main" id="{EDFB183A-E5C2-4867-AE50-933916E68A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23170301"/>
      </p:ext>
    </p:extLst>
  </p:cSld>
  <p:clrMapOvr>
    <a:masterClrMapping/>
  </p:clrMapOvr>
  <mc:AlternateContent xmlns:mc="http://schemas.openxmlformats.org/markup-compatibility/2006" xmlns:p14="http://schemas.microsoft.com/office/powerpoint/2010/main">
    <mc:Choice Requires="p14">
      <p:transition spd="slow" p14:dur="2000" advTm="23740"/>
    </mc:Choice>
    <mc:Fallback xmlns="">
      <p:transition spd="slow" advTm="23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a:bodyPr>
          <a:lstStyle/>
          <a:p>
            <a:r>
              <a:rPr lang="nl-NL" dirty="0">
                <a:latin typeface="Arial"/>
                <a:cs typeface="Arial"/>
              </a:rPr>
              <a:t>Uitgelicht: het profieldeel</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92500" lnSpcReduction="10000"/>
          </a:bodyPr>
          <a:lstStyle/>
          <a:p>
            <a:r>
              <a:rPr lang="nl-NL" dirty="0">
                <a:ea typeface="+mn-lt"/>
                <a:cs typeface="+mn-lt"/>
              </a:rPr>
              <a:t>Op de financiële afdeling, secretariaat en/of receptie van een bedrijf verricht je administratieve werkzaamheden. Je houdt bijvoorbeeld de financiële gegevens goed bij. Ook zorg je dat je leidinggevende op de hoogte blijft van de financiële situatie. Je gaat: </a:t>
            </a:r>
            <a:endParaRPr lang="nl-NL" dirty="0"/>
          </a:p>
          <a:p>
            <a:r>
              <a:rPr lang="nl-NL" dirty="0">
                <a:ea typeface="+mn-lt"/>
                <a:cs typeface="+mn-lt"/>
              </a:rPr>
              <a:t>facturen opstellen en invoeren</a:t>
            </a:r>
            <a:endParaRPr lang="nl-NL" dirty="0"/>
          </a:p>
          <a:p>
            <a:r>
              <a:rPr lang="nl-NL" dirty="0">
                <a:ea typeface="+mn-lt"/>
                <a:cs typeface="+mn-lt"/>
              </a:rPr>
              <a:t>gegevens archiveren</a:t>
            </a:r>
            <a:endParaRPr lang="nl-NL" dirty="0"/>
          </a:p>
          <a:p>
            <a:r>
              <a:rPr lang="nl-NL" dirty="0">
                <a:ea typeface="+mn-lt"/>
                <a:cs typeface="+mn-lt"/>
              </a:rPr>
              <a:t>agenda's beheren</a:t>
            </a:r>
            <a:endParaRPr lang="nl-NL" dirty="0"/>
          </a:p>
          <a:p>
            <a:r>
              <a:rPr lang="nl-NL" dirty="0">
                <a:ea typeface="+mn-lt"/>
                <a:cs typeface="+mn-lt"/>
              </a:rPr>
              <a:t>klanten ontvangen</a:t>
            </a:r>
            <a:endParaRPr lang="nl-NL" dirty="0"/>
          </a:p>
          <a:p>
            <a:r>
              <a:rPr lang="nl-NL" dirty="0">
                <a:ea typeface="+mn-lt"/>
                <a:cs typeface="+mn-lt"/>
              </a:rPr>
              <a:t>de telefoon aannemen</a:t>
            </a:r>
            <a:endParaRPr lang="nl-NL" dirty="0"/>
          </a:p>
          <a:p>
            <a:r>
              <a:rPr lang="nl-NL" dirty="0">
                <a:ea typeface="+mn-lt"/>
                <a:cs typeface="+mn-lt"/>
              </a:rPr>
              <a:t>de post verzorgen</a:t>
            </a:r>
            <a:endParaRPr lang="nl-NL" dirty="0"/>
          </a:p>
          <a:p>
            <a:endParaRPr lang="nl-NL" dirty="0">
              <a:cs typeface="Arial"/>
            </a:endParaRPr>
          </a:p>
          <a:p>
            <a:endParaRPr lang="nl-NL" dirty="0"/>
          </a:p>
        </p:txBody>
      </p:sp>
      <p:pic>
        <p:nvPicPr>
          <p:cNvPr id="4" name="Audio 3">
            <a:hlinkClick r:id="" action="ppaction://media"/>
            <a:extLst>
              <a:ext uri="{FF2B5EF4-FFF2-40B4-BE49-F238E27FC236}">
                <a16:creationId xmlns:a16="http://schemas.microsoft.com/office/drawing/2014/main" id="{2DB2906A-9AE0-4008-92FC-D2FA629FB4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22974255"/>
      </p:ext>
    </p:extLst>
  </p:cSld>
  <p:clrMapOvr>
    <a:masterClrMapping/>
  </p:clrMapOvr>
  <mc:AlternateContent xmlns:mc="http://schemas.openxmlformats.org/markup-compatibility/2006" xmlns:p14="http://schemas.microsoft.com/office/powerpoint/2010/main">
    <mc:Choice Requires="p14">
      <p:transition spd="slow" p14:dur="2000" advTm="34979"/>
    </mc:Choice>
    <mc:Fallback xmlns="">
      <p:transition spd="slow" advTm="34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a:bodyPr>
          <a:lstStyle/>
          <a:p>
            <a:r>
              <a:rPr lang="nl-NL" dirty="0">
                <a:latin typeface="Arial"/>
                <a:cs typeface="Arial"/>
              </a:rPr>
              <a:t>Uitgelicht: Zakelijke Dienstverlening</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85000" lnSpcReduction="20000"/>
          </a:bodyPr>
          <a:lstStyle/>
          <a:p>
            <a:pPr marL="0" indent="0">
              <a:buNone/>
            </a:pPr>
            <a:r>
              <a:rPr lang="nl-NL" b="1" dirty="0"/>
              <a:t>Toelatingseisen</a:t>
            </a:r>
          </a:p>
          <a:p>
            <a:r>
              <a:rPr lang="nl-NL" dirty="0"/>
              <a:t>Er zijn geen aanvullende eisen voor deze opleiding. </a:t>
            </a:r>
          </a:p>
          <a:p>
            <a:endParaRPr lang="nl-NL" dirty="0"/>
          </a:p>
          <a:p>
            <a:pPr marL="0" indent="0">
              <a:buNone/>
            </a:pPr>
            <a:r>
              <a:rPr lang="nl-NL" b="1" dirty="0"/>
              <a:t>Profiel / kwaliteiten student</a:t>
            </a:r>
          </a:p>
          <a:p>
            <a:pPr>
              <a:buFontTx/>
              <a:buChar char="-"/>
            </a:pPr>
            <a:r>
              <a:rPr lang="nl-NL" dirty="0"/>
              <a:t>Je vindt het leuk om collega’s en klanten te ondersteunen bij hun werkzaamheden. Je bent gastvrij, je zorgt ervoor dat anderen ontzorgt worden.</a:t>
            </a:r>
          </a:p>
          <a:p>
            <a:pPr>
              <a:buFontTx/>
              <a:buChar char="-"/>
            </a:pPr>
            <a:r>
              <a:rPr lang="nl-NL" dirty="0"/>
              <a:t>Je kan goed nauwkeurig werken.</a:t>
            </a:r>
            <a:endParaRPr lang="nl-NL" dirty="0">
              <a:cs typeface="Arial"/>
            </a:endParaRPr>
          </a:p>
          <a:p>
            <a:pPr>
              <a:buFontTx/>
              <a:buChar char="-"/>
            </a:pPr>
            <a:r>
              <a:rPr lang="nl-NL" dirty="0"/>
              <a:t>Je bent heel goed in het bijhouden van de administratie, of wil daar heel goed in worden!</a:t>
            </a:r>
          </a:p>
          <a:p>
            <a:pPr>
              <a:buFontTx/>
              <a:buChar char="-"/>
            </a:pPr>
            <a:r>
              <a:rPr lang="nl-NL" dirty="0"/>
              <a:t>Je vindt het leuk om met verschillende ICT systemen te werken, Zoals Excel, exact-online of een </a:t>
            </a:r>
            <a:r>
              <a:rPr lang="nl-NL" dirty="0" err="1"/>
              <a:t>administratie-systeem</a:t>
            </a:r>
            <a:r>
              <a:rPr lang="nl-NL" dirty="0"/>
              <a:t>.</a:t>
            </a:r>
          </a:p>
          <a:p>
            <a:pPr marL="0" indent="0">
              <a:buNone/>
            </a:pPr>
            <a:endParaRPr lang="nl-NL" dirty="0"/>
          </a:p>
          <a:p>
            <a:pPr>
              <a:buFontTx/>
              <a:buChar char="-"/>
            </a:pPr>
            <a:endParaRPr lang="nl-NL" dirty="0"/>
          </a:p>
          <a:p>
            <a:pPr marL="0" indent="0">
              <a:buNone/>
            </a:pPr>
            <a:endParaRPr lang="nl-NL" dirty="0"/>
          </a:p>
        </p:txBody>
      </p:sp>
      <p:pic>
        <p:nvPicPr>
          <p:cNvPr id="6" name="Audio 5">
            <a:hlinkClick r:id="" action="ppaction://media"/>
            <a:extLst>
              <a:ext uri="{FF2B5EF4-FFF2-40B4-BE49-F238E27FC236}">
                <a16:creationId xmlns:a16="http://schemas.microsoft.com/office/drawing/2014/main" id="{7DE9ECCC-ACBA-4BF6-BE6C-48543261FF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39542"/>
    </mc:Choice>
    <mc:Fallback xmlns="">
      <p:transition spd="slow" advTm="39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a:bodyPr>
          <a:lstStyle/>
          <a:p>
            <a:r>
              <a:rPr lang="nl-NL" sz="2800" dirty="0">
                <a:latin typeface="Arial"/>
                <a:cs typeface="Arial"/>
              </a:rPr>
              <a:t>Uitgelicht: </a:t>
            </a:r>
            <a:r>
              <a:rPr lang="nl-NL" sz="2400" dirty="0">
                <a:latin typeface="Arial"/>
                <a:cs typeface="Arial"/>
              </a:rPr>
              <a:t>medewerker secretariaat en receptie/medewerker (financiële) administratie</a:t>
            </a:r>
            <a:endParaRPr lang="nl-NL" sz="2700"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buNone/>
            </a:pPr>
            <a:r>
              <a:rPr lang="nl-NL" b="1" dirty="0"/>
              <a:t>Vakkenpakket:</a:t>
            </a:r>
            <a:endParaRPr lang="nl-NL" dirty="0"/>
          </a:p>
          <a:p>
            <a:r>
              <a:rPr lang="nl-NL" dirty="0"/>
              <a:t>Algemene vakken</a:t>
            </a:r>
          </a:p>
          <a:p>
            <a:pPr lvl="1"/>
            <a:r>
              <a:rPr lang="nl-NL" dirty="0"/>
              <a:t>Nederlands, Engels, rekenen en burgerschap</a:t>
            </a:r>
          </a:p>
          <a:p>
            <a:r>
              <a:rPr lang="nl-NL" dirty="0"/>
              <a:t>Theorievakken</a:t>
            </a:r>
          </a:p>
          <a:p>
            <a:pPr lvl="1"/>
            <a:r>
              <a:rPr lang="nl-NL" dirty="0"/>
              <a:t>Administratie</a:t>
            </a:r>
          </a:p>
          <a:p>
            <a:pPr lvl="1"/>
            <a:r>
              <a:rPr lang="nl-NL" dirty="0"/>
              <a:t>Klanten ontvangen</a:t>
            </a:r>
            <a:endParaRPr lang="nl-NL" dirty="0">
              <a:cs typeface="Arial"/>
            </a:endParaRPr>
          </a:p>
          <a:p>
            <a:pPr lvl="1"/>
            <a:r>
              <a:rPr lang="nl-NL" dirty="0">
                <a:cs typeface="Arial"/>
              </a:rPr>
              <a:t>Archiveren/post verwerken</a:t>
            </a:r>
          </a:p>
          <a:p>
            <a:pPr lvl="1"/>
            <a:r>
              <a:rPr lang="nl-NL" dirty="0">
                <a:cs typeface="Arial"/>
              </a:rPr>
              <a:t>Basiskennis economie</a:t>
            </a:r>
          </a:p>
          <a:p>
            <a:pPr lvl="1"/>
            <a:r>
              <a:rPr lang="nl-NL" dirty="0">
                <a:cs typeface="Arial"/>
              </a:rPr>
              <a:t>Project</a:t>
            </a:r>
            <a:endParaRPr lang="nl-NL" dirty="0"/>
          </a:p>
          <a:p>
            <a:r>
              <a:rPr lang="nl-NL" dirty="0"/>
              <a:t>Praktijklessen</a:t>
            </a:r>
          </a:p>
          <a:p>
            <a:pPr lvl="1"/>
            <a:r>
              <a:rPr lang="nl-NL" dirty="0"/>
              <a:t>Kantoorsimulatie</a:t>
            </a:r>
            <a:endParaRPr lang="nl-NL" dirty="0">
              <a:cs typeface="Arial"/>
            </a:endParaRPr>
          </a:p>
          <a:p>
            <a:pPr lvl="1"/>
            <a:r>
              <a:rPr lang="nl-NL" dirty="0">
                <a:cs typeface="Arial"/>
              </a:rPr>
              <a:t>Ontvangst</a:t>
            </a:r>
          </a:p>
          <a:p>
            <a:r>
              <a:rPr lang="nl-NL" dirty="0"/>
              <a:t>Keuzevakken</a:t>
            </a:r>
          </a:p>
          <a:p>
            <a:pPr lvl="1"/>
            <a:r>
              <a:rPr lang="nl-NL" dirty="0"/>
              <a:t>Je kunt kiezen uit een aantal keuzedelen zoals; digitale vaardigheden, Engels, Duits of doorstroom naar N3. </a:t>
            </a:r>
          </a:p>
        </p:txBody>
      </p:sp>
      <p:pic>
        <p:nvPicPr>
          <p:cNvPr id="5" name="Audio 4">
            <a:hlinkClick r:id="" action="ppaction://media"/>
            <a:extLst>
              <a:ext uri="{FF2B5EF4-FFF2-40B4-BE49-F238E27FC236}">
                <a16:creationId xmlns:a16="http://schemas.microsoft.com/office/drawing/2014/main" id="{1D814AB5-761F-4F22-87BA-11E3C417805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40473"/>
    </mc:Choice>
    <mc:Fallback xmlns="">
      <p:transition spd="slow" advTm="40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29"/>
            <a:ext cx="8267700" cy="1336448"/>
          </a:xfrm>
        </p:spPr>
        <p:txBody>
          <a:bodyPr>
            <a:noAutofit/>
          </a:bodyPr>
          <a:lstStyle/>
          <a:p>
            <a:r>
              <a:rPr lang="nl-NL" sz="2800" dirty="0">
                <a:latin typeface="Arial"/>
                <a:cs typeface="Arial"/>
              </a:rPr>
              <a:t>Uitgelicht: medewerker secretariaat en receptie/medewerker (financiële) administratie</a:t>
            </a:r>
            <a:endParaRPr lang="nl-NL" sz="2800"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a:t>
            </a:r>
          </a:p>
          <a:p>
            <a:r>
              <a:rPr lang="nl-NL" dirty="0"/>
              <a:t>Je gaat 2 keer stage lopen tijdens je opleiding, bij hetzelfde bedrijf of bij 2 verschillende bedrijven.</a:t>
            </a:r>
          </a:p>
          <a:p>
            <a:r>
              <a:rPr lang="nl-NL" dirty="0"/>
              <a:t>Je moet zelf solliciteren voor een stage. Wij leren jou hoe je dat moet aanpakken. </a:t>
            </a:r>
          </a:p>
          <a:p>
            <a:r>
              <a:rPr lang="nl-NL" dirty="0"/>
              <a:t>Waar? Bijvoorbeeld Gemeente Nijmegen, makelaars, basisscholen of het Radboud ziekenhuis. </a:t>
            </a:r>
          </a:p>
          <a:p>
            <a:pPr marL="0" indent="0">
              <a:buNone/>
            </a:pPr>
            <a:endParaRPr lang="nl-NL" dirty="0"/>
          </a:p>
        </p:txBody>
      </p:sp>
      <p:pic>
        <p:nvPicPr>
          <p:cNvPr id="4" name="Audio 3">
            <a:hlinkClick r:id="" action="ppaction://media"/>
            <a:extLst>
              <a:ext uri="{FF2B5EF4-FFF2-40B4-BE49-F238E27FC236}">
                <a16:creationId xmlns:a16="http://schemas.microsoft.com/office/drawing/2014/main" id="{CC6FE776-6C38-48C1-923B-A52324B8535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321217"/>
      </p:ext>
    </p:extLst>
  </p:cSld>
  <p:clrMapOvr>
    <a:masterClrMapping/>
  </p:clrMapOvr>
  <mc:AlternateContent xmlns:mc="http://schemas.openxmlformats.org/markup-compatibility/2006" xmlns:p14="http://schemas.microsoft.com/office/powerpoint/2010/main">
    <mc:Choice Requires="p14">
      <p:transition spd="slow" p14:dur="2000" advTm="33263"/>
    </mc:Choice>
    <mc:Fallback xmlns="">
      <p:transition spd="slow" advTm="33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fontScale="90000"/>
          </a:bodyPr>
          <a:lstStyle/>
          <a:p>
            <a:r>
              <a:rPr lang="nl-NL" dirty="0">
                <a:latin typeface="Arial"/>
                <a:cs typeface="Arial"/>
              </a:rPr>
              <a:t>Uitgelicht: medewerker secretariaat en receptie/medewerker (financiële) administratie</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Na de opleiding </a:t>
            </a:r>
          </a:p>
          <a:p>
            <a:r>
              <a:rPr lang="nl-NL" dirty="0"/>
              <a:t>Na de opleiding kan je doorstromen naar de  niveau 3 en 4 opleidingen financieel, management assistant, juridisch of marketing en communicatie.</a:t>
            </a:r>
          </a:p>
          <a:p>
            <a:r>
              <a:rPr lang="nl-NL" dirty="0"/>
              <a:t>Je kunt bij veel verschillende soorten bedrijven gaan werken, zowel kleine bedrijven als grote bedrijven.</a:t>
            </a:r>
          </a:p>
        </p:txBody>
      </p:sp>
      <p:pic>
        <p:nvPicPr>
          <p:cNvPr id="5" name="Audio 4">
            <a:hlinkClick r:id="" action="ppaction://media"/>
            <a:extLst>
              <a:ext uri="{FF2B5EF4-FFF2-40B4-BE49-F238E27FC236}">
                <a16:creationId xmlns:a16="http://schemas.microsoft.com/office/drawing/2014/main" id="{357D6AB8-D5BE-4603-B78B-BD361BD635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22181"/>
    </mc:Choice>
    <mc:Fallback xmlns="">
      <p:transition spd="slow" advTm="22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a:t>
            </a:r>
          </a:p>
          <a:p>
            <a:pPr lvl="1"/>
            <a:r>
              <a:rPr lang="nl-NL" dirty="0"/>
              <a:t>Materialen</a:t>
            </a:r>
          </a:p>
          <a:p>
            <a:pPr lvl="1"/>
            <a:r>
              <a:rPr lang="nl-NL" dirty="0" err="1"/>
              <a:t>etc</a:t>
            </a:r>
            <a:r>
              <a:rPr lang="nl-NL" dirty="0"/>
              <a:t>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4"/>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p:txBody>
          <a:bodyPr>
            <a:normAutofit/>
          </a:bodyPr>
          <a:lstStyle/>
          <a:p>
            <a:pPr marL="0" indent="0">
              <a:buNone/>
            </a:pPr>
            <a:r>
              <a:rPr lang="nl-NL" b="1" dirty="0"/>
              <a:t>Ik ben / Wij zijn de voorlichters van deze opleiding(en). </a:t>
            </a:r>
            <a:r>
              <a:rPr lang="nl-NL" dirty="0"/>
              <a:t>Je kunt met al je vragen bij ons terecht: </a:t>
            </a:r>
          </a:p>
          <a:p>
            <a:pPr marL="0" indent="0">
              <a:buNone/>
            </a:pPr>
            <a:endParaRPr lang="nl-NL" dirty="0"/>
          </a:p>
          <a:p>
            <a:pPr marL="0" indent="0">
              <a:buNone/>
            </a:pPr>
            <a:r>
              <a:rPr lang="nl-NL" dirty="0"/>
              <a:t>Carla Cremers  </a:t>
            </a:r>
            <a:r>
              <a:rPr lang="nl-NL" dirty="0">
                <a:hlinkClick r:id="rId4"/>
              </a:rPr>
              <a:t>C.Cremers@ROC-Nijmegen.nl</a:t>
            </a:r>
            <a:endParaRPr lang="nl-NL" dirty="0"/>
          </a:p>
          <a:p>
            <a:pPr marL="0" indent="0">
              <a:buNone/>
            </a:pPr>
            <a:endParaRPr lang="nl-NL" dirty="0"/>
          </a:p>
          <a:p>
            <a:pPr marL="0" indent="0">
              <a:buNone/>
            </a:pPr>
            <a:r>
              <a:rPr lang="nl-NL" dirty="0"/>
              <a:t>Joop Huijbers  </a:t>
            </a:r>
            <a:r>
              <a:rPr lang="nl-NL" dirty="0">
                <a:hlinkClick r:id="rId5"/>
              </a:rPr>
              <a:t>J.Huijbers@ROC-Nijmegen.nl</a:t>
            </a: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87190522-3A97-47A9-AF08-D8EA8039A6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00603950"/>
      </p:ext>
    </p:extLst>
  </p:cSld>
  <p:clrMapOvr>
    <a:masterClrMapping/>
  </p:clrMapOvr>
  <mc:AlternateContent xmlns:mc="http://schemas.openxmlformats.org/markup-compatibility/2006" xmlns:p14="http://schemas.microsoft.com/office/powerpoint/2010/main">
    <mc:Choice Requires="p14">
      <p:transition spd="slow" p14:dur="2000" advTm="23160"/>
    </mc:Choice>
    <mc:Fallback xmlns="">
      <p:transition spd="slow" advTm="23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dirty="0"/>
              <a:t>Twijfel je nog?</a:t>
            </a:r>
            <a:br>
              <a:rPr lang="nl-NL" dirty="0"/>
            </a:br>
            <a:r>
              <a:rPr lang="nl-NL" b="0" dirty="0"/>
              <a:t>Kom naar de</a:t>
            </a:r>
            <a:br>
              <a:rPr lang="nl-NL" b="0" dirty="0"/>
            </a:br>
            <a:r>
              <a:rPr lang="nl-NL" b="0" dirty="0"/>
              <a:t>Open Dag of kom </a:t>
            </a:r>
            <a:br>
              <a:rPr lang="nl-NL" b="0" dirty="0"/>
            </a:br>
            <a:r>
              <a:rPr lang="nl-NL" b="0" dirty="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0" indent="0">
              <a:buNone/>
            </a:pPr>
            <a:r>
              <a:rPr lang="nl-NL" dirty="0">
                <a:hlinkClick r:id="rId4"/>
              </a:rPr>
              <a:t>J.Huijbers@ROC-Nijmegen.nl</a:t>
            </a:r>
            <a:endParaRPr lang="nl-NL" dirty="0"/>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5"/>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6"/>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Zakelijke Dienstverlening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endParaRPr lang="nl-NL" b="1" dirty="0"/>
          </a:p>
          <a:p>
            <a:pPr marL="0" indent="0">
              <a:buNone/>
            </a:pPr>
            <a:r>
              <a:rPr lang="nl-NL" b="1" dirty="0"/>
              <a:t>Richtingen:</a:t>
            </a:r>
          </a:p>
          <a:p>
            <a:r>
              <a:rPr lang="nl-NL" dirty="0"/>
              <a:t>Medewerker (financiële) administratie</a:t>
            </a:r>
            <a:endParaRPr lang="nl-NL" dirty="0">
              <a:cs typeface="Arial"/>
            </a:endParaRPr>
          </a:p>
          <a:p>
            <a:r>
              <a:rPr lang="nl-NL" dirty="0">
                <a:cs typeface="Arial"/>
              </a:rPr>
              <a:t>Medewerker secretariaat en receptie</a:t>
            </a:r>
          </a:p>
        </p:txBody>
      </p:sp>
      <p:pic>
        <p:nvPicPr>
          <p:cNvPr id="5" name="Afbeelding 5" descr="Afbeelding met tekst&#10;&#10;Automatisch gegenereerde beschrijving">
            <a:extLst>
              <a:ext uri="{FF2B5EF4-FFF2-40B4-BE49-F238E27FC236}">
                <a16:creationId xmlns:a16="http://schemas.microsoft.com/office/drawing/2014/main" id="{02670C52-ED46-4B95-BEB6-6B95A6A29BDC}"/>
              </a:ext>
            </a:extLst>
          </p:cNvPr>
          <p:cNvPicPr>
            <a:picLocks noChangeAspect="1"/>
          </p:cNvPicPr>
          <p:nvPr/>
        </p:nvPicPr>
        <p:blipFill>
          <a:blip r:embed="rId4"/>
          <a:stretch>
            <a:fillRect/>
          </a:stretch>
        </p:blipFill>
        <p:spPr>
          <a:xfrm rot="-1260000">
            <a:off x="6556161" y="5488975"/>
            <a:ext cx="1913495" cy="983391"/>
          </a:xfrm>
          <a:prstGeom prst="rect">
            <a:avLst/>
          </a:prstGeom>
        </p:spPr>
      </p:pic>
      <p:pic>
        <p:nvPicPr>
          <p:cNvPr id="4" name="Audio 3">
            <a:hlinkClick r:id="" action="ppaction://media"/>
            <a:extLst>
              <a:ext uri="{FF2B5EF4-FFF2-40B4-BE49-F238E27FC236}">
                <a16:creationId xmlns:a16="http://schemas.microsoft.com/office/drawing/2014/main" id="{87D48E03-212E-4D45-A205-C6BE9A6F10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96710178"/>
      </p:ext>
    </p:extLst>
  </p:cSld>
  <p:clrMapOvr>
    <a:masterClrMapping/>
  </p:clrMapOvr>
  <mc:AlternateContent xmlns:mc="http://schemas.openxmlformats.org/markup-compatibility/2006" xmlns:p14="http://schemas.microsoft.com/office/powerpoint/2010/main">
    <mc:Choice Requires="p14">
      <p:transition spd="slow" p14:dur="2000" advTm="34822"/>
    </mc:Choice>
    <mc:Fallback xmlns="">
      <p:transition spd="slow" advTm="34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lnSpcReduction="10000"/>
          </a:bodyPr>
          <a:lstStyle/>
          <a:p>
            <a:r>
              <a:rPr lang="nl-NL" dirty="0">
                <a:ea typeface="+mn-lt"/>
                <a:cs typeface="+mn-lt"/>
              </a:rPr>
              <a:t>We leren je omgaan met computerprogramma’s en administratieve systemen. Je leert onder andere financiële gegevens invoeren, post afhandelen, de telefoon beantwoorden en bezoekers ontvangen. </a:t>
            </a:r>
            <a:endParaRPr lang="nl-NL"/>
          </a:p>
          <a:p>
            <a:r>
              <a:rPr lang="nl-NL" dirty="0">
                <a:ea typeface="+mn-lt"/>
                <a:cs typeface="+mn-lt"/>
              </a:rPr>
              <a:t>Tijdens de opleiding ga je meteen veel praktijkervaring opdoen. Je gaat natuurlijk op stage. En binnen de school leer je in ons eigen leerbedrijf bijvoorbeeld gasten ontvangen bij De Ontvangst, de receptie op de </a:t>
            </a:r>
            <a:r>
              <a:rPr lang="nl-NL" err="1">
                <a:ea typeface="+mn-lt"/>
                <a:cs typeface="+mn-lt"/>
              </a:rPr>
              <a:t>Plaza</a:t>
            </a:r>
            <a:r>
              <a:rPr lang="nl-NL" dirty="0">
                <a:ea typeface="+mn-lt"/>
                <a:cs typeface="+mn-lt"/>
              </a:rPr>
              <a:t>.</a:t>
            </a:r>
          </a:p>
          <a:p>
            <a:r>
              <a:rPr lang="nl-NL" dirty="0">
                <a:cs typeface="Arial" panose="020B0604020202020204"/>
              </a:rPr>
              <a:t>Iedereen start met hetzelfde basisdeel.</a:t>
            </a:r>
          </a:p>
          <a:p>
            <a:pPr marL="0" indent="0">
              <a:buNone/>
            </a:pPr>
            <a:endParaRPr lang="nl-NL" dirty="0">
              <a:ea typeface="+mn-lt"/>
              <a:cs typeface="+mn-lt"/>
            </a:endParaRPr>
          </a:p>
          <a:p>
            <a:endParaRPr lang="nl-NL" dirty="0">
              <a:ea typeface="+mn-lt"/>
              <a:cs typeface="+mn-lt"/>
            </a:endParaRPr>
          </a:p>
          <a:p>
            <a:endParaRPr lang="nl-NL" dirty="0">
              <a:ea typeface="+mn-lt"/>
              <a:cs typeface="+mn-lt"/>
            </a:endParaRPr>
          </a:p>
        </p:txBody>
      </p:sp>
      <p:pic>
        <p:nvPicPr>
          <p:cNvPr id="4" name="Audio 3">
            <a:hlinkClick r:id="" action="ppaction://media"/>
            <a:extLst>
              <a:ext uri="{FF2B5EF4-FFF2-40B4-BE49-F238E27FC236}">
                <a16:creationId xmlns:a16="http://schemas.microsoft.com/office/drawing/2014/main" id="{25BDD8DF-A89D-49FC-AACD-98E51C548E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17066902"/>
      </p:ext>
    </p:extLst>
  </p:cSld>
  <p:clrMapOvr>
    <a:masterClrMapping/>
  </p:clrMapOvr>
  <mc:AlternateContent xmlns:mc="http://schemas.openxmlformats.org/markup-compatibility/2006" xmlns:p14="http://schemas.microsoft.com/office/powerpoint/2010/main">
    <mc:Choice Requires="p14">
      <p:transition spd="slow" p14:dur="2000" advTm="35188"/>
    </mc:Choice>
    <mc:Fallback xmlns="">
      <p:transition spd="slow" advTm="35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2.xml><?xml version="1.0" encoding="utf-8"?>
<ds:datastoreItem xmlns:ds="http://schemas.openxmlformats.org/officeDocument/2006/customXml" ds:itemID="{AA1431C4-2586-4E37-AC1B-07DDA90434A8}">
  <ds:schemaRefs>
    <ds:schemaRef ds:uri="http://purl.org/dc/dcmitype/"/>
    <ds:schemaRef ds:uri="http://schemas.microsoft.com/office/infopath/2007/PartnerControls"/>
    <ds:schemaRef ds:uri="ca6d8ab7-14e8-43fb-be46-d5b97b675565"/>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6239e0f7-bd6b-405f-8af9-ae217371239b"/>
    <ds:schemaRef ds:uri="http://www.w3.org/XML/1998/namespace"/>
  </ds:schemaRefs>
</ds:datastoreItem>
</file>

<file path=customXml/itemProps3.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4.xml><?xml version="1.0" encoding="utf-8"?>
<ds:datastoreItem xmlns:ds="http://schemas.openxmlformats.org/officeDocument/2006/customXml" ds:itemID="{7495278A-35D9-4861-B782-FB44EB052C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246</TotalTime>
  <Words>1204</Words>
  <Application>Microsoft Office PowerPoint</Application>
  <PresentationFormat>Diavoorstelling (4:3)</PresentationFormat>
  <Paragraphs>205</Paragraphs>
  <Slides>21</Slides>
  <Notes>3</Notes>
  <HiddenSlides>0</HiddenSlides>
  <MMClips>21</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21</vt:i4>
      </vt:variant>
    </vt:vector>
  </HeadingPairs>
  <TitlesOfParts>
    <vt:vector size="29" baseType="lpstr">
      <vt:lpstr>Arial</vt:lpstr>
      <vt:lpstr>Arial,Sans-Serif</vt:lpstr>
      <vt:lpstr>Calibri</vt:lpstr>
      <vt:lpstr>Courier New</vt:lpstr>
      <vt:lpstr>Wingdings</vt:lpstr>
      <vt:lpstr>ROC Nijmegen</vt:lpstr>
      <vt:lpstr>Aangepast model voor grafiek</vt:lpstr>
      <vt:lpstr>Aangepast ontwerp voor tabel</vt:lpstr>
      <vt:lpstr>Voorlichting over  Zakelijke Dienstverlening niveau 2    Medewerker (financiële) administratie Medewerker secretariaat en receptie</vt:lpstr>
      <vt:lpstr>Het mbo</vt:lpstr>
      <vt:lpstr>mbo-niveaus</vt:lpstr>
      <vt:lpstr>ROC Nijmegen</vt:lpstr>
      <vt:lpstr>Waarom ROC Nijmegen?</vt:lpstr>
      <vt:lpstr>ROC Nijmegen: 3 sectoren / 15 werkvelden</vt:lpstr>
      <vt:lpstr>Uitgelicht: sector Economie</vt:lpstr>
      <vt:lpstr>Uitgelicht: Zakelijke Dienstverlening</vt:lpstr>
      <vt:lpstr>Uitgelicht: het basisdeel</vt:lpstr>
      <vt:lpstr>Uitgelicht: het basisdeel</vt:lpstr>
      <vt:lpstr>Uitgelicht: het profieldeel</vt:lpstr>
      <vt:lpstr>Uitgelicht: Zakelijke Dienstverlening</vt:lpstr>
      <vt:lpstr>Uitgelicht: medewerker secretariaat en receptie/medewerker (financiële) administratie</vt:lpstr>
      <vt:lpstr>Uitgelicht: medewerker secretariaat en receptie/medewerker (financiële) administratie</vt:lpstr>
      <vt:lpstr>Uitgelicht: medewerker secretariaat en receptie/medewerker (financiële) administratie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123</cp:revision>
  <dcterms:created xsi:type="dcterms:W3CDTF">2020-05-13T12:40:10Z</dcterms:created>
  <dcterms:modified xsi:type="dcterms:W3CDTF">2021-01-29T13:19:01Z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