
<file path=[Content_Types].xml><?xml version="1.0" encoding="utf-8"?>
<Types xmlns="http://schemas.openxmlformats.org/package/2006/content-types">
  <Default Extension="png" ContentType="image/png"/>
  <Default Extension="svg" ContentType="image/svg+xml"/>
  <Default Extension="m4a" ContentType="audio/mp4"/>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5"/>
    <p:sldMasterId id="2147483677" r:id="rId6"/>
    <p:sldMasterId id="2147483674" r:id="rId7"/>
  </p:sldMasterIdLst>
  <p:notesMasterIdLst>
    <p:notesMasterId r:id="rId29"/>
  </p:notesMasterIdLst>
  <p:sldIdLst>
    <p:sldId id="260" r:id="rId8"/>
    <p:sldId id="275" r:id="rId9"/>
    <p:sldId id="278" r:id="rId10"/>
    <p:sldId id="262" r:id="rId11"/>
    <p:sldId id="273" r:id="rId12"/>
    <p:sldId id="290" r:id="rId13"/>
    <p:sldId id="281" r:id="rId14"/>
    <p:sldId id="265" r:id="rId15"/>
    <p:sldId id="297" r:id="rId16"/>
    <p:sldId id="298" r:id="rId17"/>
    <p:sldId id="274" r:id="rId18"/>
    <p:sldId id="266" r:id="rId19"/>
    <p:sldId id="284" r:id="rId20"/>
    <p:sldId id="285" r:id="rId21"/>
    <p:sldId id="286" r:id="rId22"/>
    <p:sldId id="306" r:id="rId23"/>
    <p:sldId id="293" r:id="rId24"/>
    <p:sldId id="271" r:id="rId25"/>
    <p:sldId id="270" r:id="rId26"/>
    <p:sldId id="296" r:id="rId27"/>
    <p:sldId id="268" r:id="rId2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eke Oldenhof" initials="LO" lastIdx="3" clrIdx="0">
    <p:extLst>
      <p:ext uri="{19B8F6BF-5375-455C-9EA6-DF929625EA0E}">
        <p15:presenceInfo xmlns:p15="http://schemas.microsoft.com/office/powerpoint/2012/main" userId="S::loldenhof@roc-nijmegen.nl::da6a458c-136a-4219-996f-1c06248bf86b" providerId="AD"/>
      </p:ext>
    </p:extLst>
  </p:cmAuthor>
  <p:cmAuthor id="2" name="Femke Terwiel" initials="FT" lastIdx="1" clrIdx="1">
    <p:extLst>
      <p:ext uri="{19B8F6BF-5375-455C-9EA6-DF929625EA0E}">
        <p15:presenceInfo xmlns:p15="http://schemas.microsoft.com/office/powerpoint/2012/main" userId="S::fterwiel@roc-nijmegen.nl::42bfa86a-3fd1-4524-8064-f25b2043f37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73FD2B-B009-186A-12AE-8FAF96F3E716}" v="426" dt="2021-01-27T09:49:10.965"/>
    <p1510:client id="{A19037FF-8E26-C61E-E629-2CFD558F0C63}" v="972" dt="2021-01-27T09:39:42.145"/>
    <p1510:client id="{3CE9D8F5-F384-4537-AF51-13E253EC0E02}" v="1" dt="2020-11-10T18:30:32.127"/>
  </p1510:revLst>
</p1510:revInfo>
</file>

<file path=ppt/tableStyles.xml><?xml version="1.0" encoding="utf-8"?>
<a:tblStyleLst xmlns:a="http://schemas.openxmlformats.org/drawingml/2006/main" def="{69012ECD-51FC-41F1-AA8D-1B2483CD663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ijl, licht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Stijl, licht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A107856-5554-42FB-B03E-39F5DBC370BA}" styleName="Stijl, gemiddeld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4067" autoAdjust="0"/>
  </p:normalViewPr>
  <p:slideViewPr>
    <p:cSldViewPr snapToGrid="0">
      <p:cViewPr varScale="1">
        <p:scale>
          <a:sx n="70" d="100"/>
          <a:sy n="70" d="100"/>
        </p:scale>
        <p:origin x="217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tableStyles" Target="tableStyles.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commentAuthors" Target="commentAuthors.xml"/><Relationship Id="rId35"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526D5A-35C7-4976-B572-BEF837473866}" type="datetimeFigureOut">
              <a:rPr lang="nl-NL" smtClean="0"/>
              <a:t>29-1-2021</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777E46-7C7E-4E5B-875A-688A95F311AB}" type="slidenum">
              <a:rPr lang="nl-NL" smtClean="0"/>
              <a:t>‹nr.›</a:t>
            </a:fld>
            <a:endParaRPr lang="nl-NL"/>
          </a:p>
        </p:txBody>
      </p:sp>
    </p:spTree>
    <p:extLst>
      <p:ext uri="{BB962C8B-B14F-4D97-AF65-F5344CB8AC3E}">
        <p14:creationId xmlns:p14="http://schemas.microsoft.com/office/powerpoint/2010/main" val="41246357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8C777E46-7C7E-4E5B-875A-688A95F311AB}" type="slidenum">
              <a:rPr lang="nl-NL" smtClean="0"/>
              <a:t>10</a:t>
            </a:fld>
            <a:endParaRPr lang="nl-NL"/>
          </a:p>
        </p:txBody>
      </p:sp>
    </p:spTree>
    <p:extLst>
      <p:ext uri="{BB962C8B-B14F-4D97-AF65-F5344CB8AC3E}">
        <p14:creationId xmlns:p14="http://schemas.microsoft.com/office/powerpoint/2010/main" val="42342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u="none" strike="noStrike" kern="1200" baseline="0" dirty="0">
                <a:solidFill>
                  <a:schemeClr val="tx1"/>
                </a:solidFill>
                <a:latin typeface="+mn-lt"/>
                <a:ea typeface="+mn-ea"/>
                <a:cs typeface="+mn-cs"/>
              </a:rPr>
              <a:t>De beginnend beroepsbeoefenaar ondersteunt professionals in de zakelijke dienstverlening om te komen tot een</a:t>
            </a:r>
          </a:p>
          <a:p>
            <a:r>
              <a:rPr lang="nl-NL" sz="1200" b="0" i="0" u="none" strike="noStrike" kern="1200" baseline="0" dirty="0">
                <a:solidFill>
                  <a:schemeClr val="tx1"/>
                </a:solidFill>
                <a:latin typeface="+mn-lt"/>
                <a:ea typeface="+mn-ea"/>
                <a:cs typeface="+mn-cs"/>
              </a:rPr>
              <a:t>optimaal bedrijfsresultaat. Hij/zij is ondernemend, servicegericht, nieuwsgierig, integer en proactief en kan</a:t>
            </a:r>
          </a:p>
          <a:p>
            <a:r>
              <a:rPr lang="nl-NL" sz="1200" b="0" i="0" u="none" strike="noStrike" kern="1200" baseline="0" dirty="0">
                <a:solidFill>
                  <a:schemeClr val="tx1"/>
                </a:solidFill>
                <a:latin typeface="+mn-lt"/>
                <a:ea typeface="+mn-ea"/>
                <a:cs typeface="+mn-cs"/>
              </a:rPr>
              <a:t>collega's en klanten ontzorgen en is een </a:t>
            </a:r>
            <a:r>
              <a:rPr lang="nl-NL" sz="1200" b="0" i="0" u="none" strike="noStrike" kern="1200" baseline="0" dirty="0" err="1">
                <a:solidFill>
                  <a:schemeClr val="tx1"/>
                </a:solidFill>
                <a:latin typeface="+mn-lt"/>
                <a:ea typeface="+mn-ea"/>
                <a:cs typeface="+mn-cs"/>
              </a:rPr>
              <a:t>aanpakker</a:t>
            </a:r>
            <a:r>
              <a:rPr lang="nl-NL" sz="1200" b="0" i="0" u="none" strike="noStrike" kern="1200" baseline="0" dirty="0">
                <a:solidFill>
                  <a:schemeClr val="tx1"/>
                </a:solidFill>
                <a:latin typeface="+mn-lt"/>
                <a:ea typeface="+mn-ea"/>
                <a:cs typeface="+mn-cs"/>
              </a:rPr>
              <a:t>. Hij/zij is als ondersteuner inzetbaar op het snijvlak van</a:t>
            </a:r>
          </a:p>
          <a:p>
            <a:r>
              <a:rPr lang="nl-NL" sz="1200" b="0" i="0" u="none" strike="noStrike" kern="1200" baseline="0" dirty="0">
                <a:solidFill>
                  <a:schemeClr val="tx1"/>
                </a:solidFill>
                <a:latin typeface="+mn-lt"/>
                <a:ea typeface="+mn-ea"/>
                <a:cs typeface="+mn-cs"/>
              </a:rPr>
              <a:t>klantcontact, marketing, HR, administratie, facilitair, financiële- en/of juridische diensten. Hij/zij is werkzaam in</a:t>
            </a:r>
          </a:p>
          <a:p>
            <a:r>
              <a:rPr lang="nl-NL" sz="1200" b="0" i="0" u="none" strike="noStrike" kern="1200" baseline="0" dirty="0">
                <a:solidFill>
                  <a:schemeClr val="tx1"/>
                </a:solidFill>
                <a:latin typeface="+mn-lt"/>
                <a:ea typeface="+mn-ea"/>
                <a:cs typeface="+mn-cs"/>
              </a:rPr>
              <a:t>MKB-bedrijven en in grote bedrijven, instellingen of gemeentes, en verricht uitvoerend werk in de</a:t>
            </a:r>
          </a:p>
          <a:p>
            <a:r>
              <a:rPr lang="nl-NL" sz="1200" b="0" i="0" u="none" strike="noStrike" kern="1200" baseline="0" dirty="0">
                <a:solidFill>
                  <a:schemeClr val="tx1"/>
                </a:solidFill>
                <a:latin typeface="+mn-lt"/>
                <a:ea typeface="+mn-ea"/>
                <a:cs typeface="+mn-cs"/>
              </a:rPr>
              <a:t>(project)ondersteuning van ZZP-</a:t>
            </a:r>
            <a:r>
              <a:rPr lang="nl-NL" sz="1200" b="0" i="0" u="none" strike="noStrike" kern="1200" baseline="0" dirty="0" err="1">
                <a:solidFill>
                  <a:schemeClr val="tx1"/>
                </a:solidFill>
                <a:latin typeface="+mn-lt"/>
                <a:ea typeface="+mn-ea"/>
                <a:cs typeface="+mn-cs"/>
              </a:rPr>
              <a:t>ers</a:t>
            </a:r>
            <a:r>
              <a:rPr lang="nl-NL" sz="1200" b="0" i="0" u="none" strike="noStrike" kern="1200" baseline="0" dirty="0">
                <a:solidFill>
                  <a:schemeClr val="tx1"/>
                </a:solidFill>
                <a:latin typeface="+mn-lt"/>
                <a:ea typeface="+mn-ea"/>
                <a:cs typeface="+mn-cs"/>
              </a:rPr>
              <a:t> en verenigingen. Hij/zij heeft kennis van bedrijfsprocessen en wet- en</a:t>
            </a:r>
          </a:p>
          <a:p>
            <a:r>
              <a:rPr lang="nl-NL" sz="1200" b="0" i="0" u="none" strike="noStrike" kern="1200" baseline="0" dirty="0">
                <a:solidFill>
                  <a:schemeClr val="tx1"/>
                </a:solidFill>
                <a:latin typeface="+mn-lt"/>
                <a:ea typeface="+mn-ea"/>
                <a:cs typeface="+mn-cs"/>
              </a:rPr>
              <a:t>regelgeving. Hij/zij kan werken met (grote hoeveelheden) informatie, kan projectmatig werken en bezit relevante</a:t>
            </a:r>
          </a:p>
          <a:p>
            <a:r>
              <a:rPr lang="nl-NL" sz="1200" b="0" i="0" u="none" strike="noStrike" kern="1200" baseline="0" dirty="0">
                <a:solidFill>
                  <a:schemeClr val="tx1"/>
                </a:solidFill>
                <a:latin typeface="+mn-lt"/>
                <a:ea typeface="+mn-ea"/>
                <a:cs typeface="+mn-cs"/>
              </a:rPr>
              <a:t>ICT-skills. Daarmee kan hij/zij uit de voeten in de volle breedte van de zakelijke dienstverlening. Het werk is deels</a:t>
            </a:r>
          </a:p>
          <a:p>
            <a:r>
              <a:rPr lang="nl-NL" sz="1200" b="0" i="0" u="none" strike="noStrike" kern="1200" baseline="0" dirty="0">
                <a:solidFill>
                  <a:schemeClr val="tx1"/>
                </a:solidFill>
                <a:latin typeface="+mn-lt"/>
                <a:ea typeface="+mn-ea"/>
                <a:cs typeface="+mn-cs"/>
              </a:rPr>
              <a:t>routinematig en deels probleemoplossend, hij/zij werkt uitvoerend, organiserend en soms ook controlerend. Hij/zij</a:t>
            </a:r>
          </a:p>
          <a:p>
            <a:r>
              <a:rPr lang="nl-NL" sz="1200" b="0" i="0" u="none" strike="noStrike" kern="1200" baseline="0" dirty="0">
                <a:solidFill>
                  <a:schemeClr val="tx1"/>
                </a:solidFill>
                <a:latin typeface="+mn-lt"/>
                <a:ea typeface="+mn-ea"/>
                <a:cs typeface="+mn-cs"/>
              </a:rPr>
              <a:t>kan basale risico's inschatten, heeft probleemoplossend vermogen en weet wanneer hij/zij de opdrachtgever moet</a:t>
            </a:r>
          </a:p>
          <a:p>
            <a:r>
              <a:rPr lang="nl-NL" sz="1200" b="0" i="0" u="none" strike="noStrike" kern="1200" baseline="0" dirty="0">
                <a:solidFill>
                  <a:schemeClr val="tx1"/>
                </a:solidFill>
                <a:latin typeface="+mn-lt"/>
                <a:ea typeface="+mn-ea"/>
                <a:cs typeface="+mn-cs"/>
              </a:rPr>
              <a:t>inschakelen voor hulp.</a:t>
            </a:r>
            <a:endParaRPr lang="nl-NL" dirty="0"/>
          </a:p>
          <a:p>
            <a:endParaRPr lang="nl-NL" dirty="0"/>
          </a:p>
        </p:txBody>
      </p:sp>
      <p:sp>
        <p:nvSpPr>
          <p:cNvPr id="4" name="Tijdelijke aanduiding voor dianummer 3"/>
          <p:cNvSpPr>
            <a:spLocks noGrp="1"/>
          </p:cNvSpPr>
          <p:nvPr>
            <p:ph type="sldNum" sz="quarter" idx="5"/>
          </p:nvPr>
        </p:nvSpPr>
        <p:spPr/>
        <p:txBody>
          <a:bodyPr/>
          <a:lstStyle/>
          <a:p>
            <a:fld id="{8C777E46-7C7E-4E5B-875A-688A95F311AB}" type="slidenum">
              <a:rPr lang="nl-NL" smtClean="0"/>
              <a:t>11</a:t>
            </a:fld>
            <a:endParaRPr lang="nl-NL"/>
          </a:p>
        </p:txBody>
      </p:sp>
    </p:spTree>
    <p:extLst>
      <p:ext uri="{BB962C8B-B14F-4D97-AF65-F5344CB8AC3E}">
        <p14:creationId xmlns:p14="http://schemas.microsoft.com/office/powerpoint/2010/main" val="2547127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u="none" strike="noStrike" kern="1200" baseline="0" dirty="0">
                <a:solidFill>
                  <a:schemeClr val="tx1"/>
                </a:solidFill>
                <a:latin typeface="+mn-lt"/>
                <a:ea typeface="+mn-ea"/>
                <a:cs typeface="+mn-cs"/>
              </a:rPr>
              <a:t>De beginnend beroepsbeoefenaar ondersteunt professionals in de zakelijke dienstverlening om te komen tot een</a:t>
            </a:r>
          </a:p>
          <a:p>
            <a:r>
              <a:rPr lang="nl-NL" sz="1200" b="0" i="0" u="none" strike="noStrike" kern="1200" baseline="0" dirty="0">
                <a:solidFill>
                  <a:schemeClr val="tx1"/>
                </a:solidFill>
                <a:latin typeface="+mn-lt"/>
                <a:ea typeface="+mn-ea"/>
                <a:cs typeface="+mn-cs"/>
              </a:rPr>
              <a:t>optimaal bedrijfsresultaat. Hij/zij is ondernemend, servicegericht, nieuwsgierig, integer en proactief en kan</a:t>
            </a:r>
          </a:p>
          <a:p>
            <a:r>
              <a:rPr lang="nl-NL" sz="1200" b="0" i="0" u="none" strike="noStrike" kern="1200" baseline="0" dirty="0">
                <a:solidFill>
                  <a:schemeClr val="tx1"/>
                </a:solidFill>
                <a:latin typeface="+mn-lt"/>
                <a:ea typeface="+mn-ea"/>
                <a:cs typeface="+mn-cs"/>
              </a:rPr>
              <a:t>collega's en klanten ontzorgen en is een </a:t>
            </a:r>
            <a:r>
              <a:rPr lang="nl-NL" sz="1200" b="0" i="0" u="none" strike="noStrike" kern="1200" baseline="0" dirty="0" err="1">
                <a:solidFill>
                  <a:schemeClr val="tx1"/>
                </a:solidFill>
                <a:latin typeface="+mn-lt"/>
                <a:ea typeface="+mn-ea"/>
                <a:cs typeface="+mn-cs"/>
              </a:rPr>
              <a:t>aanpakker</a:t>
            </a:r>
            <a:r>
              <a:rPr lang="nl-NL" sz="1200" b="0" i="0" u="none" strike="noStrike" kern="1200" baseline="0" dirty="0">
                <a:solidFill>
                  <a:schemeClr val="tx1"/>
                </a:solidFill>
                <a:latin typeface="+mn-lt"/>
                <a:ea typeface="+mn-ea"/>
                <a:cs typeface="+mn-cs"/>
              </a:rPr>
              <a:t>. Hij/zij is als ondersteuner inzetbaar op het snijvlak van</a:t>
            </a:r>
          </a:p>
          <a:p>
            <a:r>
              <a:rPr lang="nl-NL" sz="1200" b="0" i="0" u="none" strike="noStrike" kern="1200" baseline="0" dirty="0">
                <a:solidFill>
                  <a:schemeClr val="tx1"/>
                </a:solidFill>
                <a:latin typeface="+mn-lt"/>
                <a:ea typeface="+mn-ea"/>
                <a:cs typeface="+mn-cs"/>
              </a:rPr>
              <a:t>klantcontact, marketing, HR, administratie, facilitair, financiële- en/of juridische diensten. Hij/zij is werkzaam in</a:t>
            </a:r>
          </a:p>
          <a:p>
            <a:r>
              <a:rPr lang="nl-NL" sz="1200" b="0" i="0" u="none" strike="noStrike" kern="1200" baseline="0" dirty="0">
                <a:solidFill>
                  <a:schemeClr val="tx1"/>
                </a:solidFill>
                <a:latin typeface="+mn-lt"/>
                <a:ea typeface="+mn-ea"/>
                <a:cs typeface="+mn-cs"/>
              </a:rPr>
              <a:t>MKB-bedrijven en in grote bedrijven, instellingen of gemeentes, en verricht uitvoerend werk in de</a:t>
            </a:r>
          </a:p>
          <a:p>
            <a:r>
              <a:rPr lang="nl-NL" sz="1200" b="0" i="0" u="none" strike="noStrike" kern="1200" baseline="0" dirty="0">
                <a:solidFill>
                  <a:schemeClr val="tx1"/>
                </a:solidFill>
                <a:latin typeface="+mn-lt"/>
                <a:ea typeface="+mn-ea"/>
                <a:cs typeface="+mn-cs"/>
              </a:rPr>
              <a:t>(project)ondersteuning van ZZP-</a:t>
            </a:r>
            <a:r>
              <a:rPr lang="nl-NL" sz="1200" b="0" i="0" u="none" strike="noStrike" kern="1200" baseline="0" dirty="0" err="1">
                <a:solidFill>
                  <a:schemeClr val="tx1"/>
                </a:solidFill>
                <a:latin typeface="+mn-lt"/>
                <a:ea typeface="+mn-ea"/>
                <a:cs typeface="+mn-cs"/>
              </a:rPr>
              <a:t>ers</a:t>
            </a:r>
            <a:r>
              <a:rPr lang="nl-NL" sz="1200" b="0" i="0" u="none" strike="noStrike" kern="1200" baseline="0" dirty="0">
                <a:solidFill>
                  <a:schemeClr val="tx1"/>
                </a:solidFill>
                <a:latin typeface="+mn-lt"/>
                <a:ea typeface="+mn-ea"/>
                <a:cs typeface="+mn-cs"/>
              </a:rPr>
              <a:t> en verenigingen. Hij/zij heeft kennis van bedrijfsprocessen en wet- en</a:t>
            </a:r>
          </a:p>
          <a:p>
            <a:r>
              <a:rPr lang="nl-NL" sz="1200" b="0" i="0" u="none" strike="noStrike" kern="1200" baseline="0" dirty="0">
                <a:solidFill>
                  <a:schemeClr val="tx1"/>
                </a:solidFill>
                <a:latin typeface="+mn-lt"/>
                <a:ea typeface="+mn-ea"/>
                <a:cs typeface="+mn-cs"/>
              </a:rPr>
              <a:t>regelgeving. Hij/zij kan werken met (grote hoeveelheden) informatie, kan projectmatig werken en bezit relevante</a:t>
            </a:r>
          </a:p>
          <a:p>
            <a:r>
              <a:rPr lang="nl-NL" sz="1200" b="0" i="0" u="none" strike="noStrike" kern="1200" baseline="0" dirty="0">
                <a:solidFill>
                  <a:schemeClr val="tx1"/>
                </a:solidFill>
                <a:latin typeface="+mn-lt"/>
                <a:ea typeface="+mn-ea"/>
                <a:cs typeface="+mn-cs"/>
              </a:rPr>
              <a:t>ICT-skills. Daarmee kan hij/zij uit de voeten in de volle breedte van de zakelijke dienstverlening. Het werk is deels</a:t>
            </a:r>
          </a:p>
          <a:p>
            <a:r>
              <a:rPr lang="nl-NL" sz="1200" b="0" i="0" u="none" strike="noStrike" kern="1200" baseline="0" dirty="0">
                <a:solidFill>
                  <a:schemeClr val="tx1"/>
                </a:solidFill>
                <a:latin typeface="+mn-lt"/>
                <a:ea typeface="+mn-ea"/>
                <a:cs typeface="+mn-cs"/>
              </a:rPr>
              <a:t>routinematig en deels probleemoplossend, hij/zij werkt uitvoerend, organiserend en soms ook controlerend. Hij/zij</a:t>
            </a:r>
          </a:p>
          <a:p>
            <a:r>
              <a:rPr lang="nl-NL" sz="1200" b="0" i="0" u="none" strike="noStrike" kern="1200" baseline="0" dirty="0">
                <a:solidFill>
                  <a:schemeClr val="tx1"/>
                </a:solidFill>
                <a:latin typeface="+mn-lt"/>
                <a:ea typeface="+mn-ea"/>
                <a:cs typeface="+mn-cs"/>
              </a:rPr>
              <a:t>kan basale risico's inschatten, heeft probleemoplossend vermogen en weet wanneer hij/zij de opdrachtgever moet</a:t>
            </a:r>
          </a:p>
          <a:p>
            <a:r>
              <a:rPr lang="nl-NL" sz="1200" b="0" i="0" u="none" strike="noStrike" kern="1200" baseline="0" dirty="0">
                <a:solidFill>
                  <a:schemeClr val="tx1"/>
                </a:solidFill>
                <a:latin typeface="+mn-lt"/>
                <a:ea typeface="+mn-ea"/>
                <a:cs typeface="+mn-cs"/>
              </a:rPr>
              <a:t>inschakelen voor hulp.</a:t>
            </a:r>
            <a:endParaRPr lang="nl-NL" dirty="0"/>
          </a:p>
        </p:txBody>
      </p:sp>
      <p:sp>
        <p:nvSpPr>
          <p:cNvPr id="4" name="Tijdelijke aanduiding voor dianummer 3"/>
          <p:cNvSpPr>
            <a:spLocks noGrp="1"/>
          </p:cNvSpPr>
          <p:nvPr>
            <p:ph type="sldNum" sz="quarter" idx="5"/>
          </p:nvPr>
        </p:nvSpPr>
        <p:spPr/>
        <p:txBody>
          <a:bodyPr/>
          <a:lstStyle/>
          <a:p>
            <a:fld id="{8C777E46-7C7E-4E5B-875A-688A95F311AB}" type="slidenum">
              <a:rPr lang="nl-NL" smtClean="0"/>
              <a:t>12</a:t>
            </a:fld>
            <a:endParaRPr lang="nl-NL"/>
          </a:p>
        </p:txBody>
      </p:sp>
    </p:spTree>
    <p:extLst>
      <p:ext uri="{BB962C8B-B14F-4D97-AF65-F5344CB8AC3E}">
        <p14:creationId xmlns:p14="http://schemas.microsoft.com/office/powerpoint/2010/main" val="11535363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el 7"/>
          <p:cNvSpPr>
            <a:spLocks noGrp="1"/>
          </p:cNvSpPr>
          <p:nvPr>
            <p:ph type="title"/>
          </p:nvPr>
        </p:nvSpPr>
        <p:spPr>
          <a:xfrm>
            <a:off x="628650" y="642220"/>
            <a:ext cx="6776605" cy="1325563"/>
          </a:xfrm>
        </p:spPr>
        <p:txBody>
          <a:bodyPr/>
          <a:lstStyle>
            <a:lvl1pPr>
              <a:defRPr sz="4800"/>
            </a:lvl1pPr>
          </a:lstStyle>
          <a:p>
            <a:r>
              <a:rPr lang="nl-NL"/>
              <a:t>Klik om stijl te bewerken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b="1">
                <a:solidFill>
                  <a:schemeClr val="accent2"/>
                </a:solidFill>
                <a:latin typeface="Arial" panose="020B0604020202020204" pitchFamily="34" charset="0"/>
                <a:cs typeface="Arial" panose="020B0604020202020204" pitchFamily="34" charset="0"/>
              </a:defRPr>
            </a:lvl1pPr>
          </a:lstStyle>
          <a:p>
            <a:r>
              <a:rPr lang="nl-NL"/>
              <a:t>Klik om de stijl te bewerken</a:t>
            </a:r>
          </a:p>
        </p:txBody>
      </p:sp>
      <p:sp>
        <p:nvSpPr>
          <p:cNvPr id="5" name="Tijdelijke aanduiding voor tabel 4"/>
          <p:cNvSpPr>
            <a:spLocks noGrp="1"/>
          </p:cNvSpPr>
          <p:nvPr>
            <p:ph type="tbl" sz="quarter" idx="10"/>
          </p:nvPr>
        </p:nvSpPr>
        <p:spPr>
          <a:xfrm>
            <a:off x="628650" y="1903413"/>
            <a:ext cx="7886700" cy="3976997"/>
          </a:xfrm>
          <a:noFill/>
          <a:ln>
            <a:noFill/>
          </a:ln>
        </p:spPr>
        <p:txBody>
          <a:bodyPr/>
          <a:lstStyle>
            <a:lvl1pPr marL="0" indent="0">
              <a:buNone/>
              <a:defRPr/>
            </a:lvl1pPr>
          </a:lstStyle>
          <a:p>
            <a:endParaRPr lang="nl-NL"/>
          </a:p>
        </p:txBody>
      </p:sp>
    </p:spTree>
    <p:extLst>
      <p:ext uri="{BB962C8B-B14F-4D97-AF65-F5344CB8AC3E}">
        <p14:creationId xmlns:p14="http://schemas.microsoft.com/office/powerpoint/2010/main" val="808301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tabel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abel 3"/>
          <p:cNvSpPr>
            <a:spLocks noGrp="1"/>
          </p:cNvSpPr>
          <p:nvPr>
            <p:ph type="tbl" sz="quarter" idx="10"/>
          </p:nvPr>
        </p:nvSpPr>
        <p:spPr>
          <a:xfrm>
            <a:off x="628650" y="1858963"/>
            <a:ext cx="3906179" cy="3998912"/>
          </a:xfrm>
        </p:spPr>
        <p:txBody>
          <a:bodyPr/>
          <a:lstStyle>
            <a:lvl1pPr marL="0" indent="0">
              <a:buNone/>
              <a:defRPr/>
            </a:lvl1pPr>
          </a:lstStyle>
          <a:p>
            <a:endParaRPr lang="nl-NL"/>
          </a:p>
        </p:txBody>
      </p:sp>
      <p:sp>
        <p:nvSpPr>
          <p:cNvPr id="6" name="Tijdelijke aanduiding voor tekst 5"/>
          <p:cNvSpPr>
            <a:spLocks noGrp="1"/>
          </p:cNvSpPr>
          <p:nvPr>
            <p:ph type="body" sz="quarter" idx="11"/>
          </p:nvPr>
        </p:nvSpPr>
        <p:spPr>
          <a:xfrm>
            <a:off x="4824413" y="1858964"/>
            <a:ext cx="3690937" cy="3998912"/>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1617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met ondertit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28650" y="1828800"/>
            <a:ext cx="5720944" cy="719667"/>
          </a:xfrm>
        </p:spPr>
        <p:txBody>
          <a:bodyPr/>
          <a:lstStyle>
            <a:lvl1pPr marL="0" indent="0" algn="l">
              <a:buNone/>
              <a:defRPr sz="2400" b="1" i="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a:p>
        </p:txBody>
      </p:sp>
      <p:sp>
        <p:nvSpPr>
          <p:cNvPr id="9" name="Title Placeholder 1"/>
          <p:cNvSpPr>
            <a:spLocks noGrp="1"/>
          </p:cNvSpPr>
          <p:nvPr>
            <p:ph type="title"/>
          </p:nvPr>
        </p:nvSpPr>
        <p:spPr>
          <a:xfrm>
            <a:off x="628650" y="365129"/>
            <a:ext cx="7271766" cy="1325563"/>
          </a:xfrm>
          <a:prstGeom prst="rect">
            <a:avLst/>
          </a:prstGeom>
        </p:spPr>
        <p:txBody>
          <a:bodyPr vert="horz" lIns="91440" tIns="45720" rIns="91440" bIns="45720" rtlCol="0" anchor="ctr">
            <a:normAutofit/>
          </a:bodyPr>
          <a:lstStyle/>
          <a:p>
            <a:r>
              <a:rPr lang="nl-NL"/>
              <a:t>Klik om stijl te bewerken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ard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50" y="1865250"/>
            <a:ext cx="7886700" cy="38766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elijking (tekst)">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30"/>
            <a:ext cx="7886700" cy="1316034"/>
          </a:xfrm>
        </p:spPr>
        <p:txBody>
          <a:bodyPr/>
          <a:lstStyle/>
          <a:p>
            <a:r>
              <a:rPr lang="nl-NL"/>
              <a:t>Klik om stijl te bewerken</a:t>
            </a:r>
            <a:endParaRPr lang="en-US"/>
          </a:p>
        </p:txBody>
      </p:sp>
      <p:sp>
        <p:nvSpPr>
          <p:cNvPr id="3" name="Text Placeholder 2"/>
          <p:cNvSpPr>
            <a:spLocks noGrp="1"/>
          </p:cNvSpPr>
          <p:nvPr>
            <p:ph type="body" idx="1" hasCustomPrompt="1"/>
          </p:nvPr>
        </p:nvSpPr>
        <p:spPr>
          <a:xfrm>
            <a:off x="629842" y="1681163"/>
            <a:ext cx="3868340"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Subtitel</a:t>
            </a:r>
          </a:p>
        </p:txBody>
      </p:sp>
      <p:sp>
        <p:nvSpPr>
          <p:cNvPr id="5" name="Text Placeholder 4"/>
          <p:cNvSpPr>
            <a:spLocks noGrp="1"/>
          </p:cNvSpPr>
          <p:nvPr>
            <p:ph type="body" sz="quarter" idx="3" hasCustomPrompt="1"/>
          </p:nvPr>
        </p:nvSpPr>
        <p:spPr>
          <a:xfrm>
            <a:off x="4629152" y="1681163"/>
            <a:ext cx="3887391"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Subtitel</a:t>
            </a:r>
          </a:p>
        </p:txBody>
      </p:sp>
      <p:sp>
        <p:nvSpPr>
          <p:cNvPr id="8" name="Tijdelijke aanduiding voor tekst 7"/>
          <p:cNvSpPr>
            <a:spLocks noGrp="1"/>
          </p:cNvSpPr>
          <p:nvPr>
            <p:ph type="body" sz="quarter" idx="10"/>
          </p:nvPr>
        </p:nvSpPr>
        <p:spPr>
          <a:xfrm>
            <a:off x="630238"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7"/>
          <p:cNvSpPr>
            <a:spLocks noGrp="1"/>
          </p:cNvSpPr>
          <p:nvPr>
            <p:ph type="body" sz="quarter" idx="11"/>
          </p:nvPr>
        </p:nvSpPr>
        <p:spPr>
          <a:xfrm>
            <a:off x="4629152"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ee kolommen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49" y="1825625"/>
            <a:ext cx="3883877"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tekst 4"/>
          <p:cNvSpPr>
            <a:spLocks noGrp="1"/>
          </p:cNvSpPr>
          <p:nvPr>
            <p:ph type="body" sz="quarter" idx="11"/>
          </p:nvPr>
        </p:nvSpPr>
        <p:spPr>
          <a:xfrm>
            <a:off x="4624039" y="1825625"/>
            <a:ext cx="3891311"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0"/>
          </p:nvPr>
        </p:nvSpPr>
        <p:spPr>
          <a:xfrm>
            <a:off x="0" y="1"/>
            <a:ext cx="9144000" cy="5874106"/>
          </a:xfrm>
        </p:spPr>
        <p:txBody>
          <a:bodyPr/>
          <a:lstStyle>
            <a:lvl1pPr marL="0" indent="0">
              <a:buNone/>
              <a:defRPr/>
            </a:lvl1pPr>
          </a:lstStyle>
          <a:p>
            <a:r>
              <a:rPr lang="nl-NL"/>
              <a:t>Klik op het pictogram als u een afbeelding wilt toevoegen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fbeelding en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4" name="Tijdelijke aanduiding voor afbeelding 3"/>
          <p:cNvSpPr>
            <a:spLocks noGrp="1"/>
          </p:cNvSpPr>
          <p:nvPr>
            <p:ph type="pic" sz="quarter" idx="10"/>
          </p:nvPr>
        </p:nvSpPr>
        <p:spPr>
          <a:xfrm>
            <a:off x="628650" y="1828800"/>
            <a:ext cx="4411663" cy="4029075"/>
          </a:xfrm>
        </p:spPr>
        <p:txBody>
          <a:bodyPr/>
          <a:lstStyle>
            <a:lvl1pPr marL="0" indent="0">
              <a:buNone/>
              <a:defRPr/>
            </a:lvl1pPr>
          </a:lstStyle>
          <a:p>
            <a:r>
              <a:rPr lang="nl-NL"/>
              <a:t>Klik op het pictogram als u een afbeelding wilt toevoegen</a:t>
            </a:r>
          </a:p>
        </p:txBody>
      </p:sp>
      <p:sp>
        <p:nvSpPr>
          <p:cNvPr id="6" name="Tijdelijke aanduiding voor tekst 5"/>
          <p:cNvSpPr>
            <a:spLocks noGrp="1"/>
          </p:cNvSpPr>
          <p:nvPr>
            <p:ph type="body" sz="quarter" idx="11"/>
          </p:nvPr>
        </p:nvSpPr>
        <p:spPr>
          <a:xfrm>
            <a:off x="5145088" y="1828799"/>
            <a:ext cx="3370262" cy="40290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26980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en grafie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nl-NL"/>
              <a:t>Klik om de stijl te bewerken</a:t>
            </a:r>
            <a:endParaRPr lang="en-US"/>
          </a:p>
        </p:txBody>
      </p:sp>
      <p:sp>
        <p:nvSpPr>
          <p:cNvPr id="5" name="Tijdelijke aanduiding voor grafiek 4"/>
          <p:cNvSpPr>
            <a:spLocks noGrp="1"/>
          </p:cNvSpPr>
          <p:nvPr>
            <p:ph type="chart" sz="quarter" idx="10"/>
          </p:nvPr>
        </p:nvSpPr>
        <p:spPr>
          <a:xfrm>
            <a:off x="628650" y="1790700"/>
            <a:ext cx="7886700" cy="4141927"/>
          </a:xfrm>
        </p:spPr>
        <p:txBody>
          <a:bodyPr/>
          <a:lstStyle>
            <a:lvl1pPr marL="0" indent="0">
              <a:buNone/>
              <a:defRPr/>
            </a:lvl1pPr>
          </a:lstStyle>
          <a:p>
            <a:endParaRPr lang="nl-NL"/>
          </a:p>
        </p:txBody>
      </p:sp>
    </p:spTree>
    <p:extLst>
      <p:ext uri="{BB962C8B-B14F-4D97-AF65-F5344CB8AC3E}">
        <p14:creationId xmlns:p14="http://schemas.microsoft.com/office/powerpoint/2010/main" val="1736139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grafiek uilt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ekst 4"/>
          <p:cNvSpPr>
            <a:spLocks noGrp="1"/>
          </p:cNvSpPr>
          <p:nvPr>
            <p:ph type="body" sz="quarter" idx="11"/>
          </p:nvPr>
        </p:nvSpPr>
        <p:spPr>
          <a:xfrm>
            <a:off x="4740250" y="1825625"/>
            <a:ext cx="3775100" cy="40386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grafiek 6"/>
          <p:cNvSpPr>
            <a:spLocks noGrp="1"/>
          </p:cNvSpPr>
          <p:nvPr>
            <p:ph type="chart" sz="quarter" idx="12"/>
          </p:nvPr>
        </p:nvSpPr>
        <p:spPr>
          <a:xfrm>
            <a:off x="628650" y="1825625"/>
            <a:ext cx="4025900" cy="4038600"/>
          </a:xfrm>
        </p:spPr>
        <p:txBody>
          <a:bodyPr/>
          <a:lstStyle>
            <a:lvl1pPr marL="0" indent="0">
              <a:buNone/>
              <a:defRPr/>
            </a:lvl1pPr>
          </a:lstStyle>
          <a:p>
            <a:endParaRPr lang="nl-NL"/>
          </a:p>
        </p:txBody>
      </p:sp>
    </p:spTree>
    <p:extLst>
      <p:ext uri="{BB962C8B-B14F-4D97-AF65-F5344CB8AC3E}">
        <p14:creationId xmlns:p14="http://schemas.microsoft.com/office/powerpoint/2010/main" val="972921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a:t>Titelstijl van model bewerken</a:t>
            </a:r>
            <a:endParaRPr lang="en-US"/>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20581118"/>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62" r:id="rId3"/>
    <p:sldLayoutId id="2147483665" r:id="rId4"/>
    <p:sldLayoutId id="2147483664" r:id="rId5"/>
    <p:sldLayoutId id="2147483673" r:id="rId6"/>
    <p:sldLayoutId id="2147483683" r:id="rId7"/>
  </p:sldLayoutIdLst>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a:t>Titelstijl van model bewerken</a:t>
            </a:r>
            <a:endParaRPr lang="en-US"/>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3657446052"/>
      </p:ext>
    </p:extLst>
  </p:cSld>
  <p:clrMap bg1="lt1" tx1="dk1" bg2="lt2" tx2="dk2" accent1="accent1" accent2="accent2" accent3="accent3" accent4="accent4" accent5="accent5" accent6="accent6" hlink="hlink" folHlink="folHlink"/>
  <p:sldLayoutIdLst>
    <p:sldLayoutId id="2147483680" r:id="rId1"/>
    <p:sldLayoutId id="2147483681" r:id="rId2"/>
  </p:sldLayoutIdLst>
  <p:txStyles>
    <p:titleStyle>
      <a:lvl1pPr algn="l" defTabSz="914400" rtl="0" eaLnBrk="1" latinLnBrk="0" hangingPunct="1">
        <a:lnSpc>
          <a:spcPct val="90000"/>
        </a:lnSpc>
        <a:spcBef>
          <a:spcPct val="0"/>
        </a:spcBef>
        <a:buNone/>
        <a:defRPr sz="3200" b="1" i="0" kern="1200">
          <a:solidFill>
            <a:schemeClr val="accent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628650" y="1825625"/>
            <a:ext cx="7886700" cy="4114317"/>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1657124953"/>
      </p:ext>
    </p:extLst>
  </p:cSld>
  <p:clrMap bg1="lt1" tx1="dk1" bg2="lt2" tx2="dk2" accent1="accent1" accent2="accent2" accent3="accent3" accent4="accent4" accent5="accent5" accent6="accent6" hlink="hlink" folHlink="folHlink"/>
  <p:sldLayoutIdLst>
    <p:sldLayoutId id="2147483676" r:id="rId1"/>
    <p:sldLayoutId id="2147483682" r:id="rId2"/>
  </p:sldLayoutIdLst>
  <p:txStyles>
    <p:titleStyle>
      <a:lvl1pPr algn="l" defTabSz="914400" rtl="0" eaLnBrk="1" latinLnBrk="0" hangingPunct="1">
        <a:lnSpc>
          <a:spcPct val="90000"/>
        </a:lnSpc>
        <a:spcBef>
          <a:spcPct val="0"/>
        </a:spcBef>
        <a:buNone/>
        <a:defRPr sz="3200" b="1" i="0" kern="1200">
          <a:solidFill>
            <a:schemeClr val="accent2"/>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Wingdings" panose="05000000000000000000" pitchFamily="2" charset="2"/>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4.png"/><Relationship Id="rId5" Type="http://schemas.openxmlformats.org/officeDocument/2006/relationships/image" Target="../media/image10.png"/><Relationship Id="rId4" Type="http://schemas.openxmlformats.org/officeDocument/2006/relationships/notesSlide" Target="../notesSlides/notesSlide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4.png"/><Relationship Id="rId4"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4.png"/><Relationship Id="rId4"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3.m4a"/><Relationship Id="rId1" Type="http://schemas.microsoft.com/office/2007/relationships/media" Target="../media/media13.m4a"/><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4.m4a"/><Relationship Id="rId1" Type="http://schemas.microsoft.com/office/2007/relationships/media" Target="../media/media14.m4a"/><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5.m4a"/><Relationship Id="rId1" Type="http://schemas.microsoft.com/office/2007/relationships/media" Target="../media/media15.m4a"/><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4.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4.png"/><Relationship Id="rId5" Type="http://schemas.openxmlformats.org/officeDocument/2006/relationships/hyperlink" Target="mailto:J.Huijbers@ROC-Nijmegen.nl" TargetMode="External"/><Relationship Id="rId4" Type="http://schemas.openxmlformats.org/officeDocument/2006/relationships/hyperlink" Target="mailto:C.Cremers@ROC-Nijmegen.nl" TargetMode="Externa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4.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4.png"/><Relationship Id="rId4" Type="http://schemas.openxmlformats.org/officeDocument/2006/relationships/hyperlink" Target="http://www.roc-nijmegen.nl/aanmelden-mbo" TargetMode="Externa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hyperlink" Target="http://www.roc-nijmegen.nl/adviesgesprek" TargetMode="External"/><Relationship Id="rId13" Type="http://schemas.openxmlformats.org/officeDocument/2006/relationships/hyperlink" Target="http://www.kiesmbo.nl/" TargetMode="External"/><Relationship Id="rId3" Type="http://schemas.openxmlformats.org/officeDocument/2006/relationships/slideLayout" Target="../slideLayouts/slideLayout3.xml"/><Relationship Id="rId7" Type="http://schemas.openxmlformats.org/officeDocument/2006/relationships/hyperlink" Target="http://www.roc-nijmegen.nl/mbo" TargetMode="External"/><Relationship Id="rId12" Type="http://schemas.openxmlformats.org/officeDocument/2006/relationships/hyperlink" Target="http://www.roc-nijmegen.nl/locatie" TargetMode="Externa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hyperlink" Target="http://www.roc-nijmegen.nl/bit" TargetMode="External"/><Relationship Id="rId11" Type="http://schemas.openxmlformats.org/officeDocument/2006/relationships/hyperlink" Target="http://www.roc-nijmegen.nl/toekomst" TargetMode="External"/><Relationship Id="rId5" Type="http://schemas.openxmlformats.org/officeDocument/2006/relationships/hyperlink" Target="http://www.roc-nijmegen.nl/studiekeuze" TargetMode="External"/><Relationship Id="rId10" Type="http://schemas.openxmlformats.org/officeDocument/2006/relationships/hyperlink" Target="http://www.roc-nijmegen.nl/meelopen" TargetMode="External"/><Relationship Id="rId4" Type="http://schemas.openxmlformats.org/officeDocument/2006/relationships/hyperlink" Target="https://www.roc-nijmegen.nl/folder" TargetMode="External"/><Relationship Id="rId9" Type="http://schemas.openxmlformats.org/officeDocument/2006/relationships/hyperlink" Target="http://www.roc-nijmegen.nl/opendag" TargetMode="External"/><Relationship Id="rId1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4.png"/><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hyperlink" Target="mailto:J.Huijbers@ROC-Nijmegen.nl"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4.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4.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6.m4a"/><Relationship Id="rId1" Type="http://schemas.microsoft.com/office/2007/relationships/media" Target="../media/media6.m4a"/><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7.m4a"/><Relationship Id="rId1" Type="http://schemas.microsoft.com/office/2007/relationships/media" Target="../media/media7.m4a"/><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4.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9.m4a"/><Relationship Id="rId1" Type="http://schemas.microsoft.com/office/2007/relationships/media" Target="../media/media9.m4a"/><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62E2BF-235D-4C51-9673-2FF9406689BE}"/>
              </a:ext>
            </a:extLst>
          </p:cNvPr>
          <p:cNvSpPr>
            <a:spLocks noGrp="1"/>
          </p:cNvSpPr>
          <p:nvPr>
            <p:ph type="title"/>
          </p:nvPr>
        </p:nvSpPr>
        <p:spPr>
          <a:xfrm>
            <a:off x="355695" y="1023582"/>
            <a:ext cx="7505415" cy="4926841"/>
          </a:xfrm>
        </p:spPr>
        <p:txBody>
          <a:bodyPr>
            <a:normAutofit fontScale="90000"/>
          </a:bodyPr>
          <a:lstStyle/>
          <a:p>
            <a:r>
              <a:rPr lang="nl-NL" dirty="0">
                <a:latin typeface="Arial"/>
                <a:cs typeface="Arial"/>
              </a:rPr>
              <a:t>Voorlichting over</a:t>
            </a:r>
            <a:br>
              <a:rPr lang="nl-NL" i="1" dirty="0">
                <a:latin typeface="Arial"/>
                <a:cs typeface="Arial"/>
              </a:rPr>
            </a:br>
            <a:br>
              <a:rPr lang="nl-NL" i="1" dirty="0">
                <a:latin typeface="Arial"/>
                <a:cs typeface="Arial"/>
              </a:rPr>
            </a:br>
            <a:r>
              <a:rPr lang="nl-NL" dirty="0">
                <a:solidFill>
                  <a:schemeClr val="accent5">
                    <a:lumMod val="10000"/>
                  </a:schemeClr>
                </a:solidFill>
                <a:latin typeface="Arial"/>
                <a:cs typeface="Arial"/>
              </a:rPr>
              <a:t>Zakelijke Dienstverlening</a:t>
            </a:r>
            <a:br>
              <a:rPr lang="nl-NL" i="1" dirty="0">
                <a:latin typeface="Arial"/>
                <a:cs typeface="Arial"/>
              </a:rPr>
            </a:br>
            <a:r>
              <a:rPr lang="nl-NL" i="1" dirty="0">
                <a:solidFill>
                  <a:schemeClr val="accent5">
                    <a:lumMod val="10000"/>
                  </a:schemeClr>
                </a:solidFill>
                <a:latin typeface="Arial"/>
                <a:cs typeface="Arial"/>
              </a:rPr>
              <a:t>niveau 2</a:t>
            </a:r>
            <a:br>
              <a:rPr lang="nl-NL" i="1" dirty="0">
                <a:latin typeface="Arial"/>
                <a:cs typeface="Arial"/>
              </a:rPr>
            </a:br>
            <a:br>
              <a:rPr lang="nl-NL" sz="2800" i="1" dirty="0">
                <a:latin typeface="Arial"/>
                <a:cs typeface="Arial"/>
              </a:rPr>
            </a:br>
            <a:br>
              <a:rPr lang="nl-NL" i="1" dirty="0">
                <a:latin typeface="Arial"/>
                <a:cs typeface="Arial"/>
              </a:rPr>
            </a:br>
            <a:br>
              <a:rPr lang="nl-NL" sz="2700" b="0" dirty="0">
                <a:latin typeface="Arial"/>
                <a:cs typeface="Arial"/>
              </a:rPr>
            </a:br>
            <a:r>
              <a:rPr lang="nl-NL" sz="2700" b="0" dirty="0">
                <a:latin typeface="Arial"/>
                <a:cs typeface="Arial"/>
              </a:rPr>
              <a:t>Medewerker (financiële) administratie</a:t>
            </a:r>
            <a:br>
              <a:rPr lang="nl-NL" sz="2700" b="0" dirty="0">
                <a:latin typeface="Arial"/>
                <a:cs typeface="Arial"/>
              </a:rPr>
            </a:br>
            <a:r>
              <a:rPr lang="nl-NL" sz="2700" b="0" dirty="0">
                <a:latin typeface="Arial"/>
                <a:cs typeface="Arial"/>
              </a:rPr>
              <a:t>Medewerker secretariaat en receptie</a:t>
            </a:r>
            <a:endParaRPr lang="nl-NL" sz="2700" b="0" dirty="0"/>
          </a:p>
        </p:txBody>
      </p:sp>
      <p:pic>
        <p:nvPicPr>
          <p:cNvPr id="3" name="Audio 2">
            <a:hlinkClick r:id="" action="ppaction://media"/>
            <a:extLst>
              <a:ext uri="{FF2B5EF4-FFF2-40B4-BE49-F238E27FC236}">
                <a16:creationId xmlns:a16="http://schemas.microsoft.com/office/drawing/2014/main" id="{99717EF1-6642-46AF-99D0-DBC2D0F76074}"/>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864406021"/>
      </p:ext>
    </p:extLst>
  </p:cSld>
  <p:clrMapOvr>
    <a:masterClrMapping/>
  </p:clrMapOvr>
  <mc:AlternateContent xmlns:mc="http://schemas.openxmlformats.org/markup-compatibility/2006" xmlns:p14="http://schemas.microsoft.com/office/powerpoint/2010/main">
    <mc:Choice Requires="p14">
      <p:transition spd="slow" p14:dur="2000" advTm="10330"/>
    </mc:Choice>
    <mc:Fallback xmlns="">
      <p:transition spd="slow" advTm="103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het basisdeel</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a:bodyPr>
          <a:lstStyle/>
          <a:p>
            <a:pPr marL="0" indent="0">
              <a:buNone/>
            </a:pPr>
            <a:r>
              <a:rPr lang="nl-NL" dirty="0"/>
              <a:t>- Na</a:t>
            </a:r>
            <a:r>
              <a:rPr lang="nl-NL" dirty="0">
                <a:ea typeface="+mn-lt"/>
                <a:cs typeface="+mn-lt"/>
              </a:rPr>
              <a:t> periode 1 wordt bepaald of je de opleiding in 1 jaar of in 2 jaar gaat doorlopen. </a:t>
            </a:r>
            <a:r>
              <a:rPr lang="nl-NL" dirty="0"/>
              <a:t>Dit is afhankelijk van je cijfers en beroepshouding.</a:t>
            </a:r>
          </a:p>
          <a:p>
            <a:pPr marL="0" indent="0">
              <a:buNone/>
            </a:pPr>
            <a:endParaRPr lang="nl-NL" dirty="0"/>
          </a:p>
          <a:p>
            <a:pPr>
              <a:buNone/>
            </a:pPr>
            <a:r>
              <a:rPr lang="nl-NL" dirty="0"/>
              <a:t>- Na het eerste jaar kies je voor een van de twee richtingen: </a:t>
            </a:r>
            <a:endParaRPr lang="nl-NL" dirty="0">
              <a:cs typeface="Arial" panose="020B0604020202020204"/>
            </a:endParaRPr>
          </a:p>
          <a:p>
            <a:pPr marL="971550" lvl="1" indent="-285750">
              <a:buFont typeface="Arial,Sans-Serif"/>
              <a:buChar char="•"/>
            </a:pPr>
            <a:r>
              <a:rPr lang="nl-NL" dirty="0">
                <a:cs typeface="Arial" panose="020B0604020202020204"/>
              </a:rPr>
              <a:t>Medewerker (financiële) administratie  </a:t>
            </a:r>
            <a:endParaRPr lang="nl-NL" dirty="0">
              <a:ea typeface="+mn-lt"/>
              <a:cs typeface="+mn-lt"/>
            </a:endParaRPr>
          </a:p>
          <a:p>
            <a:pPr marL="971550" lvl="1" indent="-285750">
              <a:buFont typeface="Arial,Sans-Serif"/>
              <a:buChar char="•"/>
            </a:pPr>
            <a:r>
              <a:rPr lang="nl-NL" dirty="0">
                <a:cs typeface="Arial"/>
              </a:rPr>
              <a:t>Medewerker secretariaat en receptie </a:t>
            </a:r>
            <a:endParaRPr lang="nl-NL" dirty="0"/>
          </a:p>
          <a:p>
            <a:pPr marL="0" indent="0">
              <a:buNone/>
            </a:pPr>
            <a:endParaRPr lang="nl-NL" dirty="0">
              <a:cs typeface="Arial"/>
            </a:endParaRPr>
          </a:p>
          <a:p>
            <a:pPr marL="0" indent="0">
              <a:buNone/>
            </a:pPr>
            <a:endParaRPr lang="nl-NL" dirty="0">
              <a:cs typeface="Arial"/>
            </a:endParaRPr>
          </a:p>
        </p:txBody>
      </p:sp>
      <p:pic>
        <p:nvPicPr>
          <p:cNvPr id="5" name="Afbeelding 5" descr="Afbeelding met tekst&#10;&#10;Automatisch gegenereerde beschrijving">
            <a:extLst>
              <a:ext uri="{FF2B5EF4-FFF2-40B4-BE49-F238E27FC236}">
                <a16:creationId xmlns:a16="http://schemas.microsoft.com/office/drawing/2014/main" id="{DA812E9E-010C-4FB1-9B09-68923D4998D9}"/>
              </a:ext>
            </a:extLst>
          </p:cNvPr>
          <p:cNvPicPr>
            <a:picLocks noChangeAspect="1"/>
          </p:cNvPicPr>
          <p:nvPr/>
        </p:nvPicPr>
        <p:blipFill>
          <a:blip r:embed="rId5"/>
          <a:stretch>
            <a:fillRect/>
          </a:stretch>
        </p:blipFill>
        <p:spPr>
          <a:xfrm rot="660000">
            <a:off x="6998714" y="5125112"/>
            <a:ext cx="1361258" cy="1690822"/>
          </a:xfrm>
          <a:prstGeom prst="rect">
            <a:avLst/>
          </a:prstGeom>
        </p:spPr>
      </p:pic>
      <p:pic>
        <p:nvPicPr>
          <p:cNvPr id="4" name="Audio 3">
            <a:hlinkClick r:id="" action="ppaction://media"/>
            <a:extLst>
              <a:ext uri="{FF2B5EF4-FFF2-40B4-BE49-F238E27FC236}">
                <a16:creationId xmlns:a16="http://schemas.microsoft.com/office/drawing/2014/main" id="{EDFB183A-E5C2-4867-AE50-933916E68A8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223170301"/>
      </p:ext>
    </p:extLst>
  </p:cSld>
  <p:clrMapOvr>
    <a:masterClrMapping/>
  </p:clrMapOvr>
  <mc:AlternateContent xmlns:mc="http://schemas.openxmlformats.org/markup-compatibility/2006" xmlns:p14="http://schemas.microsoft.com/office/powerpoint/2010/main">
    <mc:Choice Requires="p14">
      <p:transition spd="slow" p14:dur="2000" advTm="23740"/>
    </mc:Choice>
    <mc:Fallback xmlns="">
      <p:transition spd="slow" advTm="237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normAutofit/>
          </a:bodyPr>
          <a:lstStyle/>
          <a:p>
            <a:r>
              <a:rPr lang="nl-NL" dirty="0">
                <a:latin typeface="Arial"/>
                <a:cs typeface="Arial"/>
              </a:rPr>
              <a:t>Uitgelicht: het profieldeel</a:t>
            </a:r>
            <a:endParaRPr lang="nl-NL" dirty="0"/>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fontScale="92500" lnSpcReduction="10000"/>
          </a:bodyPr>
          <a:lstStyle/>
          <a:p>
            <a:r>
              <a:rPr lang="nl-NL" dirty="0">
                <a:ea typeface="+mn-lt"/>
                <a:cs typeface="+mn-lt"/>
              </a:rPr>
              <a:t>Op de financiële afdeling, secretariaat en/of receptie van een bedrijf verricht je administratieve werkzaamheden. Je houdt bijvoorbeeld de financiële gegevens goed bij. Ook zorg je dat je leidinggevende op de hoogte blijft van de financiële situatie. Je gaat: </a:t>
            </a:r>
            <a:endParaRPr lang="nl-NL" dirty="0"/>
          </a:p>
          <a:p>
            <a:r>
              <a:rPr lang="nl-NL" dirty="0">
                <a:ea typeface="+mn-lt"/>
                <a:cs typeface="+mn-lt"/>
              </a:rPr>
              <a:t>facturen opstellen en invoeren</a:t>
            </a:r>
            <a:endParaRPr lang="nl-NL" dirty="0"/>
          </a:p>
          <a:p>
            <a:r>
              <a:rPr lang="nl-NL" dirty="0">
                <a:ea typeface="+mn-lt"/>
                <a:cs typeface="+mn-lt"/>
              </a:rPr>
              <a:t>gegevens archiveren</a:t>
            </a:r>
            <a:endParaRPr lang="nl-NL" dirty="0"/>
          </a:p>
          <a:p>
            <a:r>
              <a:rPr lang="nl-NL" dirty="0">
                <a:ea typeface="+mn-lt"/>
                <a:cs typeface="+mn-lt"/>
              </a:rPr>
              <a:t>agenda's beheren</a:t>
            </a:r>
            <a:endParaRPr lang="nl-NL" dirty="0"/>
          </a:p>
          <a:p>
            <a:r>
              <a:rPr lang="nl-NL" dirty="0">
                <a:ea typeface="+mn-lt"/>
                <a:cs typeface="+mn-lt"/>
              </a:rPr>
              <a:t>klanten ontvangen</a:t>
            </a:r>
            <a:endParaRPr lang="nl-NL" dirty="0"/>
          </a:p>
          <a:p>
            <a:r>
              <a:rPr lang="nl-NL" dirty="0">
                <a:ea typeface="+mn-lt"/>
                <a:cs typeface="+mn-lt"/>
              </a:rPr>
              <a:t>de telefoon aannemen</a:t>
            </a:r>
            <a:endParaRPr lang="nl-NL" dirty="0"/>
          </a:p>
          <a:p>
            <a:r>
              <a:rPr lang="nl-NL" dirty="0">
                <a:ea typeface="+mn-lt"/>
                <a:cs typeface="+mn-lt"/>
              </a:rPr>
              <a:t>de post verzorgen</a:t>
            </a:r>
            <a:endParaRPr lang="nl-NL" dirty="0"/>
          </a:p>
          <a:p>
            <a:endParaRPr lang="nl-NL" dirty="0">
              <a:cs typeface="Arial"/>
            </a:endParaRPr>
          </a:p>
          <a:p>
            <a:endParaRPr lang="nl-NL" dirty="0"/>
          </a:p>
        </p:txBody>
      </p:sp>
      <p:pic>
        <p:nvPicPr>
          <p:cNvPr id="4" name="Audio 3">
            <a:hlinkClick r:id="" action="ppaction://media"/>
            <a:extLst>
              <a:ext uri="{FF2B5EF4-FFF2-40B4-BE49-F238E27FC236}">
                <a16:creationId xmlns:a16="http://schemas.microsoft.com/office/drawing/2014/main" id="{2DB2906A-9AE0-4008-92FC-D2FA629FB4A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122974255"/>
      </p:ext>
    </p:extLst>
  </p:cSld>
  <p:clrMapOvr>
    <a:masterClrMapping/>
  </p:clrMapOvr>
  <mc:AlternateContent xmlns:mc="http://schemas.openxmlformats.org/markup-compatibility/2006" xmlns:p14="http://schemas.microsoft.com/office/powerpoint/2010/main">
    <mc:Choice Requires="p14">
      <p:transition spd="slow" p14:dur="2000" advTm="34979"/>
    </mc:Choice>
    <mc:Fallback xmlns="">
      <p:transition spd="slow" advTm="3497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normAutofit/>
          </a:bodyPr>
          <a:lstStyle/>
          <a:p>
            <a:r>
              <a:rPr lang="nl-NL" dirty="0">
                <a:latin typeface="Arial"/>
                <a:cs typeface="Arial"/>
              </a:rPr>
              <a:t>Uitgelicht: Zakelijke Dienstverlening</a:t>
            </a:r>
            <a:endParaRPr lang="nl-NL" dirty="0"/>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fontScale="85000" lnSpcReduction="20000"/>
          </a:bodyPr>
          <a:lstStyle/>
          <a:p>
            <a:pPr marL="0" indent="0">
              <a:buNone/>
            </a:pPr>
            <a:r>
              <a:rPr lang="nl-NL" b="1" dirty="0"/>
              <a:t>Toelatingseisen</a:t>
            </a:r>
          </a:p>
          <a:p>
            <a:r>
              <a:rPr lang="nl-NL" dirty="0"/>
              <a:t>Er zijn geen aanvullende eisen voor deze opleiding. </a:t>
            </a:r>
          </a:p>
          <a:p>
            <a:endParaRPr lang="nl-NL" dirty="0"/>
          </a:p>
          <a:p>
            <a:pPr marL="0" indent="0">
              <a:buNone/>
            </a:pPr>
            <a:r>
              <a:rPr lang="nl-NL" b="1" dirty="0"/>
              <a:t>Profiel / kwaliteiten student</a:t>
            </a:r>
          </a:p>
          <a:p>
            <a:pPr>
              <a:buFontTx/>
              <a:buChar char="-"/>
            </a:pPr>
            <a:r>
              <a:rPr lang="nl-NL" dirty="0"/>
              <a:t>Je vindt het leuk om collega’s en klanten te ondersteunen bij hun werkzaamheden. Je bent gastvrij, je zorgt ervoor dat anderen ontzorgt worden.</a:t>
            </a:r>
          </a:p>
          <a:p>
            <a:pPr>
              <a:buFontTx/>
              <a:buChar char="-"/>
            </a:pPr>
            <a:r>
              <a:rPr lang="nl-NL" dirty="0"/>
              <a:t>Je kan goed nauwkeurig werken.</a:t>
            </a:r>
            <a:endParaRPr lang="nl-NL" dirty="0">
              <a:cs typeface="Arial"/>
            </a:endParaRPr>
          </a:p>
          <a:p>
            <a:pPr>
              <a:buFontTx/>
              <a:buChar char="-"/>
            </a:pPr>
            <a:r>
              <a:rPr lang="nl-NL" dirty="0"/>
              <a:t>Je bent heel goed in het bijhouden van de administratie, of wil daar heel goed in worden!</a:t>
            </a:r>
          </a:p>
          <a:p>
            <a:pPr>
              <a:buFontTx/>
              <a:buChar char="-"/>
            </a:pPr>
            <a:r>
              <a:rPr lang="nl-NL" dirty="0"/>
              <a:t>Je vindt het leuk om met verschillende ICT systemen te werken, Zoals Excel, exact-online of een </a:t>
            </a:r>
            <a:r>
              <a:rPr lang="nl-NL" dirty="0" err="1"/>
              <a:t>administratie-systeem</a:t>
            </a:r>
            <a:r>
              <a:rPr lang="nl-NL" dirty="0"/>
              <a:t>.</a:t>
            </a:r>
          </a:p>
          <a:p>
            <a:pPr marL="0" indent="0">
              <a:buNone/>
            </a:pPr>
            <a:endParaRPr lang="nl-NL" dirty="0"/>
          </a:p>
          <a:p>
            <a:pPr>
              <a:buFontTx/>
              <a:buChar char="-"/>
            </a:pPr>
            <a:endParaRPr lang="nl-NL" dirty="0"/>
          </a:p>
          <a:p>
            <a:pPr marL="0" indent="0">
              <a:buNone/>
            </a:pPr>
            <a:endParaRPr lang="nl-NL" dirty="0"/>
          </a:p>
        </p:txBody>
      </p:sp>
      <p:pic>
        <p:nvPicPr>
          <p:cNvPr id="6" name="Audio 5">
            <a:hlinkClick r:id="" action="ppaction://media"/>
            <a:extLst>
              <a:ext uri="{FF2B5EF4-FFF2-40B4-BE49-F238E27FC236}">
                <a16:creationId xmlns:a16="http://schemas.microsoft.com/office/drawing/2014/main" id="{7DE9ECCC-ACBA-4BF6-BE6C-48543261FFA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082416323"/>
      </p:ext>
    </p:extLst>
  </p:cSld>
  <p:clrMapOvr>
    <a:masterClrMapping/>
  </p:clrMapOvr>
  <mc:AlternateContent xmlns:mc="http://schemas.openxmlformats.org/markup-compatibility/2006" xmlns:p14="http://schemas.microsoft.com/office/powerpoint/2010/main">
    <mc:Choice Requires="p14">
      <p:transition spd="slow" p14:dur="2000" advTm="39542"/>
    </mc:Choice>
    <mc:Fallback xmlns="">
      <p:transition spd="slow" advTm="3954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normAutofit/>
          </a:bodyPr>
          <a:lstStyle/>
          <a:p>
            <a:r>
              <a:rPr lang="nl-NL" sz="2800" dirty="0">
                <a:latin typeface="Arial"/>
                <a:cs typeface="Arial"/>
              </a:rPr>
              <a:t>Uitgelicht: </a:t>
            </a:r>
            <a:r>
              <a:rPr lang="nl-NL" sz="2400" dirty="0">
                <a:latin typeface="Arial"/>
                <a:cs typeface="Arial"/>
              </a:rPr>
              <a:t>medewerker secretariaat en receptie/medewerker (financiële) administratie</a:t>
            </a:r>
            <a:endParaRPr lang="nl-NL" sz="2700" dirty="0"/>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fontScale="70000" lnSpcReduction="20000"/>
          </a:bodyPr>
          <a:lstStyle/>
          <a:p>
            <a:pPr marL="0" indent="0">
              <a:buNone/>
            </a:pPr>
            <a:r>
              <a:rPr lang="nl-NL" b="1" dirty="0"/>
              <a:t>Vakkenpakket:</a:t>
            </a:r>
            <a:endParaRPr lang="nl-NL" dirty="0"/>
          </a:p>
          <a:p>
            <a:r>
              <a:rPr lang="nl-NL" dirty="0"/>
              <a:t>Algemene vakken</a:t>
            </a:r>
          </a:p>
          <a:p>
            <a:pPr lvl="1"/>
            <a:r>
              <a:rPr lang="nl-NL" dirty="0"/>
              <a:t>Nederlands, Engels, rekenen en burgerschap</a:t>
            </a:r>
          </a:p>
          <a:p>
            <a:r>
              <a:rPr lang="nl-NL" dirty="0"/>
              <a:t>Theorievakken</a:t>
            </a:r>
          </a:p>
          <a:p>
            <a:pPr lvl="1"/>
            <a:r>
              <a:rPr lang="nl-NL" dirty="0"/>
              <a:t>Administratie</a:t>
            </a:r>
          </a:p>
          <a:p>
            <a:pPr lvl="1"/>
            <a:r>
              <a:rPr lang="nl-NL" dirty="0"/>
              <a:t>Klanten ontvangen</a:t>
            </a:r>
            <a:endParaRPr lang="nl-NL" dirty="0">
              <a:cs typeface="Arial"/>
            </a:endParaRPr>
          </a:p>
          <a:p>
            <a:pPr lvl="1"/>
            <a:r>
              <a:rPr lang="nl-NL" dirty="0">
                <a:cs typeface="Arial"/>
              </a:rPr>
              <a:t>Archiveren/post verwerken</a:t>
            </a:r>
          </a:p>
          <a:p>
            <a:pPr lvl="1"/>
            <a:r>
              <a:rPr lang="nl-NL" dirty="0">
                <a:cs typeface="Arial"/>
              </a:rPr>
              <a:t>Basiskennis economie</a:t>
            </a:r>
          </a:p>
          <a:p>
            <a:pPr lvl="1"/>
            <a:r>
              <a:rPr lang="nl-NL" dirty="0">
                <a:cs typeface="Arial"/>
              </a:rPr>
              <a:t>Project</a:t>
            </a:r>
            <a:endParaRPr lang="nl-NL" dirty="0"/>
          </a:p>
          <a:p>
            <a:r>
              <a:rPr lang="nl-NL" dirty="0"/>
              <a:t>Praktijklessen</a:t>
            </a:r>
          </a:p>
          <a:p>
            <a:pPr lvl="1"/>
            <a:r>
              <a:rPr lang="nl-NL" dirty="0"/>
              <a:t>Kantoorsimulatie</a:t>
            </a:r>
            <a:endParaRPr lang="nl-NL" dirty="0">
              <a:cs typeface="Arial"/>
            </a:endParaRPr>
          </a:p>
          <a:p>
            <a:pPr lvl="1"/>
            <a:r>
              <a:rPr lang="nl-NL" dirty="0">
                <a:cs typeface="Arial"/>
              </a:rPr>
              <a:t>Ontvangst</a:t>
            </a:r>
          </a:p>
          <a:p>
            <a:r>
              <a:rPr lang="nl-NL" dirty="0"/>
              <a:t>Keuzevakken</a:t>
            </a:r>
          </a:p>
          <a:p>
            <a:pPr lvl="1"/>
            <a:r>
              <a:rPr lang="nl-NL" dirty="0"/>
              <a:t>Je kunt kiezen uit een aantal keuzedelen zoals; digitale vaardigheden, Engels, Duits of doorstroom naar N3. </a:t>
            </a:r>
          </a:p>
        </p:txBody>
      </p:sp>
      <p:pic>
        <p:nvPicPr>
          <p:cNvPr id="5" name="Audio 4">
            <a:hlinkClick r:id="" action="ppaction://media"/>
            <a:extLst>
              <a:ext uri="{FF2B5EF4-FFF2-40B4-BE49-F238E27FC236}">
                <a16:creationId xmlns:a16="http://schemas.microsoft.com/office/drawing/2014/main" id="{1D814AB5-761F-4F22-87BA-11E3C4178055}"/>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784961064"/>
      </p:ext>
    </p:extLst>
  </p:cSld>
  <p:clrMapOvr>
    <a:masterClrMapping/>
  </p:clrMapOvr>
  <mc:AlternateContent xmlns:mc="http://schemas.openxmlformats.org/markup-compatibility/2006" xmlns:p14="http://schemas.microsoft.com/office/powerpoint/2010/main">
    <mc:Choice Requires="p14">
      <p:transition spd="slow" p14:dur="2000" advTm="40473"/>
    </mc:Choice>
    <mc:Fallback xmlns="">
      <p:transition spd="slow" advTm="404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a:xfrm>
            <a:off x="628650" y="365129"/>
            <a:ext cx="8267700" cy="1336448"/>
          </a:xfrm>
        </p:spPr>
        <p:txBody>
          <a:bodyPr>
            <a:noAutofit/>
          </a:bodyPr>
          <a:lstStyle/>
          <a:p>
            <a:r>
              <a:rPr lang="nl-NL" sz="2800" dirty="0">
                <a:latin typeface="Arial"/>
                <a:cs typeface="Arial"/>
              </a:rPr>
              <a:t>Uitgelicht: medewerker secretariaat en receptie/medewerker (financiële) administratie</a:t>
            </a:r>
            <a:endParaRPr lang="nl-NL" sz="2800" dirty="0"/>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a:bodyPr>
          <a:lstStyle/>
          <a:p>
            <a:pPr marL="0" indent="0">
              <a:buNone/>
            </a:pPr>
            <a:r>
              <a:rPr lang="nl-NL" b="1" dirty="0"/>
              <a:t>Stages</a:t>
            </a:r>
          </a:p>
          <a:p>
            <a:r>
              <a:rPr lang="nl-NL" dirty="0"/>
              <a:t>Je gaat 2 keer stage lopen tijdens je opleiding, bij hetzelfde bedrijf of bij 2 verschillende bedrijven.</a:t>
            </a:r>
          </a:p>
          <a:p>
            <a:r>
              <a:rPr lang="nl-NL" dirty="0"/>
              <a:t>Je moet zelf solliciteren voor een stage. Wij leren jou hoe je dat moet aanpakken. </a:t>
            </a:r>
          </a:p>
          <a:p>
            <a:r>
              <a:rPr lang="nl-NL" dirty="0"/>
              <a:t>Waar? Bijvoorbeeld Gemeente Nijmegen, makelaars, basisscholen of het Radboud ziekenhuis. </a:t>
            </a:r>
          </a:p>
          <a:p>
            <a:pPr marL="0" indent="0">
              <a:buNone/>
            </a:pPr>
            <a:endParaRPr lang="nl-NL" dirty="0"/>
          </a:p>
        </p:txBody>
      </p:sp>
      <p:pic>
        <p:nvPicPr>
          <p:cNvPr id="4" name="Audio 3">
            <a:hlinkClick r:id="" action="ppaction://media"/>
            <a:extLst>
              <a:ext uri="{FF2B5EF4-FFF2-40B4-BE49-F238E27FC236}">
                <a16:creationId xmlns:a16="http://schemas.microsoft.com/office/drawing/2014/main" id="{CC6FE776-6C38-48C1-923B-A52324B8535D}"/>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70321217"/>
      </p:ext>
    </p:extLst>
  </p:cSld>
  <p:clrMapOvr>
    <a:masterClrMapping/>
  </p:clrMapOvr>
  <mc:AlternateContent xmlns:mc="http://schemas.openxmlformats.org/markup-compatibility/2006" xmlns:p14="http://schemas.microsoft.com/office/powerpoint/2010/main">
    <mc:Choice Requires="p14">
      <p:transition spd="slow" p14:dur="2000" advTm="33263"/>
    </mc:Choice>
    <mc:Fallback xmlns="">
      <p:transition spd="slow" advTm="332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normAutofit fontScale="90000"/>
          </a:bodyPr>
          <a:lstStyle/>
          <a:p>
            <a:r>
              <a:rPr lang="nl-NL" dirty="0">
                <a:latin typeface="Arial"/>
                <a:cs typeface="Arial"/>
              </a:rPr>
              <a:t>Uitgelicht: medewerker secretariaat en receptie/medewerker (financiële) administratie</a:t>
            </a:r>
            <a:endParaRPr lang="nl-NL" dirty="0"/>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a:bodyPr>
          <a:lstStyle/>
          <a:p>
            <a:pPr marL="0" indent="0">
              <a:buNone/>
            </a:pPr>
            <a:r>
              <a:rPr lang="nl-NL" b="1" dirty="0"/>
              <a:t>Na de opleiding </a:t>
            </a:r>
          </a:p>
          <a:p>
            <a:r>
              <a:rPr lang="nl-NL" dirty="0"/>
              <a:t>Na de opleiding kan je doorstromen naar de  niveau 3 en 4 opleidingen financieel, management assistant, juridisch of marketing en communicatie.</a:t>
            </a:r>
          </a:p>
          <a:p>
            <a:r>
              <a:rPr lang="nl-NL" dirty="0"/>
              <a:t>Je kunt bij veel verschillende soorten bedrijven gaan werken, zowel kleine bedrijven als grote bedrijven.</a:t>
            </a:r>
          </a:p>
        </p:txBody>
      </p:sp>
      <p:pic>
        <p:nvPicPr>
          <p:cNvPr id="5" name="Audio 4">
            <a:hlinkClick r:id="" action="ppaction://media"/>
            <a:extLst>
              <a:ext uri="{FF2B5EF4-FFF2-40B4-BE49-F238E27FC236}">
                <a16:creationId xmlns:a16="http://schemas.microsoft.com/office/drawing/2014/main" id="{357D6AB8-D5BE-4603-B78B-BD361BD635E9}"/>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04663060"/>
      </p:ext>
    </p:extLst>
  </p:cSld>
  <p:clrMapOvr>
    <a:masterClrMapping/>
  </p:clrMapOvr>
  <mc:AlternateContent xmlns:mc="http://schemas.openxmlformats.org/markup-compatibility/2006" xmlns:p14="http://schemas.microsoft.com/office/powerpoint/2010/main">
    <mc:Choice Requires="p14">
      <p:transition spd="slow" p14:dur="2000" advTm="22181"/>
    </mc:Choice>
    <mc:Fallback xmlns="">
      <p:transition spd="slow" advTm="22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Wat zijn de kosten?</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7886700" cy="3969493"/>
          </a:xfrm>
        </p:spPr>
        <p:txBody>
          <a:bodyPr>
            <a:normAutofit fontScale="92500" lnSpcReduction="10000"/>
          </a:bodyPr>
          <a:lstStyle/>
          <a:p>
            <a:pPr marL="0" indent="0">
              <a:buNone/>
            </a:pPr>
            <a:r>
              <a:rPr lang="nl-NL" b="1" dirty="0"/>
              <a:t>Studiekosten</a:t>
            </a:r>
          </a:p>
          <a:p>
            <a:r>
              <a:rPr lang="nl-NL" dirty="0"/>
              <a:t>Lesgeld: € 1.202,- per jaar (BOL)</a:t>
            </a:r>
          </a:p>
          <a:p>
            <a:r>
              <a:rPr lang="nl-NL" dirty="0"/>
              <a:t>bijkomende kosten </a:t>
            </a:r>
          </a:p>
          <a:p>
            <a:pPr lvl="1"/>
            <a:r>
              <a:rPr lang="nl-NL" dirty="0"/>
              <a:t>Lesmateriaal</a:t>
            </a:r>
          </a:p>
          <a:p>
            <a:pPr lvl="1"/>
            <a:r>
              <a:rPr lang="nl-NL" dirty="0"/>
              <a:t>Licenties</a:t>
            </a:r>
          </a:p>
          <a:p>
            <a:pPr lvl="1"/>
            <a:r>
              <a:rPr lang="nl-NL" dirty="0"/>
              <a:t>Materialen</a:t>
            </a:r>
          </a:p>
          <a:p>
            <a:pPr lvl="1"/>
            <a:r>
              <a:rPr lang="nl-NL" dirty="0" err="1"/>
              <a:t>etc</a:t>
            </a:r>
            <a:r>
              <a:rPr lang="nl-NL" dirty="0"/>
              <a:t> </a:t>
            </a:r>
          </a:p>
          <a:p>
            <a:r>
              <a:rPr lang="nl-NL" dirty="0"/>
              <a:t>Laptop: altijd nodig </a:t>
            </a:r>
          </a:p>
          <a:p>
            <a:endParaRPr lang="nl-NL" dirty="0"/>
          </a:p>
          <a:p>
            <a:pPr marL="0" indent="0">
              <a:buNone/>
            </a:pPr>
            <a:r>
              <a:rPr lang="nl-NL" sz="2200" b="1" dirty="0"/>
              <a:t>Financiële uitdaging?</a:t>
            </a:r>
          </a:p>
          <a:p>
            <a:pPr marL="0" indent="0">
              <a:buNone/>
            </a:pPr>
            <a:r>
              <a:rPr lang="nl-NL" sz="2200" dirty="0"/>
              <a:t>vraag via je trajectbegeleider een financieel spreekuur aan </a:t>
            </a:r>
          </a:p>
        </p:txBody>
      </p:sp>
      <p:pic>
        <p:nvPicPr>
          <p:cNvPr id="4" name="Afbeelding 3">
            <a:extLst>
              <a:ext uri="{FF2B5EF4-FFF2-40B4-BE49-F238E27FC236}">
                <a16:creationId xmlns:a16="http://schemas.microsoft.com/office/drawing/2014/main" id="{BACC73F9-7880-47E2-BE8E-1486F0B70068}"/>
              </a:ext>
            </a:extLst>
          </p:cNvPr>
          <p:cNvPicPr>
            <a:picLocks noChangeAspect="1"/>
          </p:cNvPicPr>
          <p:nvPr/>
        </p:nvPicPr>
        <p:blipFill>
          <a:blip r:embed="rId4"/>
          <a:stretch>
            <a:fillRect/>
          </a:stretch>
        </p:blipFill>
        <p:spPr>
          <a:xfrm>
            <a:off x="6194327" y="1461501"/>
            <a:ext cx="1847850" cy="1571625"/>
          </a:xfrm>
          <a:prstGeom prst="rect">
            <a:avLst/>
          </a:prstGeom>
        </p:spPr>
      </p:pic>
      <p:pic>
        <p:nvPicPr>
          <p:cNvPr id="5" name="Audio 4">
            <a:hlinkClick r:id="" action="ppaction://media"/>
            <a:extLst>
              <a:ext uri="{FF2B5EF4-FFF2-40B4-BE49-F238E27FC236}">
                <a16:creationId xmlns:a16="http://schemas.microsoft.com/office/drawing/2014/main" id="{CB0856DA-47E2-4DAD-BEF3-8E439A2264B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702085563"/>
      </p:ext>
    </p:extLst>
  </p:cSld>
  <p:clrMapOvr>
    <a:masterClrMapping/>
  </p:clrMapOvr>
  <mc:AlternateContent xmlns:mc="http://schemas.openxmlformats.org/markup-compatibility/2006" xmlns:p14="http://schemas.microsoft.com/office/powerpoint/2010/main">
    <mc:Choice Requires="p14">
      <p:transition spd="slow" p14:dur="2000" advTm="27891"/>
    </mc:Choice>
    <mc:Fallback xmlns="">
      <p:transition spd="slow" advTm="278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7C69D5-8C55-4594-BF71-F9B624E667CC}"/>
              </a:ext>
            </a:extLst>
          </p:cNvPr>
          <p:cNvSpPr>
            <a:spLocks noGrp="1"/>
          </p:cNvSpPr>
          <p:nvPr>
            <p:ph type="title"/>
          </p:nvPr>
        </p:nvSpPr>
        <p:spPr/>
        <p:txBody>
          <a:bodyPr/>
          <a:lstStyle/>
          <a:p>
            <a:r>
              <a:rPr lang="nl-NL"/>
              <a:t>Vragen?</a:t>
            </a:r>
          </a:p>
        </p:txBody>
      </p:sp>
      <p:sp>
        <p:nvSpPr>
          <p:cNvPr id="3" name="Tijdelijke aanduiding voor tekst 2">
            <a:extLst>
              <a:ext uri="{FF2B5EF4-FFF2-40B4-BE49-F238E27FC236}">
                <a16:creationId xmlns:a16="http://schemas.microsoft.com/office/drawing/2014/main" id="{CA208210-A5D1-48EB-A178-0D24A6D73E6C}"/>
              </a:ext>
            </a:extLst>
          </p:cNvPr>
          <p:cNvSpPr>
            <a:spLocks noGrp="1"/>
          </p:cNvSpPr>
          <p:nvPr>
            <p:ph type="body" sz="quarter" idx="10"/>
          </p:nvPr>
        </p:nvSpPr>
        <p:spPr/>
        <p:txBody>
          <a:bodyPr>
            <a:normAutofit/>
          </a:bodyPr>
          <a:lstStyle/>
          <a:p>
            <a:pPr marL="0" indent="0">
              <a:buNone/>
            </a:pPr>
            <a:r>
              <a:rPr lang="nl-NL" b="1" dirty="0"/>
              <a:t>Ik ben / Wij zijn de voorlichters van deze opleiding(en). </a:t>
            </a:r>
            <a:r>
              <a:rPr lang="nl-NL" dirty="0"/>
              <a:t>Je kunt met al je vragen bij ons terecht: </a:t>
            </a:r>
          </a:p>
          <a:p>
            <a:pPr marL="0" indent="0">
              <a:buNone/>
            </a:pPr>
            <a:endParaRPr lang="nl-NL" dirty="0"/>
          </a:p>
          <a:p>
            <a:pPr marL="0" indent="0">
              <a:buNone/>
            </a:pPr>
            <a:r>
              <a:rPr lang="nl-NL" dirty="0"/>
              <a:t>Carla Cremers  </a:t>
            </a:r>
            <a:r>
              <a:rPr lang="nl-NL" dirty="0">
                <a:hlinkClick r:id="rId4"/>
              </a:rPr>
              <a:t>C.Cremers@ROC-Nijmegen.nl</a:t>
            </a:r>
            <a:endParaRPr lang="nl-NL" dirty="0"/>
          </a:p>
          <a:p>
            <a:pPr marL="0" indent="0">
              <a:buNone/>
            </a:pPr>
            <a:endParaRPr lang="nl-NL" dirty="0"/>
          </a:p>
          <a:p>
            <a:pPr marL="0" indent="0">
              <a:buNone/>
            </a:pPr>
            <a:r>
              <a:rPr lang="nl-NL" dirty="0"/>
              <a:t>Joop Huijbers  </a:t>
            </a:r>
            <a:r>
              <a:rPr lang="nl-NL" dirty="0">
                <a:hlinkClick r:id="rId5"/>
              </a:rPr>
              <a:t>J.Huijbers@ROC-Nijmegen.nl</a:t>
            </a: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p:txBody>
      </p:sp>
      <p:pic>
        <p:nvPicPr>
          <p:cNvPr id="4" name="Audio 3">
            <a:hlinkClick r:id="" action="ppaction://media"/>
            <a:extLst>
              <a:ext uri="{FF2B5EF4-FFF2-40B4-BE49-F238E27FC236}">
                <a16:creationId xmlns:a16="http://schemas.microsoft.com/office/drawing/2014/main" id="{87190522-3A97-47A9-AF08-D8EA8039A6B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400603950"/>
      </p:ext>
    </p:extLst>
  </p:cSld>
  <p:clrMapOvr>
    <a:masterClrMapping/>
  </p:clrMapOvr>
  <mc:AlternateContent xmlns:mc="http://schemas.openxmlformats.org/markup-compatibility/2006" xmlns:p14="http://schemas.microsoft.com/office/powerpoint/2010/main">
    <mc:Choice Requires="p14">
      <p:transition spd="slow" p14:dur="2000" advTm="23160"/>
    </mc:Choice>
    <mc:Fallback xmlns="">
      <p:transition spd="slow" advTm="231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a:xfrm>
            <a:off x="143458" y="2766218"/>
            <a:ext cx="7886700" cy="1325563"/>
          </a:xfrm>
        </p:spPr>
        <p:txBody>
          <a:bodyPr>
            <a:normAutofit fontScale="90000"/>
          </a:bodyPr>
          <a:lstStyle/>
          <a:p>
            <a:r>
              <a:rPr lang="nl-NL" dirty="0"/>
              <a:t>Twijfel je nog?</a:t>
            </a:r>
            <a:br>
              <a:rPr lang="nl-NL" dirty="0"/>
            </a:br>
            <a:r>
              <a:rPr lang="nl-NL" b="0" dirty="0"/>
              <a:t>Kom naar de</a:t>
            </a:r>
            <a:br>
              <a:rPr lang="nl-NL" b="0" dirty="0"/>
            </a:br>
            <a:r>
              <a:rPr lang="nl-NL" b="0" dirty="0"/>
              <a:t>Open Dag of kom </a:t>
            </a:r>
            <a:br>
              <a:rPr lang="nl-NL" b="0" dirty="0"/>
            </a:br>
            <a:r>
              <a:rPr lang="nl-NL" b="0" dirty="0"/>
              <a:t>meelopen! </a:t>
            </a:r>
          </a:p>
        </p:txBody>
      </p:sp>
      <p:pic>
        <p:nvPicPr>
          <p:cNvPr id="4" name="Afbeelding 3">
            <a:extLst>
              <a:ext uri="{FF2B5EF4-FFF2-40B4-BE49-F238E27FC236}">
                <a16:creationId xmlns:a16="http://schemas.microsoft.com/office/drawing/2014/main" id="{AEAF15BE-5CD5-439E-A2EF-F0A0BE14D4D0}"/>
              </a:ext>
            </a:extLst>
          </p:cNvPr>
          <p:cNvPicPr>
            <a:picLocks noChangeAspect="1"/>
          </p:cNvPicPr>
          <p:nvPr/>
        </p:nvPicPr>
        <p:blipFill>
          <a:blip r:embed="rId4"/>
          <a:stretch>
            <a:fillRect/>
          </a:stretch>
        </p:blipFill>
        <p:spPr>
          <a:xfrm>
            <a:off x="3601968" y="0"/>
            <a:ext cx="5088975" cy="6858000"/>
          </a:xfrm>
          <a:prstGeom prst="rect">
            <a:avLst/>
          </a:prstGeom>
        </p:spPr>
      </p:pic>
      <p:pic>
        <p:nvPicPr>
          <p:cNvPr id="5" name="Audio 4">
            <a:hlinkClick r:id="" action="ppaction://media"/>
            <a:extLst>
              <a:ext uri="{FF2B5EF4-FFF2-40B4-BE49-F238E27FC236}">
                <a16:creationId xmlns:a16="http://schemas.microsoft.com/office/drawing/2014/main" id="{C3643336-0B3D-43F1-A000-730D17D03D7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76782136"/>
      </p:ext>
    </p:extLst>
  </p:cSld>
  <p:clrMapOvr>
    <a:masterClrMapping/>
  </p:clrMapOvr>
  <mc:AlternateContent xmlns:mc="http://schemas.openxmlformats.org/markup-compatibility/2006" xmlns:p14="http://schemas.microsoft.com/office/powerpoint/2010/main">
    <mc:Choice Requires="p14">
      <p:transition spd="slow" p14:dur="2000" advTm="31287"/>
    </mc:Choice>
    <mc:Fallback xmlns="">
      <p:transition spd="slow" advTm="312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p:txBody>
          <a:bodyPr/>
          <a:lstStyle/>
          <a:p>
            <a:r>
              <a:rPr lang="nl-NL"/>
              <a:t>Ben jij al er al uit?</a:t>
            </a:r>
          </a:p>
        </p:txBody>
      </p:sp>
      <p:sp>
        <p:nvSpPr>
          <p:cNvPr id="3" name="Tijdelijke aanduiding voor tekst 2">
            <a:extLst>
              <a:ext uri="{FF2B5EF4-FFF2-40B4-BE49-F238E27FC236}">
                <a16:creationId xmlns:a16="http://schemas.microsoft.com/office/drawing/2014/main" id="{2D8C998F-B6D9-4BE1-96E5-55A6B283B3AD}"/>
              </a:ext>
            </a:extLst>
          </p:cNvPr>
          <p:cNvSpPr>
            <a:spLocks noGrp="1"/>
          </p:cNvSpPr>
          <p:nvPr>
            <p:ph type="body" sz="quarter" idx="10"/>
          </p:nvPr>
        </p:nvSpPr>
        <p:spPr/>
        <p:txBody>
          <a:bodyPr>
            <a:normAutofit/>
          </a:bodyPr>
          <a:lstStyle/>
          <a:p>
            <a:pPr marL="0" indent="0">
              <a:buNone/>
            </a:pPr>
            <a:r>
              <a:rPr lang="nl-NL"/>
              <a:t>Heb jij jouw keuze gemaakt? YES! Je kunt je nu aanmelden via de webpagina van de opleiding die je gekozen hebt. </a:t>
            </a:r>
          </a:p>
          <a:p>
            <a:pPr marL="0" indent="0">
              <a:buNone/>
            </a:pPr>
            <a:r>
              <a:rPr lang="nl-NL"/>
              <a:t>Na jouw aanmelding nodigen we je graag uit voor een kennismakings- of intakegesprek. </a:t>
            </a:r>
          </a:p>
          <a:p>
            <a:pPr marL="0" indent="0">
              <a:buNone/>
            </a:pPr>
            <a:endParaRPr lang="nl-NL"/>
          </a:p>
          <a:p>
            <a:pPr marL="0" indent="0">
              <a:buNone/>
            </a:pPr>
            <a:r>
              <a:rPr lang="nl-NL"/>
              <a:t>Op </a:t>
            </a:r>
            <a:r>
              <a:rPr lang="nl-NL">
                <a:hlinkClick r:id="rId4"/>
              </a:rPr>
              <a:t>www.roc-nijmegen.nl/aanmelden-mbo</a:t>
            </a:r>
            <a:r>
              <a:rPr lang="nl-NL"/>
              <a:t> vind je alle informatie over aanmelden en toelating.</a:t>
            </a:r>
          </a:p>
        </p:txBody>
      </p:sp>
      <p:pic>
        <p:nvPicPr>
          <p:cNvPr id="5" name="Audio 4">
            <a:hlinkClick r:id="" action="ppaction://media"/>
            <a:extLst>
              <a:ext uri="{FF2B5EF4-FFF2-40B4-BE49-F238E27FC236}">
                <a16:creationId xmlns:a16="http://schemas.microsoft.com/office/drawing/2014/main" id="{944073E3-7658-4BFD-B478-DA08881FCEB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623891620"/>
      </p:ext>
    </p:extLst>
  </p:cSld>
  <p:clrMapOvr>
    <a:masterClrMapping/>
  </p:clrMapOvr>
  <mc:AlternateContent xmlns:mc="http://schemas.openxmlformats.org/markup-compatibility/2006" xmlns:p14="http://schemas.microsoft.com/office/powerpoint/2010/main">
    <mc:Choice Requires="p14">
      <p:transition spd="slow" p14:dur="2000" advTm="26202"/>
    </mc:Choice>
    <mc:Fallback xmlns="">
      <p:transition spd="slow" advTm="262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AA050E-AE4A-476A-919B-1429904AE6BA}"/>
              </a:ext>
            </a:extLst>
          </p:cNvPr>
          <p:cNvSpPr>
            <a:spLocks noGrp="1"/>
          </p:cNvSpPr>
          <p:nvPr>
            <p:ph type="title"/>
          </p:nvPr>
        </p:nvSpPr>
        <p:spPr/>
        <p:txBody>
          <a:bodyPr/>
          <a:lstStyle/>
          <a:p>
            <a:r>
              <a:rPr lang="nl-NL"/>
              <a:t>Het mbo</a:t>
            </a:r>
          </a:p>
        </p:txBody>
      </p:sp>
      <p:sp>
        <p:nvSpPr>
          <p:cNvPr id="3" name="Tijdelijke aanduiding voor tekst 2">
            <a:extLst>
              <a:ext uri="{FF2B5EF4-FFF2-40B4-BE49-F238E27FC236}">
                <a16:creationId xmlns:a16="http://schemas.microsoft.com/office/drawing/2014/main" id="{7F576AA0-055B-437A-9798-01B8452962D7}"/>
              </a:ext>
            </a:extLst>
          </p:cNvPr>
          <p:cNvSpPr>
            <a:spLocks noGrp="1"/>
          </p:cNvSpPr>
          <p:nvPr>
            <p:ph type="body" sz="quarter" idx="10"/>
          </p:nvPr>
        </p:nvSpPr>
        <p:spPr/>
        <p:txBody>
          <a:bodyPr vert="horz" lIns="91440" tIns="45720" rIns="91440" bIns="45720" rtlCol="0" anchor="t">
            <a:normAutofit fontScale="70000" lnSpcReduction="20000"/>
          </a:bodyPr>
          <a:lstStyle/>
          <a:p>
            <a:pPr marL="0" indent="0">
              <a:lnSpc>
                <a:spcPct val="120000"/>
              </a:lnSpc>
              <a:buNone/>
            </a:pPr>
            <a:r>
              <a:rPr lang="nl-NL"/>
              <a:t>Het middelbaar </a:t>
            </a:r>
            <a:r>
              <a:rPr lang="nl-NL" b="1"/>
              <a:t>beroep</a:t>
            </a:r>
            <a:r>
              <a:rPr lang="nl-NL"/>
              <a:t>sonderwijs (mbo) bereidt jou voor op het uitoefenen van een </a:t>
            </a:r>
            <a:r>
              <a:rPr lang="nl-NL" b="1"/>
              <a:t>vak of beroep, oftewel:</a:t>
            </a:r>
            <a:r>
              <a:rPr lang="nl-NL"/>
              <a:t> jouw toekomst in de maatschappij. </a:t>
            </a:r>
          </a:p>
          <a:p>
            <a:pPr marL="0" indent="0">
              <a:buNone/>
            </a:pPr>
            <a:endParaRPr lang="nl-NL" sz="1100"/>
          </a:p>
          <a:p>
            <a:pPr marL="0" indent="0">
              <a:buNone/>
            </a:pPr>
            <a:r>
              <a:rPr lang="nl-NL"/>
              <a:t>Het mbo bestaat uit verschillende typen onderwijs. Zo kun je: </a:t>
            </a:r>
          </a:p>
          <a:p>
            <a:r>
              <a:rPr lang="nl-NL" b="1"/>
              <a:t>voltijd</a:t>
            </a:r>
            <a:r>
              <a:rPr lang="nl-NL"/>
              <a:t> (BOL) gaan leren of </a:t>
            </a:r>
          </a:p>
          <a:p>
            <a:r>
              <a:rPr lang="nl-NL" b="1"/>
              <a:t>deeltijd</a:t>
            </a:r>
            <a:r>
              <a:rPr lang="nl-NL"/>
              <a:t> (BBL); ook direct werken in loondienst </a:t>
            </a:r>
          </a:p>
          <a:p>
            <a:pPr marL="0" indent="0">
              <a:buNone/>
            </a:pPr>
            <a:endParaRPr lang="nl-NL" sz="1100"/>
          </a:p>
          <a:p>
            <a:pPr marL="0" indent="0">
              <a:buNone/>
            </a:pPr>
            <a:r>
              <a:rPr lang="nl-NL"/>
              <a:t>Je kunt naar het mbo als je: </a:t>
            </a:r>
          </a:p>
          <a:p>
            <a:r>
              <a:rPr lang="nl-NL"/>
              <a:t>Een </a:t>
            </a:r>
            <a:r>
              <a:rPr lang="nl-NL" b="1"/>
              <a:t>vmbo-diploma</a:t>
            </a:r>
            <a:r>
              <a:rPr lang="nl-NL"/>
              <a:t> hebt</a:t>
            </a:r>
          </a:p>
          <a:p>
            <a:r>
              <a:rPr lang="nl-NL"/>
              <a:t>Een </a:t>
            </a:r>
            <a:r>
              <a:rPr lang="nl-NL" b="1">
                <a:ea typeface="+mn-lt"/>
                <a:cs typeface="+mn-lt"/>
              </a:rPr>
              <a:t>havo </a:t>
            </a:r>
            <a:r>
              <a:rPr lang="nl-NL">
                <a:ea typeface="+mn-lt"/>
                <a:cs typeface="+mn-lt"/>
              </a:rPr>
              <a:t>diploma hebt </a:t>
            </a:r>
          </a:p>
          <a:p>
            <a:r>
              <a:rPr lang="nl-NL">
                <a:ea typeface="+mn-lt"/>
                <a:cs typeface="+mn-lt"/>
              </a:rPr>
              <a:t>Een </a:t>
            </a:r>
            <a:r>
              <a:rPr lang="nl-NL" b="1">
                <a:ea typeface="+mn-lt"/>
                <a:cs typeface="+mn-lt"/>
              </a:rPr>
              <a:t>overgangsbewijs</a:t>
            </a:r>
            <a:r>
              <a:rPr lang="nl-NL">
                <a:ea typeface="+mn-lt"/>
                <a:cs typeface="+mn-lt"/>
              </a:rPr>
              <a:t> van havo 3 naar havo 4 hebt </a:t>
            </a:r>
          </a:p>
          <a:p>
            <a:r>
              <a:rPr lang="nl-NL">
                <a:ea typeface="+mn-lt"/>
                <a:cs typeface="+mn-lt"/>
              </a:rPr>
              <a:t>op een </a:t>
            </a:r>
            <a:r>
              <a:rPr lang="nl-NL" b="1">
                <a:ea typeface="+mn-lt"/>
                <a:cs typeface="+mn-lt"/>
              </a:rPr>
              <a:t>praktijkschool </a:t>
            </a:r>
            <a:r>
              <a:rPr lang="nl-NL">
                <a:ea typeface="+mn-lt"/>
                <a:cs typeface="+mn-lt"/>
              </a:rPr>
              <a:t>zit</a:t>
            </a:r>
          </a:p>
          <a:p>
            <a:r>
              <a:rPr lang="nl-NL">
                <a:ea typeface="+mn-lt"/>
                <a:cs typeface="+mn-lt"/>
              </a:rPr>
              <a:t>je vmbo-diploma </a:t>
            </a:r>
            <a:r>
              <a:rPr lang="nl-NL" b="1">
                <a:ea typeface="+mn-lt"/>
                <a:cs typeface="+mn-lt"/>
              </a:rPr>
              <a:t>niet hebt gehaald </a:t>
            </a:r>
            <a:r>
              <a:rPr lang="nl-NL">
                <a:ea typeface="+mn-lt"/>
                <a:cs typeface="+mn-lt"/>
              </a:rPr>
              <a:t>(entree-opleiding)</a:t>
            </a:r>
            <a:endParaRPr lang="nl-NL"/>
          </a:p>
        </p:txBody>
      </p:sp>
      <p:pic>
        <p:nvPicPr>
          <p:cNvPr id="4" name="Audio 3">
            <a:hlinkClick r:id="" action="ppaction://media"/>
            <a:extLst>
              <a:ext uri="{FF2B5EF4-FFF2-40B4-BE49-F238E27FC236}">
                <a16:creationId xmlns:a16="http://schemas.microsoft.com/office/drawing/2014/main" id="{C426265A-E9B9-4B6D-9AFB-1BA6766AD3F9}"/>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191092465"/>
      </p:ext>
    </p:extLst>
  </p:cSld>
  <p:clrMapOvr>
    <a:masterClrMapping/>
  </p:clrMapOvr>
  <mc:AlternateContent xmlns:mc="http://schemas.openxmlformats.org/markup-compatibility/2006" xmlns:p14="http://schemas.microsoft.com/office/powerpoint/2010/main">
    <mc:Choice Requires="p14">
      <p:transition spd="slow" p14:dur="2000" advTm="37953"/>
    </mc:Choice>
    <mc:Fallback xmlns="">
      <p:transition spd="slow" advTm="379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C1F1D-E379-44CD-B47E-CE9823C52AF4}"/>
              </a:ext>
            </a:extLst>
          </p:cNvPr>
          <p:cNvSpPr>
            <a:spLocks noGrp="1"/>
          </p:cNvSpPr>
          <p:nvPr>
            <p:ph type="title"/>
          </p:nvPr>
        </p:nvSpPr>
        <p:spPr/>
        <p:txBody>
          <a:bodyPr/>
          <a:lstStyle/>
          <a:p>
            <a:r>
              <a:rPr lang="nl-NL">
                <a:latin typeface="Arial"/>
                <a:cs typeface="Arial"/>
              </a:rPr>
              <a:t>Handige links</a:t>
            </a:r>
            <a:endParaRPr lang="nl-NL"/>
          </a:p>
        </p:txBody>
      </p:sp>
      <p:sp>
        <p:nvSpPr>
          <p:cNvPr id="3" name="Tijdelijke aanduiding voor tekst 2">
            <a:extLst>
              <a:ext uri="{FF2B5EF4-FFF2-40B4-BE49-F238E27FC236}">
                <a16:creationId xmlns:a16="http://schemas.microsoft.com/office/drawing/2014/main" id="{7E3A91F7-77D7-48F4-8650-939ADCB874EC}"/>
              </a:ext>
            </a:extLst>
          </p:cNvPr>
          <p:cNvSpPr>
            <a:spLocks noGrp="1"/>
          </p:cNvSpPr>
          <p:nvPr>
            <p:ph type="body" sz="quarter" idx="10"/>
          </p:nvPr>
        </p:nvSpPr>
        <p:spPr/>
        <p:txBody>
          <a:bodyPr vert="horz" lIns="91440" tIns="45720" rIns="91440" bIns="45720" rtlCol="0" anchor="t">
            <a:normAutofit fontScale="77500" lnSpcReduction="20000"/>
          </a:bodyPr>
          <a:lstStyle/>
          <a:p>
            <a:pPr marL="0" indent="0">
              <a:buNone/>
            </a:pPr>
            <a:r>
              <a:rPr lang="nl-NL" b="1">
                <a:ea typeface="+mn-lt"/>
                <a:cs typeface="+mn-lt"/>
              </a:rPr>
              <a:t>Website-pagina’s </a:t>
            </a:r>
            <a:endParaRPr lang="en-US">
              <a:ea typeface="+mn-lt"/>
              <a:cs typeface="+mn-lt"/>
            </a:endParaRPr>
          </a:p>
          <a:p>
            <a:r>
              <a:rPr lang="nl-NL" sz="2300" i="1">
                <a:ea typeface="+mn-lt"/>
                <a:cs typeface="+mn-lt"/>
              </a:rPr>
              <a:t>Opleidingsfolder bekijken/aanvragen: </a:t>
            </a:r>
            <a:r>
              <a:rPr lang="nl-NL" sz="2300">
                <a:ea typeface="+mn-lt"/>
                <a:cs typeface="+mn-lt"/>
                <a:hlinkClick r:id="rId4"/>
              </a:rPr>
              <a:t>https://www.roc-nijmegen.nl/folder</a:t>
            </a:r>
            <a:r>
              <a:rPr lang="nl-NL" sz="2300">
                <a:ea typeface="+mn-lt"/>
                <a:cs typeface="+mn-lt"/>
              </a:rPr>
              <a:t> </a:t>
            </a:r>
          </a:p>
          <a:p>
            <a:r>
              <a:rPr lang="nl-NL" sz="2300" i="1">
                <a:ea typeface="+mn-lt"/>
                <a:cs typeface="+mn-lt"/>
              </a:rPr>
              <a:t>Hulp bij studiekeuze-pagina: </a:t>
            </a:r>
            <a:r>
              <a:rPr lang="nl-NL" sz="2300">
                <a:ea typeface="+mn-lt"/>
                <a:cs typeface="+mn-lt"/>
                <a:hlinkClick r:id="rId5"/>
              </a:rPr>
              <a:t>www</a:t>
            </a:r>
            <a:r>
              <a:rPr lang="nl-NL" sz="2300" i="1">
                <a:ea typeface="+mn-lt"/>
                <a:cs typeface="+mn-lt"/>
                <a:hlinkClick r:id="rId5"/>
              </a:rPr>
              <a:t>.</a:t>
            </a:r>
            <a:r>
              <a:rPr lang="nl-NL" sz="2300">
                <a:ea typeface="+mn-lt"/>
                <a:cs typeface="+mn-lt"/>
                <a:hlinkClick r:id="rId5"/>
              </a:rPr>
              <a:t>roc-nijmegen.nl/studiekeuze</a:t>
            </a:r>
            <a:r>
              <a:rPr lang="nl-NL" sz="2300">
                <a:ea typeface="+mn-lt"/>
                <a:cs typeface="+mn-lt"/>
              </a:rPr>
              <a:t>  </a:t>
            </a:r>
            <a:endParaRPr lang="nl-NL" sz="2300">
              <a:cs typeface="Arial"/>
            </a:endParaRPr>
          </a:p>
          <a:p>
            <a:r>
              <a:rPr lang="nl-NL" sz="2300" i="1">
                <a:ea typeface="+mn-lt"/>
                <a:cs typeface="+mn-lt"/>
              </a:rPr>
              <a:t>Beroepsinteressetest: </a:t>
            </a:r>
            <a:r>
              <a:rPr lang="nl-NL" sz="2300">
                <a:ea typeface="+mn-lt"/>
                <a:cs typeface="+mn-lt"/>
                <a:hlinkClick r:id="rId6"/>
              </a:rPr>
              <a:t>www.roc-nijmegen.nl/bit</a:t>
            </a:r>
            <a:r>
              <a:rPr lang="nl-NL" sz="2300">
                <a:ea typeface="+mn-lt"/>
                <a:cs typeface="+mn-lt"/>
              </a:rPr>
              <a:t> </a:t>
            </a:r>
            <a:endParaRPr lang="en-US" sz="2300">
              <a:ea typeface="+mn-lt"/>
              <a:cs typeface="+mn-lt"/>
            </a:endParaRPr>
          </a:p>
          <a:p>
            <a:r>
              <a:rPr lang="nl-NL" sz="2300" i="1">
                <a:ea typeface="+mn-lt"/>
                <a:cs typeface="+mn-lt"/>
              </a:rPr>
              <a:t>Pagina met alle werkvelden op een rij</a:t>
            </a:r>
            <a:r>
              <a:rPr lang="nl-NL" sz="2300">
                <a:ea typeface="+mn-lt"/>
                <a:cs typeface="+mn-lt"/>
              </a:rPr>
              <a:t>: </a:t>
            </a:r>
            <a:r>
              <a:rPr lang="nl-NL" sz="2300">
                <a:ea typeface="+mn-lt"/>
                <a:cs typeface="+mn-lt"/>
                <a:hlinkClick r:id="rId7"/>
              </a:rPr>
              <a:t>www.roc-nijmegen.nl/mbo</a:t>
            </a:r>
            <a:r>
              <a:rPr lang="nl-NL" sz="2300">
                <a:ea typeface="+mn-lt"/>
                <a:cs typeface="+mn-lt"/>
              </a:rPr>
              <a:t> </a:t>
            </a:r>
            <a:endParaRPr lang="en-US" sz="2300">
              <a:ea typeface="+mn-lt"/>
              <a:cs typeface="+mn-lt"/>
            </a:endParaRPr>
          </a:p>
          <a:p>
            <a:r>
              <a:rPr lang="nl-NL" sz="2300" i="1">
                <a:ea typeface="+mn-lt"/>
                <a:cs typeface="+mn-lt"/>
              </a:rPr>
              <a:t>Gesprek met studiekeuzeadviseur: </a:t>
            </a:r>
            <a:r>
              <a:rPr lang="nl-NL" sz="2300">
                <a:ea typeface="+mn-lt"/>
                <a:cs typeface="+mn-lt"/>
                <a:hlinkClick r:id="rId8"/>
              </a:rPr>
              <a:t>www</a:t>
            </a:r>
            <a:r>
              <a:rPr lang="nl-NL" sz="2300" i="1">
                <a:ea typeface="+mn-lt"/>
                <a:cs typeface="+mn-lt"/>
                <a:hlinkClick r:id="rId8"/>
              </a:rPr>
              <a:t>.</a:t>
            </a:r>
            <a:r>
              <a:rPr lang="nl-NL" sz="2300">
                <a:ea typeface="+mn-lt"/>
                <a:cs typeface="+mn-lt"/>
                <a:hlinkClick r:id="rId8"/>
              </a:rPr>
              <a:t>roc-nijmegen.nl/adviesgesprek</a:t>
            </a:r>
            <a:r>
              <a:rPr lang="nl-NL" sz="2300">
                <a:ea typeface="+mn-lt"/>
                <a:cs typeface="+mn-lt"/>
              </a:rPr>
              <a:t> </a:t>
            </a:r>
            <a:endParaRPr lang="en-US" sz="2300">
              <a:ea typeface="+mn-lt"/>
              <a:cs typeface="+mn-lt"/>
            </a:endParaRPr>
          </a:p>
          <a:p>
            <a:r>
              <a:rPr lang="nl-NL" sz="2300" i="1">
                <a:ea typeface="+mn-lt"/>
                <a:cs typeface="+mn-lt"/>
              </a:rPr>
              <a:t>Open Dag</a:t>
            </a:r>
            <a:r>
              <a:rPr lang="nl-NL" sz="2300">
                <a:ea typeface="+mn-lt"/>
                <a:cs typeface="+mn-lt"/>
              </a:rPr>
              <a:t>: </a:t>
            </a:r>
            <a:r>
              <a:rPr lang="nl-NL" sz="2300">
                <a:ea typeface="+mn-lt"/>
                <a:cs typeface="+mn-lt"/>
                <a:hlinkClick r:id="rId9"/>
              </a:rPr>
              <a:t>www.roc-nijmegen.nl/opendag</a:t>
            </a:r>
            <a:r>
              <a:rPr lang="nl-NL" sz="2300">
                <a:ea typeface="+mn-lt"/>
                <a:cs typeface="+mn-lt"/>
              </a:rPr>
              <a:t> </a:t>
            </a:r>
            <a:endParaRPr lang="en-US" sz="2300">
              <a:ea typeface="+mn-lt"/>
              <a:cs typeface="+mn-lt"/>
            </a:endParaRPr>
          </a:p>
          <a:p>
            <a:r>
              <a:rPr lang="nl-NL" sz="2300" i="1">
                <a:ea typeface="+mn-lt"/>
                <a:cs typeface="+mn-lt"/>
              </a:rPr>
              <a:t>Meelopen: </a:t>
            </a:r>
            <a:r>
              <a:rPr lang="nl-NL" sz="2300">
                <a:ea typeface="+mn-lt"/>
                <a:cs typeface="+mn-lt"/>
                <a:hlinkClick r:id="rId10"/>
              </a:rPr>
              <a:t>www.roc-nijmegen.nl/meelopen</a:t>
            </a:r>
            <a:r>
              <a:rPr lang="nl-NL" sz="2300">
                <a:ea typeface="+mn-lt"/>
                <a:cs typeface="+mn-lt"/>
              </a:rPr>
              <a:t> </a:t>
            </a:r>
          </a:p>
          <a:p>
            <a:r>
              <a:rPr lang="nl-NL" sz="2300" i="1">
                <a:ea typeface="+mn-lt"/>
                <a:cs typeface="+mn-lt"/>
              </a:rPr>
              <a:t>Video’s De Wereld van</a:t>
            </a:r>
            <a:r>
              <a:rPr lang="nl-NL" sz="2300">
                <a:ea typeface="+mn-lt"/>
                <a:cs typeface="+mn-lt"/>
              </a:rPr>
              <a:t>: </a:t>
            </a:r>
            <a:r>
              <a:rPr lang="nl-NL" sz="2300">
                <a:ea typeface="+mn-lt"/>
                <a:cs typeface="+mn-lt"/>
                <a:hlinkClick r:id="rId11"/>
              </a:rPr>
              <a:t>www.roc-nijmegen.nl/toekomst</a:t>
            </a:r>
            <a:r>
              <a:rPr lang="nl-NL" sz="2300">
                <a:ea typeface="+mn-lt"/>
                <a:cs typeface="+mn-lt"/>
              </a:rPr>
              <a:t>   </a:t>
            </a:r>
            <a:endParaRPr lang="en-US" sz="2300">
              <a:ea typeface="+mn-lt"/>
              <a:cs typeface="+mn-lt"/>
            </a:endParaRPr>
          </a:p>
          <a:p>
            <a:r>
              <a:rPr lang="nl-NL" sz="2300" i="1">
                <a:ea typeface="+mn-lt"/>
                <a:cs typeface="+mn-lt"/>
              </a:rPr>
              <a:t>Locatievideo’s</a:t>
            </a:r>
            <a:r>
              <a:rPr lang="nl-NL" sz="2300">
                <a:ea typeface="+mn-lt"/>
                <a:cs typeface="+mn-lt"/>
              </a:rPr>
              <a:t>: </a:t>
            </a:r>
            <a:r>
              <a:rPr lang="nl-NL" sz="2300">
                <a:ea typeface="+mn-lt"/>
                <a:cs typeface="+mn-lt"/>
                <a:hlinkClick r:id="rId12"/>
              </a:rPr>
              <a:t>www.roc-nijmegen.nl/locatie</a:t>
            </a:r>
            <a:r>
              <a:rPr lang="nl-NL">
                <a:ea typeface="+mn-lt"/>
                <a:cs typeface="+mn-lt"/>
              </a:rPr>
              <a:t> </a:t>
            </a:r>
            <a:endParaRPr lang="nl-NL">
              <a:cs typeface="Arial"/>
            </a:endParaRPr>
          </a:p>
          <a:p>
            <a:pPr marL="457200" lvl="1" indent="0">
              <a:buNone/>
            </a:pPr>
            <a:endParaRPr lang="nl-NL">
              <a:cs typeface="Arial"/>
            </a:endParaRPr>
          </a:p>
          <a:p>
            <a:r>
              <a:rPr lang="nl-NL">
                <a:cs typeface="Arial"/>
                <a:hlinkClick r:id="rId13"/>
              </a:rPr>
              <a:t>www.kiesmbo.nl</a:t>
            </a:r>
            <a:r>
              <a:rPr lang="nl-NL">
                <a:cs typeface="Arial"/>
              </a:rPr>
              <a:t> </a:t>
            </a:r>
          </a:p>
          <a:p>
            <a:endParaRPr lang="nl-NL">
              <a:cs typeface="Arial"/>
            </a:endParaRPr>
          </a:p>
          <a:p>
            <a:endParaRPr lang="nl-NL">
              <a:cs typeface="Arial"/>
            </a:endParaRPr>
          </a:p>
          <a:p>
            <a:endParaRPr lang="nl-NL">
              <a:cs typeface="Arial"/>
            </a:endParaRPr>
          </a:p>
          <a:p>
            <a:endParaRPr lang="nl-NL">
              <a:cs typeface="Arial"/>
            </a:endParaRPr>
          </a:p>
        </p:txBody>
      </p:sp>
      <p:pic>
        <p:nvPicPr>
          <p:cNvPr id="4" name="Audio 3">
            <a:hlinkClick r:id="" action="ppaction://media"/>
            <a:extLst>
              <a:ext uri="{FF2B5EF4-FFF2-40B4-BE49-F238E27FC236}">
                <a16:creationId xmlns:a16="http://schemas.microsoft.com/office/drawing/2014/main" id="{C91B7271-FCBF-475C-B3C9-3AB1935256F7}"/>
              </a:ext>
            </a:extLst>
          </p:cNvPr>
          <p:cNvPicPr>
            <a:picLocks noChangeAspect="1"/>
          </p:cNvPicPr>
          <p:nvPr>
            <a:audioFile r:link="rId2"/>
            <p:extLst>
              <p:ext uri="{DAA4B4D4-6D71-4841-9C94-3DE7FCFB9230}">
                <p14:media xmlns:p14="http://schemas.microsoft.com/office/powerpoint/2010/main" r:embed="rId1"/>
              </p:ext>
            </p:extLst>
          </p:nvPr>
        </p:nvPicPr>
        <p:blipFill>
          <a:blip r:embed="rId1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62717644"/>
      </p:ext>
    </p:extLst>
  </p:cSld>
  <p:clrMapOvr>
    <a:masterClrMapping/>
  </p:clrMapOvr>
  <mc:AlternateContent xmlns:mc="http://schemas.openxmlformats.org/markup-compatibility/2006" xmlns:p14="http://schemas.microsoft.com/office/powerpoint/2010/main">
    <mc:Choice Requires="p14">
      <p:transition spd="slow" p14:dur="2000" advTm="8183"/>
    </mc:Choice>
    <mc:Fallback xmlns="">
      <p:transition spd="slow" advTm="81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FF0B9E-2163-4992-B700-E9DD3C1E9A12}"/>
              </a:ext>
            </a:extLst>
          </p:cNvPr>
          <p:cNvSpPr>
            <a:spLocks noGrp="1"/>
          </p:cNvSpPr>
          <p:nvPr>
            <p:ph type="title"/>
          </p:nvPr>
        </p:nvSpPr>
        <p:spPr/>
        <p:txBody>
          <a:bodyPr/>
          <a:lstStyle/>
          <a:p>
            <a:r>
              <a:rPr lang="nl-NL"/>
              <a:t>Presentatie thuis nalezen? </a:t>
            </a:r>
          </a:p>
        </p:txBody>
      </p:sp>
      <p:sp>
        <p:nvSpPr>
          <p:cNvPr id="3" name="Tijdelijke aanduiding voor tekst 2">
            <a:extLst>
              <a:ext uri="{FF2B5EF4-FFF2-40B4-BE49-F238E27FC236}">
                <a16:creationId xmlns:a16="http://schemas.microsoft.com/office/drawing/2014/main" id="{5E49916B-30F4-4CE9-8452-72A2A6B86472}"/>
              </a:ext>
            </a:extLst>
          </p:cNvPr>
          <p:cNvSpPr>
            <a:spLocks noGrp="1"/>
          </p:cNvSpPr>
          <p:nvPr>
            <p:ph type="body" sz="quarter" idx="10"/>
          </p:nvPr>
        </p:nvSpPr>
        <p:spPr/>
        <p:txBody>
          <a:bodyPr>
            <a:normAutofit/>
          </a:bodyPr>
          <a:lstStyle/>
          <a:p>
            <a:pPr marL="457200" indent="-457200">
              <a:buFont typeface="+mj-lt"/>
              <a:buAutoNum type="arabicPeriod"/>
            </a:pPr>
            <a:r>
              <a:rPr lang="nl-NL" dirty="0"/>
              <a:t>Stuur een e-mail naar mij:</a:t>
            </a:r>
          </a:p>
          <a:p>
            <a:pPr marL="0" indent="0">
              <a:buNone/>
            </a:pPr>
            <a:r>
              <a:rPr lang="nl-NL" dirty="0">
                <a:hlinkClick r:id="rId4"/>
              </a:rPr>
              <a:t>J.Huijbers@ROC-Nijmegen.nl</a:t>
            </a:r>
            <a:endParaRPr lang="nl-NL" dirty="0"/>
          </a:p>
          <a:p>
            <a:pPr marL="457200" indent="-457200">
              <a:buFont typeface="+mj-lt"/>
              <a:buAutoNum type="arabicPeriod"/>
            </a:pPr>
            <a:r>
              <a:rPr lang="nl-NL" dirty="0"/>
              <a:t>Zet in het onderwerp “presentatie”</a:t>
            </a:r>
          </a:p>
          <a:p>
            <a:pPr marL="457200" indent="-457200">
              <a:buFont typeface="+mj-lt"/>
              <a:buAutoNum type="arabicPeriod"/>
            </a:pPr>
            <a:r>
              <a:rPr lang="nl-NL" dirty="0"/>
              <a:t>Dan stuur ik jou z.s.m. deze presentatie </a:t>
            </a:r>
          </a:p>
          <a:p>
            <a:pPr marL="0" indent="0">
              <a:buNone/>
            </a:pPr>
            <a:endParaRPr lang="nl-NL" dirty="0"/>
          </a:p>
          <a:p>
            <a:pPr marL="0" indent="0">
              <a:buNone/>
            </a:pPr>
            <a:r>
              <a:rPr lang="nl-NL" dirty="0"/>
              <a:t>Ook op de website bij de opleidingen staan diverse video’s en andere presentaties die je kunt bekijken. </a:t>
            </a:r>
          </a:p>
          <a:p>
            <a:pPr marL="0" indent="0">
              <a:buNone/>
            </a:pPr>
            <a:r>
              <a:rPr lang="nl-NL" dirty="0"/>
              <a:t>Volg #</a:t>
            </a:r>
            <a:r>
              <a:rPr lang="nl-NL" dirty="0" err="1"/>
              <a:t>ROCNijmegen</a:t>
            </a:r>
            <a:r>
              <a:rPr lang="nl-NL" dirty="0"/>
              <a:t> op </a:t>
            </a:r>
            <a:r>
              <a:rPr lang="nl-NL" dirty="0" err="1"/>
              <a:t>social</a:t>
            </a:r>
            <a:r>
              <a:rPr lang="nl-NL" dirty="0"/>
              <a:t> media</a:t>
            </a:r>
          </a:p>
        </p:txBody>
      </p:sp>
      <p:pic>
        <p:nvPicPr>
          <p:cNvPr id="4" name="Afbeelding 3">
            <a:extLst>
              <a:ext uri="{FF2B5EF4-FFF2-40B4-BE49-F238E27FC236}">
                <a16:creationId xmlns:a16="http://schemas.microsoft.com/office/drawing/2014/main" id="{78E9467E-433A-481D-9454-80423ACB0F9A}"/>
              </a:ext>
            </a:extLst>
          </p:cNvPr>
          <p:cNvPicPr>
            <a:picLocks noChangeAspect="1"/>
          </p:cNvPicPr>
          <p:nvPr/>
        </p:nvPicPr>
        <p:blipFill>
          <a:blip r:embed="rId5"/>
          <a:stretch>
            <a:fillRect/>
          </a:stretch>
        </p:blipFill>
        <p:spPr>
          <a:xfrm>
            <a:off x="5990562" y="4826401"/>
            <a:ext cx="387726" cy="370868"/>
          </a:xfrm>
          <a:prstGeom prst="rect">
            <a:avLst/>
          </a:prstGeom>
        </p:spPr>
      </p:pic>
      <p:pic>
        <p:nvPicPr>
          <p:cNvPr id="5" name="Afbeelding 4">
            <a:extLst>
              <a:ext uri="{FF2B5EF4-FFF2-40B4-BE49-F238E27FC236}">
                <a16:creationId xmlns:a16="http://schemas.microsoft.com/office/drawing/2014/main" id="{A7B2C620-D2C0-4CB5-A294-3437A69FC9ED}"/>
              </a:ext>
            </a:extLst>
          </p:cNvPr>
          <p:cNvPicPr>
            <a:picLocks noChangeAspect="1"/>
          </p:cNvPicPr>
          <p:nvPr/>
        </p:nvPicPr>
        <p:blipFill>
          <a:blip r:embed="rId6"/>
          <a:stretch>
            <a:fillRect/>
          </a:stretch>
        </p:blipFill>
        <p:spPr>
          <a:xfrm>
            <a:off x="6430792" y="4799148"/>
            <a:ext cx="387726" cy="382556"/>
          </a:xfrm>
          <a:prstGeom prst="rect">
            <a:avLst/>
          </a:prstGeom>
        </p:spPr>
      </p:pic>
      <p:pic>
        <p:nvPicPr>
          <p:cNvPr id="6" name="Audio 5">
            <a:hlinkClick r:id="" action="ppaction://media"/>
            <a:extLst>
              <a:ext uri="{FF2B5EF4-FFF2-40B4-BE49-F238E27FC236}">
                <a16:creationId xmlns:a16="http://schemas.microsoft.com/office/drawing/2014/main" id="{37016611-0ACD-42F1-A069-C16ADE0F5284}"/>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953526833"/>
      </p:ext>
    </p:extLst>
  </p:cSld>
  <p:clrMapOvr>
    <a:masterClrMapping/>
  </p:clrMapOvr>
  <mc:AlternateContent xmlns:mc="http://schemas.openxmlformats.org/markup-compatibility/2006" xmlns:p14="http://schemas.microsoft.com/office/powerpoint/2010/main">
    <mc:Choice Requires="p14">
      <p:transition spd="slow" p14:dur="2000" advTm="26596"/>
    </mc:Choice>
    <mc:Fallback xmlns="">
      <p:transition spd="slow" advTm="265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368126"/>
            <a:ext cx="7886700" cy="1325563"/>
          </a:xfrm>
        </p:spPr>
        <p:txBody>
          <a:bodyPr/>
          <a:lstStyle/>
          <a:p>
            <a:r>
              <a:rPr lang="nl-NL">
                <a:latin typeface="Arial"/>
                <a:cs typeface="Arial"/>
              </a:rPr>
              <a:t>mbo-niveaus</a:t>
            </a:r>
            <a:endParaRPr lang="nl-NL"/>
          </a:p>
        </p:txBody>
      </p:sp>
      <p:sp>
        <p:nvSpPr>
          <p:cNvPr id="3" name="Tijdelijke aanduiding voor inhoud 2"/>
          <p:cNvSpPr>
            <a:spLocks noGrp="1"/>
          </p:cNvSpPr>
          <p:nvPr>
            <p:ph idx="4294967295"/>
          </p:nvPr>
        </p:nvSpPr>
        <p:spPr>
          <a:xfrm>
            <a:off x="60961" y="2505211"/>
            <a:ext cx="2272017" cy="2420983"/>
          </a:xfrm>
        </p:spPr>
        <p:txBody>
          <a:bodyPr vert="horz" lIns="91440" tIns="45720" rIns="91440" bIns="45720" rtlCol="0" anchor="t">
            <a:noAutofit/>
          </a:bodyPr>
          <a:lstStyle/>
          <a:p>
            <a:pPr marL="0" indent="0">
              <a:lnSpc>
                <a:spcPts val="500"/>
              </a:lnSpc>
              <a:buNone/>
            </a:pPr>
            <a:r>
              <a:rPr lang="nl-NL" sz="800" b="1"/>
              <a:t>entree opleiding = niveau 1 (1 jaar) </a:t>
            </a:r>
          </a:p>
          <a:p>
            <a:pPr marL="0" indent="0">
              <a:lnSpc>
                <a:spcPts val="500"/>
              </a:lnSpc>
              <a:buNone/>
            </a:pPr>
            <a:r>
              <a:rPr lang="nl-NL" sz="800"/>
              <a:t>- eenvoudig uitvoerend werk </a:t>
            </a:r>
          </a:p>
          <a:p>
            <a:pPr marL="0" indent="0">
              <a:lnSpc>
                <a:spcPts val="500"/>
              </a:lnSpc>
              <a:buNone/>
            </a:pPr>
            <a:endParaRPr lang="nl-NL" sz="800" b="1"/>
          </a:p>
          <a:p>
            <a:pPr marL="0" indent="0">
              <a:lnSpc>
                <a:spcPts val="500"/>
              </a:lnSpc>
              <a:buNone/>
            </a:pPr>
            <a:r>
              <a:rPr lang="nl-NL" sz="800" b="1"/>
              <a:t>niveau 2 = basisberoepsopleiding (2 jaar)</a:t>
            </a:r>
          </a:p>
          <a:p>
            <a:pPr marL="0" indent="0">
              <a:lnSpc>
                <a:spcPts val="500"/>
              </a:lnSpc>
              <a:buNone/>
            </a:pPr>
            <a:r>
              <a:rPr lang="nl-NL" sz="800"/>
              <a:t>- uitvoerend praktisch werk </a:t>
            </a:r>
          </a:p>
          <a:p>
            <a:pPr marL="457200" lvl="1" indent="0">
              <a:lnSpc>
                <a:spcPts val="500"/>
              </a:lnSpc>
              <a:buNone/>
            </a:pPr>
            <a:endParaRPr lang="nl-NL" sz="800"/>
          </a:p>
          <a:p>
            <a:pPr marL="0" indent="0">
              <a:lnSpc>
                <a:spcPts val="500"/>
              </a:lnSpc>
              <a:buNone/>
            </a:pPr>
            <a:r>
              <a:rPr lang="nl-NL" sz="800" b="1"/>
              <a:t>niveau 3 = vakopleiding</a:t>
            </a:r>
            <a:r>
              <a:rPr lang="nl-NL" sz="800" b="1" i="1"/>
              <a:t> </a:t>
            </a:r>
            <a:r>
              <a:rPr lang="nl-NL" sz="800" b="1"/>
              <a:t> (2-4 jaar)</a:t>
            </a:r>
            <a:endParaRPr lang="nl-NL" sz="800"/>
          </a:p>
          <a:p>
            <a:pPr marL="0" indent="0">
              <a:lnSpc>
                <a:spcPts val="500"/>
              </a:lnSpc>
              <a:buNone/>
            </a:pPr>
            <a:r>
              <a:rPr lang="nl-NL" sz="800"/>
              <a:t>- zelfstandig uitvoerend werk</a:t>
            </a:r>
          </a:p>
          <a:p>
            <a:pPr marL="457200" lvl="1" indent="0">
              <a:lnSpc>
                <a:spcPts val="500"/>
              </a:lnSpc>
              <a:buNone/>
            </a:pPr>
            <a:endParaRPr lang="nl-NL" sz="800"/>
          </a:p>
          <a:p>
            <a:pPr marL="0" indent="0">
              <a:lnSpc>
                <a:spcPts val="500"/>
              </a:lnSpc>
              <a:buNone/>
            </a:pPr>
            <a:r>
              <a:rPr lang="nl-NL" sz="800" b="1"/>
              <a:t>niveau 4 = middenkaderopleiding (3-4 jaar)</a:t>
            </a:r>
          </a:p>
          <a:p>
            <a:pPr marL="0" indent="0">
              <a:lnSpc>
                <a:spcPts val="500"/>
              </a:lnSpc>
              <a:buNone/>
            </a:pPr>
            <a:r>
              <a:rPr lang="nl-NL" sz="800"/>
              <a:t>- of specialistenopleiding </a:t>
            </a:r>
          </a:p>
          <a:p>
            <a:pPr marL="0" indent="0">
              <a:lnSpc>
                <a:spcPts val="500"/>
              </a:lnSpc>
              <a:buNone/>
            </a:pPr>
            <a:r>
              <a:rPr lang="nl-NL" sz="800"/>
              <a:t>- volledig zelfstandig uitvoerend werk</a:t>
            </a:r>
          </a:p>
          <a:p>
            <a:pPr marL="0" indent="0">
              <a:lnSpc>
                <a:spcPts val="500"/>
              </a:lnSpc>
              <a:buNone/>
            </a:pPr>
            <a:r>
              <a:rPr lang="nl-NL" sz="800"/>
              <a:t>- 1 - 2 jaar (kopopleiding)</a:t>
            </a:r>
          </a:p>
        </p:txBody>
      </p:sp>
      <p:pic>
        <p:nvPicPr>
          <p:cNvPr id="4" name="Afbeelding 3">
            <a:extLst>
              <a:ext uri="{FF2B5EF4-FFF2-40B4-BE49-F238E27FC236}">
                <a16:creationId xmlns:a16="http://schemas.microsoft.com/office/drawing/2014/main" id="{77EE797D-A976-4A95-97A8-881825747A15}"/>
              </a:ext>
            </a:extLst>
          </p:cNvPr>
          <p:cNvPicPr>
            <a:picLocks noChangeAspect="1"/>
          </p:cNvPicPr>
          <p:nvPr/>
        </p:nvPicPr>
        <p:blipFill>
          <a:blip r:embed="rId4"/>
          <a:stretch>
            <a:fillRect/>
          </a:stretch>
        </p:blipFill>
        <p:spPr>
          <a:xfrm>
            <a:off x="2332978" y="1931806"/>
            <a:ext cx="6750061" cy="2994388"/>
          </a:xfrm>
          <a:prstGeom prst="rect">
            <a:avLst/>
          </a:prstGeom>
        </p:spPr>
      </p:pic>
      <p:pic>
        <p:nvPicPr>
          <p:cNvPr id="6" name="Audio 5">
            <a:hlinkClick r:id="" action="ppaction://media"/>
            <a:extLst>
              <a:ext uri="{FF2B5EF4-FFF2-40B4-BE49-F238E27FC236}">
                <a16:creationId xmlns:a16="http://schemas.microsoft.com/office/drawing/2014/main" id="{97C9A7A1-FD6C-4F8F-9FC8-9938EE47B5C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67562004"/>
      </p:ext>
    </p:extLst>
  </p:cSld>
  <p:clrMapOvr>
    <a:masterClrMapping/>
  </p:clrMapOvr>
  <mc:AlternateContent xmlns:mc="http://schemas.openxmlformats.org/markup-compatibility/2006" xmlns:p14="http://schemas.microsoft.com/office/powerpoint/2010/main">
    <mc:Choice Requires="p14">
      <p:transition spd="slow" p14:dur="2000" advTm="54716"/>
    </mc:Choice>
    <mc:Fallback xmlns="">
      <p:transition spd="slow" advTm="547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9DADBE-4431-4120-B9AE-7A398365E25A}"/>
              </a:ext>
            </a:extLst>
          </p:cNvPr>
          <p:cNvSpPr>
            <a:spLocks noGrp="1"/>
          </p:cNvSpPr>
          <p:nvPr>
            <p:ph type="title"/>
          </p:nvPr>
        </p:nvSpPr>
        <p:spPr/>
        <p:txBody>
          <a:bodyPr/>
          <a:lstStyle/>
          <a:p>
            <a:r>
              <a:rPr lang="nl-NL"/>
              <a:t>ROC Nijmegen</a:t>
            </a:r>
          </a:p>
        </p:txBody>
      </p:sp>
      <p:sp>
        <p:nvSpPr>
          <p:cNvPr id="3" name="Tijdelijke aanduiding voor tekst 2">
            <a:extLst>
              <a:ext uri="{FF2B5EF4-FFF2-40B4-BE49-F238E27FC236}">
                <a16:creationId xmlns:a16="http://schemas.microsoft.com/office/drawing/2014/main" id="{8553A9F2-564F-4368-B660-BCFA8E99C2A5}"/>
              </a:ext>
            </a:extLst>
          </p:cNvPr>
          <p:cNvSpPr>
            <a:spLocks noGrp="1"/>
          </p:cNvSpPr>
          <p:nvPr>
            <p:ph type="body" sz="quarter" idx="10"/>
          </p:nvPr>
        </p:nvSpPr>
        <p:spPr/>
        <p:txBody>
          <a:bodyPr/>
          <a:lstStyle/>
          <a:p>
            <a:pPr marL="0" indent="0">
              <a:buNone/>
            </a:pPr>
            <a:r>
              <a:rPr lang="nl-NL" dirty="0"/>
              <a:t>ROC Nijmegen biedt kansen voor de ontwikkeling van ieders talent! Of je nu kiest voor de BOL of BBL-variant, je kunt op jouw niveau aan de slag! </a:t>
            </a:r>
          </a:p>
          <a:p>
            <a:pPr marL="0" indent="0">
              <a:buNone/>
            </a:pPr>
            <a:r>
              <a:rPr lang="nl-NL" dirty="0"/>
              <a:t>Opleiden doen we samen met bedrijven en organisaties in de regio. Je kunt als student zelfs al werkervaring opdoen bij één van onze leerbedrijven op de </a:t>
            </a:r>
            <a:r>
              <a:rPr lang="nl-NL" dirty="0" err="1"/>
              <a:t>Plaza</a:t>
            </a:r>
            <a:r>
              <a:rPr lang="nl-NL" dirty="0"/>
              <a:t>!</a:t>
            </a:r>
          </a:p>
          <a:p>
            <a:pPr marL="0" indent="0">
              <a:buNone/>
            </a:pPr>
            <a:endParaRPr lang="nl-NL" dirty="0"/>
          </a:p>
          <a:p>
            <a:pPr marL="0" indent="0">
              <a:buNone/>
            </a:pPr>
            <a:endParaRPr lang="nl-NL" dirty="0"/>
          </a:p>
        </p:txBody>
      </p:sp>
      <p:pic>
        <p:nvPicPr>
          <p:cNvPr id="4" name="Audio 3">
            <a:hlinkClick r:id="" action="ppaction://media"/>
            <a:extLst>
              <a:ext uri="{FF2B5EF4-FFF2-40B4-BE49-F238E27FC236}">
                <a16:creationId xmlns:a16="http://schemas.microsoft.com/office/drawing/2014/main" id="{D22D6E60-6E82-4B96-848C-84E37EAE3248}"/>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287182460"/>
      </p:ext>
    </p:extLst>
  </p:cSld>
  <p:clrMapOvr>
    <a:masterClrMapping/>
  </p:clrMapOvr>
  <mc:AlternateContent xmlns:mc="http://schemas.openxmlformats.org/markup-compatibility/2006" xmlns:p14="http://schemas.microsoft.com/office/powerpoint/2010/main">
    <mc:Choice Requires="p14">
      <p:transition spd="slow" p14:dur="2000" advTm="18423"/>
    </mc:Choice>
    <mc:Fallback xmlns="">
      <p:transition spd="slow" advTm="184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9DADBE-4431-4120-B9AE-7A398365E25A}"/>
              </a:ext>
            </a:extLst>
          </p:cNvPr>
          <p:cNvSpPr>
            <a:spLocks noGrp="1"/>
          </p:cNvSpPr>
          <p:nvPr>
            <p:ph type="title"/>
          </p:nvPr>
        </p:nvSpPr>
        <p:spPr/>
        <p:txBody>
          <a:bodyPr/>
          <a:lstStyle/>
          <a:p>
            <a:r>
              <a:rPr lang="nl-NL"/>
              <a:t>Waarom ROC Nijmegen?</a:t>
            </a:r>
          </a:p>
        </p:txBody>
      </p:sp>
      <p:sp>
        <p:nvSpPr>
          <p:cNvPr id="3" name="Tijdelijke aanduiding voor tekst 2">
            <a:extLst>
              <a:ext uri="{FF2B5EF4-FFF2-40B4-BE49-F238E27FC236}">
                <a16:creationId xmlns:a16="http://schemas.microsoft.com/office/drawing/2014/main" id="{8553A9F2-564F-4368-B660-BCFA8E99C2A5}"/>
              </a:ext>
            </a:extLst>
          </p:cNvPr>
          <p:cNvSpPr>
            <a:spLocks noGrp="1"/>
          </p:cNvSpPr>
          <p:nvPr>
            <p:ph type="body" sz="quarter" idx="10"/>
          </p:nvPr>
        </p:nvSpPr>
        <p:spPr/>
        <p:txBody>
          <a:bodyPr/>
          <a:lstStyle/>
          <a:p>
            <a:pPr marL="0" indent="0">
              <a:buNone/>
            </a:pPr>
            <a:r>
              <a:rPr lang="nl-NL"/>
              <a:t>ROC Nijmegen biedt kansen voor de ontwikkeling van ieders talent! Of je nu kiest voor de BOL of BBL-variant, je kunt op jouw niveau aan de slag! Opleiden doen we samen met bedrijven en organisaties in de regio. Je kunt als student ook al werkervaring opdoen bij één van onze leerbedrijven op de </a:t>
            </a:r>
            <a:r>
              <a:rPr lang="nl-NL" err="1"/>
              <a:t>Plaza</a:t>
            </a:r>
            <a:r>
              <a:rPr lang="nl-NL"/>
              <a:t>!</a:t>
            </a:r>
          </a:p>
        </p:txBody>
      </p:sp>
      <p:pic>
        <p:nvPicPr>
          <p:cNvPr id="1026" name="Picture 2">
            <a:extLst>
              <a:ext uri="{FF2B5EF4-FFF2-40B4-BE49-F238E27FC236}">
                <a16:creationId xmlns:a16="http://schemas.microsoft.com/office/drawing/2014/main" id="{15120890-1E7E-44CF-A9D4-0CAE5D356A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Graphic 4" descr="Trein">
            <a:extLst>
              <a:ext uri="{FF2B5EF4-FFF2-40B4-BE49-F238E27FC236}">
                <a16:creationId xmlns:a16="http://schemas.microsoft.com/office/drawing/2014/main" id="{F73B2C58-E79F-4C60-A37C-F104580C41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60015" y="390894"/>
            <a:ext cx="358281" cy="358281"/>
          </a:xfrm>
          <a:prstGeom prst="rect">
            <a:avLst/>
          </a:prstGeom>
        </p:spPr>
      </p:pic>
      <p:pic>
        <p:nvPicPr>
          <p:cNvPr id="7" name="Graphic 6" descr="Trein">
            <a:extLst>
              <a:ext uri="{FF2B5EF4-FFF2-40B4-BE49-F238E27FC236}">
                <a16:creationId xmlns:a16="http://schemas.microsoft.com/office/drawing/2014/main" id="{22E2D9FF-1E99-46D0-AA39-54A4D05043C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09353" y="390893"/>
            <a:ext cx="358281" cy="358281"/>
          </a:xfrm>
          <a:prstGeom prst="rect">
            <a:avLst/>
          </a:prstGeom>
        </p:spPr>
      </p:pic>
      <p:pic>
        <p:nvPicPr>
          <p:cNvPr id="8" name="Graphic 7" descr="Trein">
            <a:extLst>
              <a:ext uri="{FF2B5EF4-FFF2-40B4-BE49-F238E27FC236}">
                <a16:creationId xmlns:a16="http://schemas.microsoft.com/office/drawing/2014/main" id="{41AE4D6A-9204-4901-BAE8-BE8B24BE717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52632" y="6419929"/>
            <a:ext cx="358281" cy="358281"/>
          </a:xfrm>
          <a:prstGeom prst="rect">
            <a:avLst/>
          </a:prstGeom>
        </p:spPr>
      </p:pic>
      <p:sp>
        <p:nvSpPr>
          <p:cNvPr id="6" name="Tekstvak 5">
            <a:extLst>
              <a:ext uri="{FF2B5EF4-FFF2-40B4-BE49-F238E27FC236}">
                <a16:creationId xmlns:a16="http://schemas.microsoft.com/office/drawing/2014/main" id="{E0BDCFC6-5046-4A8D-ACA0-1744F839F904}"/>
              </a:ext>
            </a:extLst>
          </p:cNvPr>
          <p:cNvSpPr txBox="1"/>
          <p:nvPr/>
        </p:nvSpPr>
        <p:spPr>
          <a:xfrm>
            <a:off x="7407025" y="6437555"/>
            <a:ext cx="1632472" cy="253916"/>
          </a:xfrm>
          <a:prstGeom prst="rect">
            <a:avLst/>
          </a:prstGeom>
          <a:noFill/>
        </p:spPr>
        <p:txBody>
          <a:bodyPr wrap="square" rtlCol="0">
            <a:spAutoFit/>
          </a:bodyPr>
          <a:lstStyle/>
          <a:p>
            <a:r>
              <a:rPr lang="nl-NL" sz="1050">
                <a:solidFill>
                  <a:schemeClr val="accent5">
                    <a:lumMod val="10000"/>
                  </a:schemeClr>
                </a:solidFill>
              </a:rPr>
              <a:t>ligt naast een NS station </a:t>
            </a:r>
          </a:p>
        </p:txBody>
      </p:sp>
      <p:sp>
        <p:nvSpPr>
          <p:cNvPr id="10" name="Titel 1">
            <a:extLst>
              <a:ext uri="{FF2B5EF4-FFF2-40B4-BE49-F238E27FC236}">
                <a16:creationId xmlns:a16="http://schemas.microsoft.com/office/drawing/2014/main" id="{4353E084-3609-4B50-B979-E7B5EAA7FBB4}"/>
              </a:ext>
            </a:extLst>
          </p:cNvPr>
          <p:cNvSpPr txBox="1">
            <a:spLocks/>
          </p:cNvSpPr>
          <p:nvPr/>
        </p:nvSpPr>
        <p:spPr>
          <a:xfrm>
            <a:off x="265783" y="5517514"/>
            <a:ext cx="3173372" cy="1325563"/>
          </a:xfrm>
          <a:prstGeom prst="rect">
            <a:avLst/>
          </a:prstGeom>
          <a:solidFill>
            <a:schemeClr val="bg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a:lstStyle>
          <a:p>
            <a:r>
              <a:rPr lang="nl-NL"/>
              <a:t>ROC Nijmegen: locaties</a:t>
            </a:r>
          </a:p>
        </p:txBody>
      </p:sp>
      <p:pic>
        <p:nvPicPr>
          <p:cNvPr id="9" name="Audio 8">
            <a:hlinkClick r:id="" action="ppaction://media"/>
            <a:extLst>
              <a:ext uri="{FF2B5EF4-FFF2-40B4-BE49-F238E27FC236}">
                <a16:creationId xmlns:a16="http://schemas.microsoft.com/office/drawing/2014/main" id="{0C808ACB-C5B2-4065-A550-F990B255BCB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28238600"/>
      </p:ext>
    </p:extLst>
  </p:cSld>
  <p:clrMapOvr>
    <a:masterClrMapping/>
  </p:clrMapOvr>
  <mc:AlternateContent xmlns:mc="http://schemas.openxmlformats.org/markup-compatibility/2006" xmlns:p14="http://schemas.microsoft.com/office/powerpoint/2010/main">
    <mc:Choice Requires="p14">
      <p:transition spd="slow" p14:dur="2000" advTm="18053"/>
    </mc:Choice>
    <mc:Fallback xmlns="">
      <p:transition spd="slow" advTm="180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6F7FA6-C1A6-43A9-96F1-09015DB93882}"/>
              </a:ext>
            </a:extLst>
          </p:cNvPr>
          <p:cNvSpPr>
            <a:spLocks noGrp="1"/>
          </p:cNvSpPr>
          <p:nvPr>
            <p:ph type="title"/>
          </p:nvPr>
        </p:nvSpPr>
        <p:spPr>
          <a:xfrm>
            <a:off x="479959" y="-9716"/>
            <a:ext cx="8652255" cy="1325563"/>
          </a:xfrm>
        </p:spPr>
        <p:txBody>
          <a:bodyPr/>
          <a:lstStyle/>
          <a:p>
            <a:r>
              <a:rPr lang="nl-NL"/>
              <a:t>ROC Nijmegen: 3 sectoren / 15 werkvelden</a:t>
            </a:r>
          </a:p>
        </p:txBody>
      </p:sp>
      <p:cxnSp>
        <p:nvCxnSpPr>
          <p:cNvPr id="17" name="Rechte verbindingslijn 16">
            <a:extLst>
              <a:ext uri="{FF2B5EF4-FFF2-40B4-BE49-F238E27FC236}">
                <a16:creationId xmlns:a16="http://schemas.microsoft.com/office/drawing/2014/main" id="{E8C1ACFB-FA89-4E14-B8C1-B2C6EE56C81F}"/>
              </a:ext>
            </a:extLst>
          </p:cNvPr>
          <p:cNvCxnSpPr>
            <a:cxnSpLocks/>
            <a:stCxn id="20" idx="2"/>
          </p:cNvCxnSpPr>
          <p:nvPr/>
        </p:nvCxnSpPr>
        <p:spPr>
          <a:xfrm flipH="1">
            <a:off x="4342453" y="1586730"/>
            <a:ext cx="11785" cy="317179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4E277824-8CAF-4D25-8EBF-F3E07462B233}"/>
              </a:ext>
            </a:extLst>
          </p:cNvPr>
          <p:cNvCxnSpPr>
            <a:cxnSpLocks/>
          </p:cNvCxnSpPr>
          <p:nvPr/>
        </p:nvCxnSpPr>
        <p:spPr>
          <a:xfrm>
            <a:off x="1420932" y="1962591"/>
            <a:ext cx="6283" cy="279593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3A649480-E563-4161-A56B-4F4EBADFFE48}"/>
              </a:ext>
            </a:extLst>
          </p:cNvPr>
          <p:cNvCxnSpPr>
            <a:cxnSpLocks/>
            <a:endCxn id="45" idx="0"/>
          </p:cNvCxnSpPr>
          <p:nvPr/>
        </p:nvCxnSpPr>
        <p:spPr>
          <a:xfrm flipH="1">
            <a:off x="7120016" y="1958919"/>
            <a:ext cx="988" cy="4166141"/>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20" name="Rechthoek: afgeronde hoeken 19">
            <a:extLst>
              <a:ext uri="{FF2B5EF4-FFF2-40B4-BE49-F238E27FC236}">
                <a16:creationId xmlns:a16="http://schemas.microsoft.com/office/drawing/2014/main" id="{DB92CE11-C0BA-4470-9615-415D973C1483}"/>
              </a:ext>
            </a:extLst>
          </p:cNvPr>
          <p:cNvSpPr/>
          <p:nvPr/>
        </p:nvSpPr>
        <p:spPr>
          <a:xfrm>
            <a:off x="2812956" y="1109257"/>
            <a:ext cx="3082564" cy="477473"/>
          </a:xfrm>
          <a:prstGeom prst="round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ROC Nijmegen</a:t>
            </a:r>
          </a:p>
        </p:txBody>
      </p:sp>
      <p:sp>
        <p:nvSpPr>
          <p:cNvPr id="21" name="Rechthoek: afgeronde hoeken 20">
            <a:extLst>
              <a:ext uri="{FF2B5EF4-FFF2-40B4-BE49-F238E27FC236}">
                <a16:creationId xmlns:a16="http://schemas.microsoft.com/office/drawing/2014/main" id="{8F647F1F-8794-41AE-9F8A-8CEC1A5D87A2}"/>
              </a:ext>
            </a:extLst>
          </p:cNvPr>
          <p:cNvSpPr/>
          <p:nvPr/>
        </p:nvSpPr>
        <p:spPr>
          <a:xfrm>
            <a:off x="543588"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Zorg &amp; Welzijn</a:t>
            </a:r>
          </a:p>
        </p:txBody>
      </p:sp>
      <p:sp>
        <p:nvSpPr>
          <p:cNvPr id="22" name="Rechthoek: afgeronde hoeken 21">
            <a:extLst>
              <a:ext uri="{FF2B5EF4-FFF2-40B4-BE49-F238E27FC236}">
                <a16:creationId xmlns:a16="http://schemas.microsoft.com/office/drawing/2014/main" id="{DFBBE2A6-C357-467E-8666-CA282AF09D43}"/>
              </a:ext>
            </a:extLst>
          </p:cNvPr>
          <p:cNvSpPr/>
          <p:nvPr/>
        </p:nvSpPr>
        <p:spPr>
          <a:xfrm>
            <a:off x="3492985"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Techniek</a:t>
            </a:r>
          </a:p>
        </p:txBody>
      </p:sp>
      <p:sp>
        <p:nvSpPr>
          <p:cNvPr id="23" name="Rechthoek: afgeronde hoeken 22">
            <a:extLst>
              <a:ext uri="{FF2B5EF4-FFF2-40B4-BE49-F238E27FC236}">
                <a16:creationId xmlns:a16="http://schemas.microsoft.com/office/drawing/2014/main" id="{FA4845AC-A56D-4E63-9F74-18C10814B2B7}"/>
              </a:ext>
            </a:extLst>
          </p:cNvPr>
          <p:cNvSpPr/>
          <p:nvPr/>
        </p:nvSpPr>
        <p:spPr>
          <a:xfrm>
            <a:off x="6187750"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Economie</a:t>
            </a:r>
          </a:p>
        </p:txBody>
      </p:sp>
      <p:sp>
        <p:nvSpPr>
          <p:cNvPr id="26" name="Rechthoek: afgeronde hoeken 25">
            <a:extLst>
              <a:ext uri="{FF2B5EF4-FFF2-40B4-BE49-F238E27FC236}">
                <a16:creationId xmlns:a16="http://schemas.microsoft.com/office/drawing/2014/main" id="{83CCDC13-DA2C-4457-9E31-711FD23366C4}"/>
              </a:ext>
            </a:extLst>
          </p:cNvPr>
          <p:cNvSpPr/>
          <p:nvPr/>
        </p:nvSpPr>
        <p:spPr>
          <a:xfrm>
            <a:off x="543588" y="288825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sport &amp; bewegen</a:t>
            </a:r>
          </a:p>
        </p:txBody>
      </p:sp>
      <p:sp>
        <p:nvSpPr>
          <p:cNvPr id="27" name="Rechthoek: afgeronde hoeken 26">
            <a:extLst>
              <a:ext uri="{FF2B5EF4-FFF2-40B4-BE49-F238E27FC236}">
                <a16:creationId xmlns:a16="http://schemas.microsoft.com/office/drawing/2014/main" id="{613387B6-2A60-4853-B21D-EB700F37D970}"/>
              </a:ext>
            </a:extLst>
          </p:cNvPr>
          <p:cNvSpPr/>
          <p:nvPr/>
        </p:nvSpPr>
        <p:spPr>
          <a:xfrm>
            <a:off x="543588" y="3421417"/>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uiterlijk verzorging</a:t>
            </a:r>
          </a:p>
        </p:txBody>
      </p:sp>
      <p:cxnSp>
        <p:nvCxnSpPr>
          <p:cNvPr id="30" name="Rechte verbindingslijn 29">
            <a:extLst>
              <a:ext uri="{FF2B5EF4-FFF2-40B4-BE49-F238E27FC236}">
                <a16:creationId xmlns:a16="http://schemas.microsoft.com/office/drawing/2014/main" id="{BFCE23DE-038C-4270-80FB-FEE85A431FC1}"/>
              </a:ext>
            </a:extLst>
          </p:cNvPr>
          <p:cNvCxnSpPr>
            <a:cxnSpLocks/>
          </p:cNvCxnSpPr>
          <p:nvPr/>
        </p:nvCxnSpPr>
        <p:spPr>
          <a:xfrm>
            <a:off x="1427215" y="1968346"/>
            <a:ext cx="5703216" cy="0"/>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31" name="Rechthoek: afgeronde hoeken 30">
            <a:extLst>
              <a:ext uri="{FF2B5EF4-FFF2-40B4-BE49-F238E27FC236}">
                <a16:creationId xmlns:a16="http://schemas.microsoft.com/office/drawing/2014/main" id="{C7073E22-41EF-46F1-BB22-DD1893FB0351}"/>
              </a:ext>
            </a:extLst>
          </p:cNvPr>
          <p:cNvSpPr/>
          <p:nvPr/>
        </p:nvSpPr>
        <p:spPr>
          <a:xfrm>
            <a:off x="542735" y="395458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zorg</a:t>
            </a:r>
          </a:p>
        </p:txBody>
      </p:sp>
      <p:sp>
        <p:nvSpPr>
          <p:cNvPr id="32" name="Rechthoek: afgeronde hoeken 31">
            <a:extLst>
              <a:ext uri="{FF2B5EF4-FFF2-40B4-BE49-F238E27FC236}">
                <a16:creationId xmlns:a16="http://schemas.microsoft.com/office/drawing/2014/main" id="{D95B2DCF-C08F-4466-B209-FF7972E98A34}"/>
              </a:ext>
            </a:extLst>
          </p:cNvPr>
          <p:cNvSpPr/>
          <p:nvPr/>
        </p:nvSpPr>
        <p:spPr>
          <a:xfrm>
            <a:off x="559164" y="4493328"/>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welzijn </a:t>
            </a:r>
          </a:p>
        </p:txBody>
      </p:sp>
      <p:sp>
        <p:nvSpPr>
          <p:cNvPr id="34" name="Rechthoek: afgeronde hoeken 33">
            <a:extLst>
              <a:ext uri="{FF2B5EF4-FFF2-40B4-BE49-F238E27FC236}">
                <a16:creationId xmlns:a16="http://schemas.microsoft.com/office/drawing/2014/main" id="{57F5269D-B543-4745-9118-30902F845E18}"/>
              </a:ext>
            </a:extLst>
          </p:cNvPr>
          <p:cNvSpPr/>
          <p:nvPr/>
        </p:nvSpPr>
        <p:spPr>
          <a:xfrm>
            <a:off x="6187615" y="2890962"/>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toerisme &amp; recreatie</a:t>
            </a:r>
          </a:p>
        </p:txBody>
      </p:sp>
      <p:sp>
        <p:nvSpPr>
          <p:cNvPr id="35" name="Rechthoek: afgeronde hoeken 34">
            <a:extLst>
              <a:ext uri="{FF2B5EF4-FFF2-40B4-BE49-F238E27FC236}">
                <a16:creationId xmlns:a16="http://schemas.microsoft.com/office/drawing/2014/main" id="{E71B88E4-8DFC-4D76-9202-C0CE8E27FE11}"/>
              </a:ext>
            </a:extLst>
          </p:cNvPr>
          <p:cNvSpPr/>
          <p:nvPr/>
        </p:nvSpPr>
        <p:spPr>
          <a:xfrm>
            <a:off x="6187615" y="3424126"/>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marketing &amp; media</a:t>
            </a:r>
          </a:p>
        </p:txBody>
      </p:sp>
      <p:sp>
        <p:nvSpPr>
          <p:cNvPr id="36" name="Rechthoek: afgeronde hoeken 35">
            <a:extLst>
              <a:ext uri="{FF2B5EF4-FFF2-40B4-BE49-F238E27FC236}">
                <a16:creationId xmlns:a16="http://schemas.microsoft.com/office/drawing/2014/main" id="{12B546A5-61BA-4939-81C5-CB84A9E4F506}"/>
              </a:ext>
            </a:extLst>
          </p:cNvPr>
          <p:cNvSpPr/>
          <p:nvPr/>
        </p:nvSpPr>
        <p:spPr>
          <a:xfrm>
            <a:off x="6186762" y="3957290"/>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verkoop &amp; ondernemerschap</a:t>
            </a:r>
          </a:p>
        </p:txBody>
      </p:sp>
      <p:sp>
        <p:nvSpPr>
          <p:cNvPr id="38" name="Rechthoek: afgeronde hoeken 37">
            <a:extLst>
              <a:ext uri="{FF2B5EF4-FFF2-40B4-BE49-F238E27FC236}">
                <a16:creationId xmlns:a16="http://schemas.microsoft.com/office/drawing/2014/main" id="{BFE742CD-A819-44B5-957F-C73D04D2BF37}"/>
              </a:ext>
            </a:extLst>
          </p:cNvPr>
          <p:cNvSpPr/>
          <p:nvPr/>
        </p:nvSpPr>
        <p:spPr>
          <a:xfrm>
            <a:off x="3477006" y="288825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ICT</a:t>
            </a:r>
          </a:p>
        </p:txBody>
      </p:sp>
      <p:sp>
        <p:nvSpPr>
          <p:cNvPr id="39" name="Rechthoek: afgeronde hoeken 38">
            <a:extLst>
              <a:ext uri="{FF2B5EF4-FFF2-40B4-BE49-F238E27FC236}">
                <a16:creationId xmlns:a16="http://schemas.microsoft.com/office/drawing/2014/main" id="{8287D3A0-053F-4C02-8C4E-95F7299B2A60}"/>
              </a:ext>
            </a:extLst>
          </p:cNvPr>
          <p:cNvSpPr/>
          <p:nvPr/>
        </p:nvSpPr>
        <p:spPr>
          <a:xfrm>
            <a:off x="3477006" y="3421417"/>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bouw &amp; afbouw</a:t>
            </a:r>
          </a:p>
        </p:txBody>
      </p:sp>
      <p:sp>
        <p:nvSpPr>
          <p:cNvPr id="40" name="Rechthoek: afgeronde hoeken 39">
            <a:extLst>
              <a:ext uri="{FF2B5EF4-FFF2-40B4-BE49-F238E27FC236}">
                <a16:creationId xmlns:a16="http://schemas.microsoft.com/office/drawing/2014/main" id="{D4B2F1A8-9BFC-4E14-9B53-BC3D906EC58D}"/>
              </a:ext>
            </a:extLst>
          </p:cNvPr>
          <p:cNvSpPr/>
          <p:nvPr/>
        </p:nvSpPr>
        <p:spPr>
          <a:xfrm>
            <a:off x="3476153" y="395458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techniek &amp; engineering</a:t>
            </a:r>
          </a:p>
        </p:txBody>
      </p:sp>
      <p:sp>
        <p:nvSpPr>
          <p:cNvPr id="41" name="Rechthoek: afgeronde hoeken 40">
            <a:extLst>
              <a:ext uri="{FF2B5EF4-FFF2-40B4-BE49-F238E27FC236}">
                <a16:creationId xmlns:a16="http://schemas.microsoft.com/office/drawing/2014/main" id="{59036C29-D91A-4325-9304-0313744208C9}"/>
              </a:ext>
            </a:extLst>
          </p:cNvPr>
          <p:cNvSpPr/>
          <p:nvPr/>
        </p:nvSpPr>
        <p:spPr>
          <a:xfrm>
            <a:off x="3492582" y="4493328"/>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mobiliteit, transport &amp; logistiek </a:t>
            </a:r>
          </a:p>
        </p:txBody>
      </p:sp>
      <p:sp>
        <p:nvSpPr>
          <p:cNvPr id="42" name="Rechthoek: afgeronde hoeken 41">
            <a:extLst>
              <a:ext uri="{FF2B5EF4-FFF2-40B4-BE49-F238E27FC236}">
                <a16:creationId xmlns:a16="http://schemas.microsoft.com/office/drawing/2014/main" id="{C367716E-383A-485B-9483-1A50D8B52182}"/>
              </a:ext>
            </a:extLst>
          </p:cNvPr>
          <p:cNvSpPr/>
          <p:nvPr/>
        </p:nvSpPr>
        <p:spPr>
          <a:xfrm>
            <a:off x="6187750" y="4490454"/>
            <a:ext cx="1866507" cy="477473"/>
          </a:xfrm>
          <a:prstGeom prst="roundRect">
            <a:avLst/>
          </a:prstGeom>
          <a:solidFill>
            <a:schemeClr val="accent2">
              <a:lumMod val="60000"/>
              <a:lumOff val="4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zakelijke dienstverlening</a:t>
            </a:r>
          </a:p>
        </p:txBody>
      </p:sp>
      <p:sp>
        <p:nvSpPr>
          <p:cNvPr id="45" name="Rechthoek: afgeronde hoeken 44">
            <a:extLst>
              <a:ext uri="{FF2B5EF4-FFF2-40B4-BE49-F238E27FC236}">
                <a16:creationId xmlns:a16="http://schemas.microsoft.com/office/drawing/2014/main" id="{4F832BF1-0335-437E-BC26-B4E6CC5C80A7}"/>
              </a:ext>
            </a:extLst>
          </p:cNvPr>
          <p:cNvSpPr/>
          <p:nvPr/>
        </p:nvSpPr>
        <p:spPr>
          <a:xfrm>
            <a:off x="6186762" y="6125060"/>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facilitaire dienstverlening </a:t>
            </a:r>
          </a:p>
        </p:txBody>
      </p:sp>
      <p:sp>
        <p:nvSpPr>
          <p:cNvPr id="46" name="Rechthoek: afgeronde hoeken 45">
            <a:extLst>
              <a:ext uri="{FF2B5EF4-FFF2-40B4-BE49-F238E27FC236}">
                <a16:creationId xmlns:a16="http://schemas.microsoft.com/office/drawing/2014/main" id="{4698DEEB-79E9-4208-9907-0383A37B7EEC}"/>
              </a:ext>
            </a:extLst>
          </p:cNvPr>
          <p:cNvSpPr/>
          <p:nvPr/>
        </p:nvSpPr>
        <p:spPr>
          <a:xfrm>
            <a:off x="6186358" y="558314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beveiliging &amp; defensie </a:t>
            </a:r>
          </a:p>
        </p:txBody>
      </p:sp>
      <p:sp>
        <p:nvSpPr>
          <p:cNvPr id="47" name="Rechthoek: afgeronde hoeken 46">
            <a:extLst>
              <a:ext uri="{FF2B5EF4-FFF2-40B4-BE49-F238E27FC236}">
                <a16:creationId xmlns:a16="http://schemas.microsoft.com/office/drawing/2014/main" id="{6B5212B2-4B12-4625-80D2-516FCF30FB94}"/>
              </a:ext>
            </a:extLst>
          </p:cNvPr>
          <p:cNvSpPr/>
          <p:nvPr/>
        </p:nvSpPr>
        <p:spPr>
          <a:xfrm>
            <a:off x="6170783" y="504850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horeca &amp; bakkerij </a:t>
            </a:r>
          </a:p>
        </p:txBody>
      </p:sp>
      <p:pic>
        <p:nvPicPr>
          <p:cNvPr id="3" name="Audio 2">
            <a:hlinkClick r:id="" action="ppaction://media"/>
            <a:extLst>
              <a:ext uri="{FF2B5EF4-FFF2-40B4-BE49-F238E27FC236}">
                <a16:creationId xmlns:a16="http://schemas.microsoft.com/office/drawing/2014/main" id="{5925F922-496E-4220-A69B-A0B00DD8F6B6}"/>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867259262"/>
      </p:ext>
    </p:extLst>
  </p:cSld>
  <p:clrMapOvr>
    <a:masterClrMapping/>
  </p:clrMapOvr>
  <mc:AlternateContent xmlns:mc="http://schemas.openxmlformats.org/markup-compatibility/2006" xmlns:p14="http://schemas.microsoft.com/office/powerpoint/2010/main">
    <mc:Choice Requires="p14">
      <p:transition spd="slow" p14:dur="2000" advTm="15985"/>
    </mc:Choice>
    <mc:Fallback xmlns="">
      <p:transition spd="slow" advTm="1598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Rechte verbindingslijn 12">
            <a:extLst>
              <a:ext uri="{FF2B5EF4-FFF2-40B4-BE49-F238E27FC236}">
                <a16:creationId xmlns:a16="http://schemas.microsoft.com/office/drawing/2014/main" id="{28F318E6-AB67-448F-8E48-1033E910588E}"/>
              </a:ext>
            </a:extLst>
          </p:cNvPr>
          <p:cNvCxnSpPr>
            <a:cxnSpLocks/>
          </p:cNvCxnSpPr>
          <p:nvPr/>
        </p:nvCxnSpPr>
        <p:spPr>
          <a:xfrm>
            <a:off x="7727996" y="2257214"/>
            <a:ext cx="12503" cy="60401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8D40DC23-0EF5-48CF-AB12-2712FAE34E7B}"/>
              </a:ext>
            </a:extLst>
          </p:cNvPr>
          <p:cNvCxnSpPr>
            <a:cxnSpLocks/>
          </p:cNvCxnSpPr>
          <p:nvPr/>
        </p:nvCxnSpPr>
        <p:spPr>
          <a:xfrm flipH="1">
            <a:off x="5419236" y="2271203"/>
            <a:ext cx="1" cy="201163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BBF7969D-B73D-4CBD-B38A-771437A14C70}"/>
              </a:ext>
            </a:extLst>
          </p:cNvPr>
          <p:cNvCxnSpPr>
            <a:cxnSpLocks/>
          </p:cNvCxnSpPr>
          <p:nvPr/>
        </p:nvCxnSpPr>
        <p:spPr>
          <a:xfrm flipH="1">
            <a:off x="1857911" y="2257214"/>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B3C964B6-0BF9-4004-8360-537ACE55433F}"/>
              </a:ext>
            </a:extLst>
          </p:cNvPr>
          <p:cNvCxnSpPr>
            <a:cxnSpLocks/>
          </p:cNvCxnSpPr>
          <p:nvPr/>
        </p:nvCxnSpPr>
        <p:spPr>
          <a:xfrm flipH="1">
            <a:off x="671303" y="2257214"/>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47354751-338B-4287-9ECB-4562D15200EC}"/>
              </a:ext>
            </a:extLst>
          </p:cNvPr>
          <p:cNvCxnSpPr>
            <a:cxnSpLocks/>
          </p:cNvCxnSpPr>
          <p:nvPr/>
        </p:nvCxnSpPr>
        <p:spPr>
          <a:xfrm>
            <a:off x="4258431" y="1636269"/>
            <a:ext cx="23852" cy="392100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a:extLst>
              <a:ext uri="{FF2B5EF4-FFF2-40B4-BE49-F238E27FC236}">
                <a16:creationId xmlns:a16="http://schemas.microsoft.com/office/drawing/2014/main" id="{3907BC1F-0D1F-4DCC-A8FA-5536C9991894}"/>
              </a:ext>
            </a:extLst>
          </p:cNvPr>
          <p:cNvCxnSpPr>
            <a:cxnSpLocks/>
          </p:cNvCxnSpPr>
          <p:nvPr/>
        </p:nvCxnSpPr>
        <p:spPr>
          <a:xfrm flipH="1">
            <a:off x="3066055" y="2270069"/>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42" name="Rechte verbindingslijn 41">
            <a:extLst>
              <a:ext uri="{FF2B5EF4-FFF2-40B4-BE49-F238E27FC236}">
                <a16:creationId xmlns:a16="http://schemas.microsoft.com/office/drawing/2014/main" id="{51E4618D-D73D-4098-B91D-0DEC190270FD}"/>
              </a:ext>
            </a:extLst>
          </p:cNvPr>
          <p:cNvCxnSpPr>
            <a:cxnSpLocks/>
          </p:cNvCxnSpPr>
          <p:nvPr/>
        </p:nvCxnSpPr>
        <p:spPr>
          <a:xfrm>
            <a:off x="6604227" y="2270069"/>
            <a:ext cx="26296" cy="2012772"/>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a:t>Uitgelicht: sector Economie</a:t>
            </a:r>
          </a:p>
        </p:txBody>
      </p:sp>
      <p:sp>
        <p:nvSpPr>
          <p:cNvPr id="6" name="Rechthoek: afgeronde hoeken 5">
            <a:extLst>
              <a:ext uri="{FF2B5EF4-FFF2-40B4-BE49-F238E27FC236}">
                <a16:creationId xmlns:a16="http://schemas.microsoft.com/office/drawing/2014/main" id="{5594E3D6-2390-4A72-BDC4-40D21BC523DA}"/>
              </a:ext>
            </a:extLst>
          </p:cNvPr>
          <p:cNvSpPr/>
          <p:nvPr/>
        </p:nvSpPr>
        <p:spPr>
          <a:xfrm>
            <a:off x="1322928" y="2581902"/>
            <a:ext cx="1115924"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toerisme &amp; recreatie</a:t>
            </a:r>
          </a:p>
        </p:txBody>
      </p:sp>
      <p:sp>
        <p:nvSpPr>
          <p:cNvPr id="7" name="Rechthoek: afgeronde hoeken 6">
            <a:extLst>
              <a:ext uri="{FF2B5EF4-FFF2-40B4-BE49-F238E27FC236}">
                <a16:creationId xmlns:a16="http://schemas.microsoft.com/office/drawing/2014/main" id="{5F1658CE-DAF9-42A9-BA27-B38A9BC15C92}"/>
              </a:ext>
            </a:extLst>
          </p:cNvPr>
          <p:cNvSpPr/>
          <p:nvPr/>
        </p:nvSpPr>
        <p:spPr>
          <a:xfrm>
            <a:off x="2505358" y="2578319"/>
            <a:ext cx="1109978"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marketing &amp; media</a:t>
            </a:r>
          </a:p>
        </p:txBody>
      </p:sp>
      <p:sp>
        <p:nvSpPr>
          <p:cNvPr id="8" name="Rechthoek: afgeronde hoeken 7">
            <a:extLst>
              <a:ext uri="{FF2B5EF4-FFF2-40B4-BE49-F238E27FC236}">
                <a16:creationId xmlns:a16="http://schemas.microsoft.com/office/drawing/2014/main" id="{9B3D101C-A634-48DD-8FA4-6CBF6297C752}"/>
              </a:ext>
            </a:extLst>
          </p:cNvPr>
          <p:cNvSpPr/>
          <p:nvPr/>
        </p:nvSpPr>
        <p:spPr>
          <a:xfrm>
            <a:off x="140499" y="2571871"/>
            <a:ext cx="1115924" cy="591164"/>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verkoop &amp; </a:t>
            </a:r>
            <a:r>
              <a:rPr lang="nl-NL" sz="1200" err="1"/>
              <a:t>ondernemer-schap</a:t>
            </a:r>
            <a:endParaRPr lang="nl-NL" sz="1200"/>
          </a:p>
        </p:txBody>
      </p:sp>
      <p:sp>
        <p:nvSpPr>
          <p:cNvPr id="9" name="Rechthoek: afgeronde hoeken 8">
            <a:extLst>
              <a:ext uri="{FF2B5EF4-FFF2-40B4-BE49-F238E27FC236}">
                <a16:creationId xmlns:a16="http://schemas.microsoft.com/office/drawing/2014/main" id="{8D326000-240B-4903-820B-9E7398333F66}"/>
              </a:ext>
            </a:extLst>
          </p:cNvPr>
          <p:cNvSpPr/>
          <p:nvPr/>
        </p:nvSpPr>
        <p:spPr>
          <a:xfrm>
            <a:off x="3683538" y="2567367"/>
            <a:ext cx="1109978" cy="581133"/>
          </a:xfrm>
          <a:prstGeom prst="roundRect">
            <a:avLst/>
          </a:prstGeom>
          <a:solidFill>
            <a:schemeClr val="accent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zakelijke </a:t>
            </a:r>
            <a:r>
              <a:rPr lang="nl-NL" sz="1200" err="1"/>
              <a:t>dienst-verlening</a:t>
            </a:r>
            <a:endParaRPr lang="nl-NL" sz="1200"/>
          </a:p>
        </p:txBody>
      </p:sp>
      <p:sp>
        <p:nvSpPr>
          <p:cNvPr id="10" name="Rechthoek: afgeronde hoeken 9">
            <a:extLst>
              <a:ext uri="{FF2B5EF4-FFF2-40B4-BE49-F238E27FC236}">
                <a16:creationId xmlns:a16="http://schemas.microsoft.com/office/drawing/2014/main" id="{3E055607-5485-4CCE-A230-BF6057C85799}"/>
              </a:ext>
            </a:extLst>
          </p:cNvPr>
          <p:cNvSpPr/>
          <p:nvPr/>
        </p:nvSpPr>
        <p:spPr>
          <a:xfrm>
            <a:off x="7218077" y="2558416"/>
            <a:ext cx="1109976"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facilitaire </a:t>
            </a:r>
            <a:r>
              <a:rPr lang="nl-NL" sz="1200" err="1"/>
              <a:t>dienst-verlening</a:t>
            </a:r>
            <a:r>
              <a:rPr lang="nl-NL" sz="1200"/>
              <a:t> </a:t>
            </a:r>
          </a:p>
        </p:txBody>
      </p:sp>
      <p:sp>
        <p:nvSpPr>
          <p:cNvPr id="11" name="Rechthoek: afgeronde hoeken 10">
            <a:extLst>
              <a:ext uri="{FF2B5EF4-FFF2-40B4-BE49-F238E27FC236}">
                <a16:creationId xmlns:a16="http://schemas.microsoft.com/office/drawing/2014/main" id="{F3FCFBA3-9BE2-4483-996C-85F3A4952AD3}"/>
              </a:ext>
            </a:extLst>
          </p:cNvPr>
          <p:cNvSpPr/>
          <p:nvPr/>
        </p:nvSpPr>
        <p:spPr>
          <a:xfrm>
            <a:off x="6039898" y="2560016"/>
            <a:ext cx="1109976" cy="588484"/>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beveiliging &amp; defensie </a:t>
            </a:r>
          </a:p>
        </p:txBody>
      </p:sp>
      <p:sp>
        <p:nvSpPr>
          <p:cNvPr id="12" name="Rechthoek: afgeronde hoeken 11">
            <a:extLst>
              <a:ext uri="{FF2B5EF4-FFF2-40B4-BE49-F238E27FC236}">
                <a16:creationId xmlns:a16="http://schemas.microsoft.com/office/drawing/2014/main" id="{D1C7A689-987F-4216-B9FF-111686D13323}"/>
              </a:ext>
            </a:extLst>
          </p:cNvPr>
          <p:cNvSpPr/>
          <p:nvPr/>
        </p:nvSpPr>
        <p:spPr>
          <a:xfrm>
            <a:off x="4861718" y="2558416"/>
            <a:ext cx="1109978"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horeca &amp; bakkerij </a:t>
            </a:r>
          </a:p>
        </p:txBody>
      </p:sp>
      <p:cxnSp>
        <p:nvCxnSpPr>
          <p:cNvPr id="18" name="Rechte verbindingslijn 17">
            <a:extLst>
              <a:ext uri="{FF2B5EF4-FFF2-40B4-BE49-F238E27FC236}">
                <a16:creationId xmlns:a16="http://schemas.microsoft.com/office/drawing/2014/main" id="{4DDE40BD-2141-43E5-ADF0-26B9961BE2CC}"/>
              </a:ext>
            </a:extLst>
          </p:cNvPr>
          <p:cNvCxnSpPr>
            <a:cxnSpLocks/>
          </p:cNvCxnSpPr>
          <p:nvPr/>
        </p:nvCxnSpPr>
        <p:spPr>
          <a:xfrm>
            <a:off x="671304" y="2263334"/>
            <a:ext cx="7056692" cy="786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19" name="Rechthoek: afgeronde hoeken 18">
            <a:extLst>
              <a:ext uri="{FF2B5EF4-FFF2-40B4-BE49-F238E27FC236}">
                <a16:creationId xmlns:a16="http://schemas.microsoft.com/office/drawing/2014/main" id="{BAC5255B-5750-47FB-BBFA-E5D622E3C065}"/>
              </a:ext>
            </a:extLst>
          </p:cNvPr>
          <p:cNvSpPr/>
          <p:nvPr/>
        </p:nvSpPr>
        <p:spPr>
          <a:xfrm>
            <a:off x="3683539" y="3300550"/>
            <a:ext cx="1109978" cy="605515"/>
          </a:xfrm>
          <a:prstGeom prst="roundRect">
            <a:avLst/>
          </a:prstGeom>
          <a:solidFill>
            <a:schemeClr val="accent2">
              <a:lumMod val="60000"/>
              <a:lumOff val="4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financieel</a:t>
            </a:r>
          </a:p>
        </p:txBody>
      </p:sp>
      <p:sp>
        <p:nvSpPr>
          <p:cNvPr id="22" name="Rechthoek: afgeronde hoeken 21">
            <a:extLst>
              <a:ext uri="{FF2B5EF4-FFF2-40B4-BE49-F238E27FC236}">
                <a16:creationId xmlns:a16="http://schemas.microsoft.com/office/drawing/2014/main" id="{073BEE09-E85A-44A5-8562-0917166AC6BA}"/>
              </a:ext>
            </a:extLst>
          </p:cNvPr>
          <p:cNvSpPr/>
          <p:nvPr/>
        </p:nvSpPr>
        <p:spPr>
          <a:xfrm>
            <a:off x="3333785" y="14550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Economie</a:t>
            </a:r>
          </a:p>
        </p:txBody>
      </p:sp>
      <p:sp>
        <p:nvSpPr>
          <p:cNvPr id="47" name="Rechthoek: afgeronde hoeken 46">
            <a:extLst>
              <a:ext uri="{FF2B5EF4-FFF2-40B4-BE49-F238E27FC236}">
                <a16:creationId xmlns:a16="http://schemas.microsoft.com/office/drawing/2014/main" id="{4299C2F1-6B31-4B2F-9A9A-8033648FE68B}"/>
              </a:ext>
            </a:extLst>
          </p:cNvPr>
          <p:cNvSpPr/>
          <p:nvPr/>
        </p:nvSpPr>
        <p:spPr>
          <a:xfrm>
            <a:off x="3691626" y="3979734"/>
            <a:ext cx="1109978" cy="605515"/>
          </a:xfrm>
          <a:prstGeom prst="roundRect">
            <a:avLst/>
          </a:prstGeom>
          <a:solidFill>
            <a:schemeClr val="accent2">
              <a:lumMod val="60000"/>
              <a:lumOff val="4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juridisch</a:t>
            </a:r>
          </a:p>
        </p:txBody>
      </p:sp>
      <p:sp>
        <p:nvSpPr>
          <p:cNvPr id="48" name="Rechthoek: afgeronde hoeken 47">
            <a:extLst>
              <a:ext uri="{FF2B5EF4-FFF2-40B4-BE49-F238E27FC236}">
                <a16:creationId xmlns:a16="http://schemas.microsoft.com/office/drawing/2014/main" id="{680A26F5-BA54-46B2-BB8A-7522BE7A117C}"/>
              </a:ext>
            </a:extLst>
          </p:cNvPr>
          <p:cNvSpPr/>
          <p:nvPr/>
        </p:nvSpPr>
        <p:spPr>
          <a:xfrm>
            <a:off x="3683539" y="4658918"/>
            <a:ext cx="1129881" cy="605515"/>
          </a:xfrm>
          <a:prstGeom prst="roundRect">
            <a:avLst/>
          </a:prstGeom>
          <a:solidFill>
            <a:schemeClr val="accent2">
              <a:lumMod val="60000"/>
              <a:lumOff val="4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marketing</a:t>
            </a:r>
          </a:p>
        </p:txBody>
      </p:sp>
      <p:sp>
        <p:nvSpPr>
          <p:cNvPr id="49" name="Rechthoek: afgeronde hoeken 48">
            <a:extLst>
              <a:ext uri="{FF2B5EF4-FFF2-40B4-BE49-F238E27FC236}">
                <a16:creationId xmlns:a16="http://schemas.microsoft.com/office/drawing/2014/main" id="{166284CC-16E4-4590-A6D1-92B28CD58F74}"/>
              </a:ext>
            </a:extLst>
          </p:cNvPr>
          <p:cNvSpPr/>
          <p:nvPr/>
        </p:nvSpPr>
        <p:spPr>
          <a:xfrm>
            <a:off x="3683539" y="5332901"/>
            <a:ext cx="1149054" cy="605515"/>
          </a:xfrm>
          <a:prstGeom prst="roundRect">
            <a:avLst/>
          </a:prstGeom>
          <a:solidFill>
            <a:schemeClr val="accent2">
              <a:lumMod val="60000"/>
              <a:lumOff val="4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a:t>administratief/ secretarieel</a:t>
            </a:r>
          </a:p>
        </p:txBody>
      </p:sp>
      <p:sp>
        <p:nvSpPr>
          <p:cNvPr id="51" name="Rechthoek: afgeronde hoeken 50">
            <a:extLst>
              <a:ext uri="{FF2B5EF4-FFF2-40B4-BE49-F238E27FC236}">
                <a16:creationId xmlns:a16="http://schemas.microsoft.com/office/drawing/2014/main" id="{B97ADF98-42BD-4EA2-B7E4-9287779D1B58}"/>
              </a:ext>
            </a:extLst>
          </p:cNvPr>
          <p:cNvSpPr/>
          <p:nvPr/>
        </p:nvSpPr>
        <p:spPr>
          <a:xfrm>
            <a:off x="4864247" y="3300550"/>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a:t>horeca</a:t>
            </a:r>
          </a:p>
        </p:txBody>
      </p:sp>
      <p:sp>
        <p:nvSpPr>
          <p:cNvPr id="52" name="Rechthoek: afgeronde hoeken 51">
            <a:extLst>
              <a:ext uri="{FF2B5EF4-FFF2-40B4-BE49-F238E27FC236}">
                <a16:creationId xmlns:a16="http://schemas.microsoft.com/office/drawing/2014/main" id="{FF3A19D4-8F59-4A75-8D74-40369C919ABE}"/>
              </a:ext>
            </a:extLst>
          </p:cNvPr>
          <p:cNvSpPr/>
          <p:nvPr/>
        </p:nvSpPr>
        <p:spPr>
          <a:xfrm>
            <a:off x="4872334" y="3979734"/>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bakkerij</a:t>
            </a:r>
          </a:p>
        </p:txBody>
      </p:sp>
      <p:sp>
        <p:nvSpPr>
          <p:cNvPr id="53" name="Rechthoek: afgeronde hoeken 52">
            <a:extLst>
              <a:ext uri="{FF2B5EF4-FFF2-40B4-BE49-F238E27FC236}">
                <a16:creationId xmlns:a16="http://schemas.microsoft.com/office/drawing/2014/main" id="{A4906455-C7A2-4A4A-8258-839B94428E15}"/>
              </a:ext>
            </a:extLst>
          </p:cNvPr>
          <p:cNvSpPr/>
          <p:nvPr/>
        </p:nvSpPr>
        <p:spPr>
          <a:xfrm>
            <a:off x="6066194" y="3300550"/>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handhaving &amp; beveiliging</a:t>
            </a:r>
          </a:p>
        </p:txBody>
      </p:sp>
      <p:sp>
        <p:nvSpPr>
          <p:cNvPr id="54" name="Rechthoek: afgeronde hoeken 53">
            <a:extLst>
              <a:ext uri="{FF2B5EF4-FFF2-40B4-BE49-F238E27FC236}">
                <a16:creationId xmlns:a16="http://schemas.microsoft.com/office/drawing/2014/main" id="{44A4CB34-53AA-4E77-AC29-A6009D401B04}"/>
              </a:ext>
            </a:extLst>
          </p:cNvPr>
          <p:cNvSpPr/>
          <p:nvPr/>
        </p:nvSpPr>
        <p:spPr>
          <a:xfrm>
            <a:off x="6074281" y="3979734"/>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defensie</a:t>
            </a:r>
          </a:p>
        </p:txBody>
      </p:sp>
      <p:pic>
        <p:nvPicPr>
          <p:cNvPr id="5" name="Audio 4">
            <a:hlinkClick r:id="" action="ppaction://media"/>
            <a:extLst>
              <a:ext uri="{FF2B5EF4-FFF2-40B4-BE49-F238E27FC236}">
                <a16:creationId xmlns:a16="http://schemas.microsoft.com/office/drawing/2014/main" id="{8F4C39F3-F1C0-4C1E-A66E-1E07EE356F95}"/>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70582186"/>
      </p:ext>
    </p:extLst>
  </p:cSld>
  <p:clrMapOvr>
    <a:masterClrMapping/>
  </p:clrMapOvr>
  <mc:AlternateContent xmlns:mc="http://schemas.openxmlformats.org/markup-compatibility/2006" xmlns:p14="http://schemas.microsoft.com/office/powerpoint/2010/main">
    <mc:Choice Requires="p14">
      <p:transition spd="slow" p14:dur="2000" advTm="11736"/>
    </mc:Choice>
    <mc:Fallback xmlns="">
      <p:transition spd="slow" advTm="117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a:t>Uitgelicht: Zakelijke Dienstverlening</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a:bodyPr>
          <a:lstStyle/>
          <a:p>
            <a:pPr marL="0" indent="0">
              <a:buNone/>
            </a:pPr>
            <a:r>
              <a:rPr lang="nl-NL" dirty="0"/>
              <a:t>Zakelijke Dienstverlening is een sector voor mensen die graag anderen helpen, goed zijn met cijfers, nauwkeurig kunnen werken, creatief zijn, goed kunnen organiseren en zich thuis voelen in een zakelijke omgeving. Dankzij jou draait de organisatie beter, efficiënter en effectiever!</a:t>
            </a:r>
          </a:p>
          <a:p>
            <a:pPr marL="0" indent="0">
              <a:buNone/>
            </a:pPr>
            <a:endParaRPr lang="nl-NL" b="1" dirty="0"/>
          </a:p>
          <a:p>
            <a:pPr marL="0" indent="0">
              <a:buNone/>
            </a:pPr>
            <a:r>
              <a:rPr lang="nl-NL" b="1" dirty="0"/>
              <a:t>Richtingen:</a:t>
            </a:r>
          </a:p>
          <a:p>
            <a:r>
              <a:rPr lang="nl-NL" dirty="0"/>
              <a:t>Medewerker (financiële) administratie</a:t>
            </a:r>
            <a:endParaRPr lang="nl-NL" dirty="0">
              <a:cs typeface="Arial"/>
            </a:endParaRPr>
          </a:p>
          <a:p>
            <a:r>
              <a:rPr lang="nl-NL" dirty="0">
                <a:cs typeface="Arial"/>
              </a:rPr>
              <a:t>Medewerker secretariaat en receptie</a:t>
            </a:r>
          </a:p>
        </p:txBody>
      </p:sp>
      <p:pic>
        <p:nvPicPr>
          <p:cNvPr id="5" name="Afbeelding 5" descr="Afbeelding met tekst&#10;&#10;Automatisch gegenereerde beschrijving">
            <a:extLst>
              <a:ext uri="{FF2B5EF4-FFF2-40B4-BE49-F238E27FC236}">
                <a16:creationId xmlns:a16="http://schemas.microsoft.com/office/drawing/2014/main" id="{02670C52-ED46-4B95-BEB6-6B95A6A29BDC}"/>
              </a:ext>
            </a:extLst>
          </p:cNvPr>
          <p:cNvPicPr>
            <a:picLocks noChangeAspect="1"/>
          </p:cNvPicPr>
          <p:nvPr/>
        </p:nvPicPr>
        <p:blipFill>
          <a:blip r:embed="rId4"/>
          <a:stretch>
            <a:fillRect/>
          </a:stretch>
        </p:blipFill>
        <p:spPr>
          <a:xfrm rot="-1260000">
            <a:off x="6556161" y="5488975"/>
            <a:ext cx="1913495" cy="983391"/>
          </a:xfrm>
          <a:prstGeom prst="rect">
            <a:avLst/>
          </a:prstGeom>
        </p:spPr>
      </p:pic>
      <p:pic>
        <p:nvPicPr>
          <p:cNvPr id="4" name="Audio 3">
            <a:hlinkClick r:id="" action="ppaction://media"/>
            <a:extLst>
              <a:ext uri="{FF2B5EF4-FFF2-40B4-BE49-F238E27FC236}">
                <a16:creationId xmlns:a16="http://schemas.microsoft.com/office/drawing/2014/main" id="{87D48E03-212E-4D45-A205-C6BE9A6F10F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896710178"/>
      </p:ext>
    </p:extLst>
  </p:cSld>
  <p:clrMapOvr>
    <a:masterClrMapping/>
  </p:clrMapOvr>
  <mc:AlternateContent xmlns:mc="http://schemas.openxmlformats.org/markup-compatibility/2006" xmlns:p14="http://schemas.microsoft.com/office/powerpoint/2010/main">
    <mc:Choice Requires="p14">
      <p:transition spd="slow" p14:dur="2000" advTm="34822"/>
    </mc:Choice>
    <mc:Fallback xmlns="">
      <p:transition spd="slow" advTm="348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het basisdeel</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lnSpcReduction="10000"/>
          </a:bodyPr>
          <a:lstStyle/>
          <a:p>
            <a:r>
              <a:rPr lang="nl-NL" dirty="0">
                <a:ea typeface="+mn-lt"/>
                <a:cs typeface="+mn-lt"/>
              </a:rPr>
              <a:t>We leren je omgaan met computerprogramma’s en administratieve systemen. Je leert onder andere financiële gegevens invoeren, post afhandelen, de telefoon beantwoorden en bezoekers ontvangen. </a:t>
            </a:r>
            <a:endParaRPr lang="nl-NL"/>
          </a:p>
          <a:p>
            <a:r>
              <a:rPr lang="nl-NL" dirty="0">
                <a:ea typeface="+mn-lt"/>
                <a:cs typeface="+mn-lt"/>
              </a:rPr>
              <a:t>Tijdens de opleiding ga je meteen veel praktijkervaring opdoen. Je gaat natuurlijk op stage. En binnen de school leer je in ons eigen leerbedrijf bijvoorbeeld gasten ontvangen bij De Ontvangst, de receptie op de </a:t>
            </a:r>
            <a:r>
              <a:rPr lang="nl-NL" err="1">
                <a:ea typeface="+mn-lt"/>
                <a:cs typeface="+mn-lt"/>
              </a:rPr>
              <a:t>Plaza</a:t>
            </a:r>
            <a:r>
              <a:rPr lang="nl-NL" dirty="0">
                <a:ea typeface="+mn-lt"/>
                <a:cs typeface="+mn-lt"/>
              </a:rPr>
              <a:t>.</a:t>
            </a:r>
          </a:p>
          <a:p>
            <a:r>
              <a:rPr lang="nl-NL" dirty="0">
                <a:cs typeface="Arial" panose="020B0604020202020204"/>
              </a:rPr>
              <a:t>Iedereen start met hetzelfde basisdeel.</a:t>
            </a:r>
          </a:p>
          <a:p>
            <a:pPr marL="0" indent="0">
              <a:buNone/>
            </a:pPr>
            <a:endParaRPr lang="nl-NL" dirty="0">
              <a:ea typeface="+mn-lt"/>
              <a:cs typeface="+mn-lt"/>
            </a:endParaRPr>
          </a:p>
          <a:p>
            <a:endParaRPr lang="nl-NL" dirty="0">
              <a:ea typeface="+mn-lt"/>
              <a:cs typeface="+mn-lt"/>
            </a:endParaRPr>
          </a:p>
          <a:p>
            <a:endParaRPr lang="nl-NL" dirty="0">
              <a:ea typeface="+mn-lt"/>
              <a:cs typeface="+mn-lt"/>
            </a:endParaRPr>
          </a:p>
        </p:txBody>
      </p:sp>
      <p:pic>
        <p:nvPicPr>
          <p:cNvPr id="4" name="Audio 3">
            <a:hlinkClick r:id="" action="ppaction://media"/>
            <a:extLst>
              <a:ext uri="{FF2B5EF4-FFF2-40B4-BE49-F238E27FC236}">
                <a16:creationId xmlns:a16="http://schemas.microsoft.com/office/drawing/2014/main" id="{25BDD8DF-A89D-49FC-AACD-98E51C548EE1}"/>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017066902"/>
      </p:ext>
    </p:extLst>
  </p:cSld>
  <p:clrMapOvr>
    <a:masterClrMapping/>
  </p:clrMapOvr>
  <mc:AlternateContent xmlns:mc="http://schemas.openxmlformats.org/markup-compatibility/2006" xmlns:p14="http://schemas.microsoft.com/office/powerpoint/2010/main">
    <mc:Choice Requires="p14">
      <p:transition spd="slow" p14:dur="2000" advTm="35188"/>
    </mc:Choice>
    <mc:Fallback xmlns="">
      <p:transition spd="slow" advTm="351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theme/theme1.xml><?xml version="1.0" encoding="utf-8"?>
<a:theme xmlns:a="http://schemas.openxmlformats.org/drawingml/2006/main" name="ROC Nijmegen">
  <a:themeElements>
    <a:clrScheme name="Aangepast 3">
      <a:dk1>
        <a:srgbClr val="EF7D00"/>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D67265A2-D181-452A-8EBD-6AD4E3BBD436}"/>
    </a:ext>
  </a:extLst>
</a:theme>
</file>

<file path=ppt/theme/theme2.xml><?xml version="1.0" encoding="utf-8"?>
<a:theme xmlns:a="http://schemas.openxmlformats.org/drawingml/2006/main" name="Aangepast model voor grafiek">
  <a:themeElements>
    <a:clrScheme name="Aangepast 14">
      <a:dk1>
        <a:srgbClr val="171717"/>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3677B8D1-3A29-4AEC-AF0D-0204F500D535}"/>
    </a:ext>
  </a:extLst>
</a:theme>
</file>

<file path=ppt/theme/theme3.xml><?xml version="1.0" encoding="utf-8"?>
<a:theme xmlns:a="http://schemas.openxmlformats.org/drawingml/2006/main" name="Aangepast ontwerp voor tabel">
  <a:themeElements>
    <a:clrScheme name="kleuren voor tabel">
      <a:dk1>
        <a:srgbClr val="000000"/>
      </a:dk1>
      <a:lt1>
        <a:srgbClr val="FFFFFF"/>
      </a:lt1>
      <a:dk2>
        <a:srgbClr val="EDEDED"/>
      </a:dk2>
      <a:lt2>
        <a:srgbClr val="FFFFFF"/>
      </a:lt2>
      <a:accent1>
        <a:srgbClr val="E30613"/>
      </a:accent1>
      <a:accent2>
        <a:srgbClr val="EF7D00"/>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12E4EE07-9C6E-45F3-B6F6-3D7EA514FCE5}"/>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96173d46-5f7d-49bf-a64d-4dd4f1c458b8" ContentTypeId="0x0101" PreviousValue="false"/>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7E78E8C44276DF4CBC74F8412B546762" ma:contentTypeVersion="12" ma:contentTypeDescription="Een nieuw document maken." ma:contentTypeScope="" ma:versionID="82f25da66589aa2d0578099c5b506182">
  <xsd:schema xmlns:xsd="http://www.w3.org/2001/XMLSchema" xmlns:xs="http://www.w3.org/2001/XMLSchema" xmlns:p="http://schemas.microsoft.com/office/2006/metadata/properties" xmlns:ns2="ca6d8ab7-14e8-43fb-be46-d5b97b675565" xmlns:ns3="6239e0f7-bd6b-405f-8af9-ae217371239b" targetNamespace="http://schemas.microsoft.com/office/2006/metadata/properties" ma:root="true" ma:fieldsID="eac70b70da772e793bd01e4be7e4f154" ns2:_="" ns3:_="">
    <xsd:import namespace="ca6d8ab7-14e8-43fb-be46-d5b97b675565"/>
    <xsd:import namespace="6239e0f7-bd6b-405f-8af9-ae217371239b"/>
    <xsd:element name="properties">
      <xsd:complexType>
        <xsd:sequence>
          <xsd:element name="documentManagement">
            <xsd:complexType>
              <xsd:all>
                <xsd:element ref="ns2:MediaServiceMetadata" minOccurs="0"/>
                <xsd:element ref="ns2:MediaServiceFastMetadata" minOccurs="0"/>
                <xsd:element ref="ns2:MediaServiceAutoTags" minOccurs="0"/>
                <xsd:element ref="ns3:SharedWithUsers" minOccurs="0"/>
                <xsd:element ref="ns3:SharedWithDetails" minOccurs="0"/>
                <xsd:element ref="ns2:MediaServiceDateTaken"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6d8ab7-14e8-43fb-be46-d5b97b67556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239e0f7-bd6b-405f-8af9-ae217371239b" elementFormDefault="qualified">
    <xsd:import namespace="http://schemas.microsoft.com/office/2006/documentManagement/types"/>
    <xsd:import namespace="http://schemas.microsoft.com/office/infopath/2007/PartnerControls"/>
    <xsd:element name="SharedWithUsers" ma:index="11"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Inhoudstype"/>
        <xsd:element ref="dc:title" minOccurs="0" maxOccurs="1" ma:index="0"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D5595CE-3597-40F7-BB73-7E09B82CD58A}">
  <ds:schemaRefs>
    <ds:schemaRef ds:uri="Microsoft.SharePoint.Taxonomy.ContentTypeSync"/>
  </ds:schemaRefs>
</ds:datastoreItem>
</file>

<file path=customXml/itemProps2.xml><?xml version="1.0" encoding="utf-8"?>
<ds:datastoreItem xmlns:ds="http://schemas.openxmlformats.org/officeDocument/2006/customXml" ds:itemID="{AA1431C4-2586-4E37-AC1B-07DDA90434A8}">
  <ds:schemaRefs>
    <ds:schemaRef ds:uri="http://purl.org/dc/dcmitype/"/>
    <ds:schemaRef ds:uri="http://schemas.microsoft.com/office/infopath/2007/PartnerControls"/>
    <ds:schemaRef ds:uri="ca6d8ab7-14e8-43fb-be46-d5b97b675565"/>
    <ds:schemaRef ds:uri="http://purl.org/dc/elements/1.1/"/>
    <ds:schemaRef ds:uri="http://schemas.microsoft.com/office/2006/metadata/properties"/>
    <ds:schemaRef ds:uri="http://purl.org/dc/terms/"/>
    <ds:schemaRef ds:uri="http://schemas.microsoft.com/office/2006/documentManagement/types"/>
    <ds:schemaRef ds:uri="http://schemas.openxmlformats.org/package/2006/metadata/core-properties"/>
    <ds:schemaRef ds:uri="6239e0f7-bd6b-405f-8af9-ae217371239b"/>
    <ds:schemaRef ds:uri="http://www.w3.org/XML/1998/namespace"/>
  </ds:schemaRefs>
</ds:datastoreItem>
</file>

<file path=customXml/itemProps3.xml><?xml version="1.0" encoding="utf-8"?>
<ds:datastoreItem xmlns:ds="http://schemas.openxmlformats.org/officeDocument/2006/customXml" ds:itemID="{A0A4D0F2-0D89-49D2-B234-9DD6CA8C7011}">
  <ds:schemaRefs>
    <ds:schemaRef ds:uri="http://schemas.microsoft.com/sharepoint/v3/contenttype/forms"/>
  </ds:schemaRefs>
</ds:datastoreItem>
</file>

<file path=customXml/itemProps4.xml><?xml version="1.0" encoding="utf-8"?>
<ds:datastoreItem xmlns:ds="http://schemas.openxmlformats.org/officeDocument/2006/customXml" ds:itemID="{7495278A-35D9-4861-B782-FB44EB052C8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6d8ab7-14e8-43fb-be46-d5b97b675565"/>
    <ds:schemaRef ds:uri="6239e0f7-bd6b-405f-8af9-ae217371239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ROC Nijmegen</Template>
  <TotalTime>246</TotalTime>
  <Words>1204</Words>
  <Application>Microsoft Office PowerPoint</Application>
  <PresentationFormat>Diavoorstelling (4:3)</PresentationFormat>
  <Paragraphs>205</Paragraphs>
  <Slides>21</Slides>
  <Notes>3</Notes>
  <HiddenSlides>0</HiddenSlides>
  <MMClips>21</MMClips>
  <ScaleCrop>false</ScaleCrop>
  <HeadingPairs>
    <vt:vector size="6" baseType="variant">
      <vt:variant>
        <vt:lpstr>Gebruikte lettertypen</vt:lpstr>
      </vt:variant>
      <vt:variant>
        <vt:i4>5</vt:i4>
      </vt:variant>
      <vt:variant>
        <vt:lpstr>Thema</vt:lpstr>
      </vt:variant>
      <vt:variant>
        <vt:i4>3</vt:i4>
      </vt:variant>
      <vt:variant>
        <vt:lpstr>Diatitels</vt:lpstr>
      </vt:variant>
      <vt:variant>
        <vt:i4>21</vt:i4>
      </vt:variant>
    </vt:vector>
  </HeadingPairs>
  <TitlesOfParts>
    <vt:vector size="29" baseType="lpstr">
      <vt:lpstr>Arial</vt:lpstr>
      <vt:lpstr>Arial,Sans-Serif</vt:lpstr>
      <vt:lpstr>Calibri</vt:lpstr>
      <vt:lpstr>Courier New</vt:lpstr>
      <vt:lpstr>Wingdings</vt:lpstr>
      <vt:lpstr>ROC Nijmegen</vt:lpstr>
      <vt:lpstr>Aangepast model voor grafiek</vt:lpstr>
      <vt:lpstr>Aangepast ontwerp voor tabel</vt:lpstr>
      <vt:lpstr>Voorlichting over  Zakelijke Dienstverlening niveau 2    Medewerker (financiële) administratie Medewerker secretariaat en receptie</vt:lpstr>
      <vt:lpstr>Het mbo</vt:lpstr>
      <vt:lpstr>mbo-niveaus</vt:lpstr>
      <vt:lpstr>ROC Nijmegen</vt:lpstr>
      <vt:lpstr>Waarom ROC Nijmegen?</vt:lpstr>
      <vt:lpstr>ROC Nijmegen: 3 sectoren / 15 werkvelden</vt:lpstr>
      <vt:lpstr>Uitgelicht: sector Economie</vt:lpstr>
      <vt:lpstr>Uitgelicht: Zakelijke Dienstverlening</vt:lpstr>
      <vt:lpstr>Uitgelicht: het basisdeel</vt:lpstr>
      <vt:lpstr>Uitgelicht: het basisdeel</vt:lpstr>
      <vt:lpstr>Uitgelicht: het profieldeel</vt:lpstr>
      <vt:lpstr>Uitgelicht: Zakelijke Dienstverlening</vt:lpstr>
      <vt:lpstr>Uitgelicht: medewerker secretariaat en receptie/medewerker (financiële) administratie</vt:lpstr>
      <vt:lpstr>Uitgelicht: medewerker secretariaat en receptie/medewerker (financiële) administratie</vt:lpstr>
      <vt:lpstr>Uitgelicht: medewerker secretariaat en receptie/medewerker (financiële) administratie</vt:lpstr>
      <vt:lpstr>Wat zijn de kosten?</vt:lpstr>
      <vt:lpstr>Vragen?</vt:lpstr>
      <vt:lpstr>Twijfel je nog? Kom naar de Open Dag of kom  meelopen! </vt:lpstr>
      <vt:lpstr>Ben jij al er al uit?</vt:lpstr>
      <vt:lpstr>Handige links</vt:lpstr>
      <vt:lpstr>Presentatie thuis nalezen?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Thematisch communiceren</dc:title>
  <dc:creator>Wieger Sturm</dc:creator>
  <dc:description/>
  <cp:lastModifiedBy>Femke Terwiel</cp:lastModifiedBy>
  <cp:revision>123</cp:revision>
  <dcterms:created xsi:type="dcterms:W3CDTF">2020-05-13T12:40:10Z</dcterms:created>
  <dcterms:modified xsi:type="dcterms:W3CDTF">2021-01-29T13:19:01Z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0x0101007E78E8C44276DF4CBC74F8412B546762</vt:lpwstr>
  </property>
  <property fmtid="{D5CDD505-2E9C-101B-9397-08002B2CF9AE}" pid="3" name="Toelichting">
    <vt:lpwstr/>
  </property>
</Properties>
</file>