
<file path=[Content_Types].xml><?xml version="1.0" encoding="utf-8"?>
<Types xmlns="http://schemas.openxmlformats.org/package/2006/content-types">
  <Default Extension="png" ContentType="image/png"/>
  <Default Extension="svg" ContentType="image/svg+xml"/>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32"/>
  </p:notesMasterIdLst>
  <p:sldIdLst>
    <p:sldId id="316" r:id="rId8"/>
    <p:sldId id="275" r:id="rId9"/>
    <p:sldId id="278" r:id="rId10"/>
    <p:sldId id="262" r:id="rId11"/>
    <p:sldId id="273" r:id="rId12"/>
    <p:sldId id="290" r:id="rId13"/>
    <p:sldId id="281" r:id="rId14"/>
    <p:sldId id="310" r:id="rId15"/>
    <p:sldId id="309" r:id="rId16"/>
    <p:sldId id="297" r:id="rId17"/>
    <p:sldId id="298" r:id="rId18"/>
    <p:sldId id="318" r:id="rId19"/>
    <p:sldId id="291" r:id="rId20"/>
    <p:sldId id="266" r:id="rId21"/>
    <p:sldId id="288" r:id="rId22"/>
    <p:sldId id="284" r:id="rId23"/>
    <p:sldId id="317" r:id="rId24"/>
    <p:sldId id="286" r:id="rId25"/>
    <p:sldId id="306" r:id="rId26"/>
    <p:sldId id="293" r:id="rId27"/>
    <p:sldId id="271" r:id="rId28"/>
    <p:sldId id="270" r:id="rId29"/>
    <p:sldId id="296" r:id="rId30"/>
    <p:sldId id="268" r:id="rId31"/>
  </p:sldIdLst>
  <p:sldSz cx="9144000" cy="6858000" type="screen4x3"/>
  <p:notesSz cx="6794500" cy="99314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4B0183-5042-4EFE-8797-04F35CE887FD}" v="68" dt="2021-01-28T13:39:39.341"/>
    <p1510:client id="{F9CE79D5-EE5F-46F1-B4BD-5D10F8CDA33A}" v="3" dt="2021-01-27T07:59:40.884"/>
    <p1510:client id="{343DF68F-9972-468E-8082-58FDA4112DC0}" v="4" dt="2021-01-28T14:22:06.697"/>
    <p1510:client id="{B89DBAB0-59BC-4FB2-80DB-B595A90D442F}" v="101" dt="2021-01-28T14:07:26.302"/>
  </p1510:revLst>
</p1510:revInfo>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297" autoAdjust="0"/>
  </p:normalViewPr>
  <p:slideViewPr>
    <p:cSldViewPr snapToGrid="0">
      <p:cViewPr varScale="1">
        <p:scale>
          <a:sx n="88" d="100"/>
          <a:sy n="88" d="100"/>
        </p:scale>
        <p:origin x="166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commentAuthors" Target="commentAuthor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4813" cy="49847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8100" y="0"/>
            <a:ext cx="2944813" cy="498475"/>
          </a:xfrm>
          <a:prstGeom prst="rect">
            <a:avLst/>
          </a:prstGeom>
        </p:spPr>
        <p:txBody>
          <a:bodyPr vert="horz" lIns="91440" tIns="45720" rIns="91440" bIns="45720" rtlCol="0"/>
          <a:lstStyle>
            <a:lvl1pPr algn="r">
              <a:defRPr sz="1200"/>
            </a:lvl1pPr>
          </a:lstStyle>
          <a:p>
            <a:fld id="{3616B711-ED7A-4116-A609-CA20CE191667}" type="datetimeFigureOut">
              <a:rPr lang="nl-NL" smtClean="0"/>
              <a:t>29-1-2021</a:t>
            </a:fld>
            <a:endParaRPr lang="nl-NL"/>
          </a:p>
        </p:txBody>
      </p:sp>
      <p:sp>
        <p:nvSpPr>
          <p:cNvPr id="4" name="Tijdelijke aanduiding voor dia-afbeelding 3"/>
          <p:cNvSpPr>
            <a:spLocks noGrp="1" noRot="1" noChangeAspect="1"/>
          </p:cNvSpPr>
          <p:nvPr>
            <p:ph type="sldImg" idx="2"/>
          </p:nvPr>
        </p:nvSpPr>
        <p:spPr>
          <a:xfrm>
            <a:off x="1163638" y="1241425"/>
            <a:ext cx="4467225" cy="3351213"/>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450" y="4779963"/>
            <a:ext cx="5435600" cy="3910012"/>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32925"/>
            <a:ext cx="2944813" cy="49847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8100" y="9432925"/>
            <a:ext cx="2944813" cy="498475"/>
          </a:xfrm>
          <a:prstGeom prst="rect">
            <a:avLst/>
          </a:prstGeom>
        </p:spPr>
        <p:txBody>
          <a:bodyPr vert="horz" lIns="91440" tIns="45720" rIns="91440" bIns="45720" rtlCol="0" anchor="b"/>
          <a:lstStyle>
            <a:lvl1pPr algn="r">
              <a:defRPr sz="1200"/>
            </a:lvl1pPr>
          </a:lstStyle>
          <a:p>
            <a:fld id="{753A0466-E5D8-4BB6-8E6A-A49DEE600A53}" type="slidenum">
              <a:rPr lang="nl-NL" smtClean="0"/>
              <a:t>‹nr.›</a:t>
            </a:fld>
            <a:endParaRPr lang="nl-NL"/>
          </a:p>
        </p:txBody>
      </p:sp>
    </p:spTree>
    <p:extLst>
      <p:ext uri="{BB962C8B-B14F-4D97-AF65-F5344CB8AC3E}">
        <p14:creationId xmlns:p14="http://schemas.microsoft.com/office/powerpoint/2010/main" val="3546450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13</a:t>
            </a:fld>
            <a:endParaRPr lang="nl-NL"/>
          </a:p>
        </p:txBody>
      </p:sp>
    </p:spTree>
    <p:extLst>
      <p:ext uri="{BB962C8B-B14F-4D97-AF65-F5344CB8AC3E}">
        <p14:creationId xmlns:p14="http://schemas.microsoft.com/office/powerpoint/2010/main" val="331147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Marketing en Communicatie gaat over het verkopen van een product of een dienst. Het kan gaan om allerlei soorten bedrijven. Variërend van bedrijven die kleding verkopen of technische spullen, tot een reclamebureau of een lokaal radiostation.</a:t>
            </a:r>
          </a:p>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15</a:t>
            </a:fld>
            <a:endParaRPr lang="nl-NL"/>
          </a:p>
        </p:txBody>
      </p:sp>
    </p:spTree>
    <p:extLst>
      <p:ext uri="{BB962C8B-B14F-4D97-AF65-F5344CB8AC3E}">
        <p14:creationId xmlns:p14="http://schemas.microsoft.com/office/powerpoint/2010/main" val="2382369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zitten in onze opleiding veel talen EN veel vakken op het gebied van Marketing en Communicatie. Je werkt gedurende de gehele opleiding een dagdeel aan een project; in een groepje ben je dan met praktische opdrachten bezig.</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16</a:t>
            </a:fld>
            <a:endParaRPr lang="nl-NL"/>
          </a:p>
        </p:txBody>
      </p:sp>
    </p:spTree>
    <p:extLst>
      <p:ext uri="{BB962C8B-B14F-4D97-AF65-F5344CB8AC3E}">
        <p14:creationId xmlns:p14="http://schemas.microsoft.com/office/powerpoint/2010/main" val="1000132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Veel van onze leerlingen stromen door naar het hbo.</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18</a:t>
            </a:fld>
            <a:endParaRPr lang="nl-NL"/>
          </a:p>
        </p:txBody>
      </p:sp>
    </p:spTree>
    <p:extLst>
      <p:ext uri="{BB962C8B-B14F-4D97-AF65-F5344CB8AC3E}">
        <p14:creationId xmlns:p14="http://schemas.microsoft.com/office/powerpoint/2010/main" val="34290110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a:p>
        </p:txBody>
      </p:sp>
    </p:spTree>
    <p:extLst>
      <p:ext uri="{BB962C8B-B14F-4D97-AF65-F5344CB8AC3E}">
        <p14:creationId xmlns:p14="http://schemas.microsoft.com/office/powerpoint/2010/main" val="80830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a:t>Klik om de stijl te bewerken</a:t>
            </a:r>
            <a:endParaRPr lang="en-US"/>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a:p>
        </p:txBody>
      </p:sp>
    </p:spTree>
    <p:extLst>
      <p:ext uri="{BB962C8B-B14F-4D97-AF65-F5344CB8AC3E}">
        <p14:creationId xmlns:p14="http://schemas.microsoft.com/office/powerpoint/2010/main" val="1736139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a:p>
        </p:txBody>
      </p:sp>
    </p:spTree>
    <p:extLst>
      <p:ext uri="{BB962C8B-B14F-4D97-AF65-F5344CB8AC3E}">
        <p14:creationId xmlns:p14="http://schemas.microsoft.com/office/powerpoint/2010/main" val="97292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4.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4.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4.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7.m4a"/><Relationship Id="rId1" Type="http://schemas.microsoft.com/office/2007/relationships/media" Target="../media/media17.m4a"/><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4.png"/><Relationship Id="rId4" Type="http://schemas.openxmlformats.org/officeDocument/2006/relationships/hyperlink" Target="mailto:D.wolbers@roc-nijmegen.nl" TargetMode="Externa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4.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4.png"/><Relationship Id="rId4" Type="http://schemas.openxmlformats.org/officeDocument/2006/relationships/hyperlink" Target="http://www.roc-nijmegen.nl/aanmelden-mbo"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www.roc-nijmegen.nl/adviesgesprek" TargetMode="External"/><Relationship Id="rId13" Type="http://schemas.openxmlformats.org/officeDocument/2006/relationships/hyperlink" Target="http://www.kiesmbo.nl/" TargetMode="External"/><Relationship Id="rId3" Type="http://schemas.openxmlformats.org/officeDocument/2006/relationships/slideLayout" Target="../slideLayouts/slideLayout3.xml"/><Relationship Id="rId7" Type="http://schemas.openxmlformats.org/officeDocument/2006/relationships/hyperlink" Target="http://www.roc-nijmegen.nl/mbo" TargetMode="External"/><Relationship Id="rId12" Type="http://schemas.openxmlformats.org/officeDocument/2006/relationships/hyperlink" Target="http://www.roc-nijmegen.nl/locatie" TargetMode="Externa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hyperlink" Target="http://www.roc-nijmegen.nl/bit" TargetMode="External"/><Relationship Id="rId11" Type="http://schemas.openxmlformats.org/officeDocument/2006/relationships/hyperlink" Target="http://www.roc-nijmegen.nl/toekomst" TargetMode="External"/><Relationship Id="rId5" Type="http://schemas.openxmlformats.org/officeDocument/2006/relationships/hyperlink" Target="http://www.roc-nijmegen.nl/studiekeuze" TargetMode="External"/><Relationship Id="rId10" Type="http://schemas.openxmlformats.org/officeDocument/2006/relationships/hyperlink" Target="http://www.roc-nijmegen.nl/meelopen" TargetMode="External"/><Relationship Id="rId4" Type="http://schemas.openxmlformats.org/officeDocument/2006/relationships/hyperlink" Target="https://www.roc-nijmegen.nl/folder" TargetMode="External"/><Relationship Id="rId9" Type="http://schemas.openxmlformats.org/officeDocument/2006/relationships/hyperlink" Target="http://www.roc-nijmegen.nl/opendag" TargetMode="External"/><Relationship Id="rId1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mailto:D.wolbers@roc-nijmegen.nl"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4.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355695" y="1023582"/>
            <a:ext cx="8095847" cy="4926841"/>
          </a:xfrm>
        </p:spPr>
        <p:txBody>
          <a:bodyPr>
            <a:normAutofit fontScale="90000"/>
          </a:bodyPr>
          <a:lstStyle/>
          <a:p>
            <a:r>
              <a:rPr lang="nl-NL" sz="4400" dirty="0">
                <a:latin typeface="Arial"/>
                <a:cs typeface="Arial"/>
              </a:rPr>
              <a:t>Voorlichting over</a:t>
            </a:r>
            <a:br>
              <a:rPr lang="nl-NL" sz="4400" i="1" dirty="0">
                <a:latin typeface="Arial"/>
                <a:cs typeface="Arial"/>
              </a:rPr>
            </a:br>
            <a:br>
              <a:rPr lang="nl-NL" sz="4400" i="1" dirty="0">
                <a:latin typeface="Arial"/>
                <a:cs typeface="Arial"/>
              </a:rPr>
            </a:br>
            <a:r>
              <a:rPr lang="nl-NL" sz="4400" dirty="0">
                <a:latin typeface="Arial"/>
                <a:cs typeface="Arial"/>
              </a:rPr>
              <a:t>Zakelijke Dienstverlening</a:t>
            </a:r>
            <a:br>
              <a:rPr lang="nl-NL" sz="4400" i="1" dirty="0">
                <a:latin typeface="Arial"/>
                <a:cs typeface="Arial"/>
              </a:rPr>
            </a:br>
            <a:r>
              <a:rPr lang="nl-NL" sz="4400" i="1" dirty="0">
                <a:latin typeface="Arial"/>
                <a:cs typeface="Arial"/>
              </a:rPr>
              <a:t>niveau 4</a:t>
            </a:r>
            <a:br>
              <a:rPr lang="nl-NL" sz="4400" i="1" dirty="0">
                <a:latin typeface="Arial"/>
                <a:cs typeface="Arial"/>
              </a:rPr>
            </a:br>
            <a:br>
              <a:rPr lang="nl-NL" sz="4400" i="1" dirty="0">
                <a:latin typeface="Arial"/>
                <a:cs typeface="Arial"/>
              </a:rPr>
            </a:br>
            <a:r>
              <a:rPr lang="nl-NL" sz="4400" i="1" dirty="0">
                <a:solidFill>
                  <a:schemeClr val="accent5">
                    <a:lumMod val="10000"/>
                  </a:schemeClr>
                </a:solidFill>
                <a:latin typeface="Arial"/>
                <a:cs typeface="Arial"/>
              </a:rPr>
              <a:t>Financieel</a:t>
            </a:r>
            <a:br>
              <a:rPr lang="nl-NL" sz="4400" i="1" dirty="0">
                <a:solidFill>
                  <a:schemeClr val="accent5">
                    <a:lumMod val="10000"/>
                  </a:schemeClr>
                </a:solidFill>
                <a:latin typeface="Arial"/>
                <a:cs typeface="Arial"/>
              </a:rPr>
            </a:br>
            <a:br>
              <a:rPr lang="nl-NL" i="1" dirty="0">
                <a:latin typeface="Arial"/>
                <a:cs typeface="Arial"/>
              </a:rPr>
            </a:br>
            <a:br>
              <a:rPr lang="nl-NL" sz="2200" i="1" dirty="0">
                <a:latin typeface="Arial"/>
                <a:cs typeface="Arial"/>
              </a:rPr>
            </a:br>
            <a:endParaRPr lang="nl-NL" sz="2700" b="0" dirty="0"/>
          </a:p>
        </p:txBody>
      </p:sp>
      <p:pic>
        <p:nvPicPr>
          <p:cNvPr id="5" name="Audio 4">
            <a:hlinkClick r:id="" action="ppaction://media"/>
            <a:extLst>
              <a:ext uri="{FF2B5EF4-FFF2-40B4-BE49-F238E27FC236}">
                <a16:creationId xmlns:a16="http://schemas.microsoft.com/office/drawing/2014/main" id="{EA4A0649-2D14-4A68-8539-26D57751B25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01172616"/>
      </p:ext>
    </p:extLst>
  </p:cSld>
  <p:clrMapOvr>
    <a:masterClrMapping/>
  </p:clrMapOvr>
  <mc:AlternateContent xmlns:mc="http://schemas.openxmlformats.org/markup-compatibility/2006" xmlns:p14="http://schemas.microsoft.com/office/powerpoint/2010/main">
    <mc:Choice Requires="p14">
      <p:transition spd="slow" p14:dur="2000" advTm="6953"/>
    </mc:Choice>
    <mc:Fallback xmlns="">
      <p:transition spd="slow" advTm="69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het basisdeel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dirty="0"/>
              <a:t>Je gaat leren vanuit het beroep. Dit betekent dat je bijvoorbeeld op school met opdrachten werkt uit echte bedrijven, bijvoorbeeld van de Rabobank. </a:t>
            </a:r>
          </a:p>
          <a:p>
            <a:pPr marL="0" indent="0">
              <a:buNone/>
            </a:pPr>
            <a:r>
              <a:rPr lang="nl-NL" dirty="0"/>
              <a:t>Op school ga je aan de slag met deze opdrachten. Je krijgt theorie- en praktijklessen. Tijdens je stage ga je bij bedrijven oefenen met alles wat je leert op school. </a:t>
            </a:r>
          </a:p>
          <a:p>
            <a:pPr marL="0" indent="0">
              <a:buNone/>
            </a:pPr>
            <a:r>
              <a:rPr lang="nl-NL" dirty="0"/>
              <a:t>De opleiding kun je in je eigen tempo doorlopen. Als je iets al goed kan, ga je misschien wel sneller door de lessen heen. Als je dingen lastiger vindt, mag je er iets langer over doen. </a:t>
            </a:r>
          </a:p>
        </p:txBody>
      </p:sp>
      <p:pic>
        <p:nvPicPr>
          <p:cNvPr id="5" name="Afbeelding 5" descr="Afbeelding met schermafbeelding, teken, vasthouden, speler&#10;&#10;Automatisch gegenereerde beschrijving">
            <a:extLst>
              <a:ext uri="{FF2B5EF4-FFF2-40B4-BE49-F238E27FC236}">
                <a16:creationId xmlns:a16="http://schemas.microsoft.com/office/drawing/2014/main" id="{9E137BE2-4DCE-437D-BFA2-66ED701EC6E3}"/>
              </a:ext>
            </a:extLst>
          </p:cNvPr>
          <p:cNvPicPr>
            <a:picLocks noChangeAspect="1"/>
          </p:cNvPicPr>
          <p:nvPr/>
        </p:nvPicPr>
        <p:blipFill>
          <a:blip r:embed="rId4"/>
          <a:stretch>
            <a:fillRect/>
          </a:stretch>
        </p:blipFill>
        <p:spPr>
          <a:xfrm>
            <a:off x="5708180" y="5389993"/>
            <a:ext cx="2114292" cy="1169000"/>
          </a:xfrm>
          <a:prstGeom prst="rect">
            <a:avLst/>
          </a:prstGeom>
        </p:spPr>
      </p:pic>
      <p:pic>
        <p:nvPicPr>
          <p:cNvPr id="6" name="Audio 5">
            <a:hlinkClick r:id="" action="ppaction://media"/>
            <a:extLst>
              <a:ext uri="{FF2B5EF4-FFF2-40B4-BE49-F238E27FC236}">
                <a16:creationId xmlns:a16="http://schemas.microsoft.com/office/drawing/2014/main" id="{EFE4D768-D64F-4D2B-B20A-FF51BF2026C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017066902"/>
      </p:ext>
    </p:extLst>
  </p:cSld>
  <p:clrMapOvr>
    <a:masterClrMapping/>
  </p:clrMapOvr>
  <mc:AlternateContent xmlns:mc="http://schemas.openxmlformats.org/markup-compatibility/2006" xmlns:p14="http://schemas.microsoft.com/office/powerpoint/2010/main">
    <mc:Choice Requires="p14">
      <p:transition spd="slow" p14:dur="2000" advTm="31751"/>
    </mc:Choice>
    <mc:Fallback xmlns="">
      <p:transition spd="slow" advTm="317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het basisdeel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a:t>Aan het einde van het basisdeel </a:t>
            </a:r>
            <a:r>
              <a:rPr lang="nl-NL">
                <a:ea typeface="+mn-lt"/>
                <a:cs typeface="+mn-lt"/>
              </a:rPr>
              <a:t>weet je welke beroepen er zijn en bij welk soort bedrijven je straks aan de slag kunt. </a:t>
            </a:r>
            <a:r>
              <a:rPr lang="nl-NL"/>
              <a:t>Ook heb je een duidelijk beeld van jouw eigen interesses en kwaliteiten. Je weet nu waar je enthousiast van wordt!</a:t>
            </a:r>
          </a:p>
          <a:p>
            <a:pPr marL="0" indent="0">
              <a:buNone/>
            </a:pPr>
            <a:r>
              <a:rPr lang="nl-NL"/>
              <a:t>Op basis hiervan maak je een keuze voor een uitstroomprofiel. Bij het maken van je keuze word je geholpen door je persoonlijke coach.</a:t>
            </a:r>
            <a:endParaRPr lang="nl-NL">
              <a:cs typeface="Arial"/>
            </a:endParaRPr>
          </a:p>
        </p:txBody>
      </p:sp>
      <p:pic>
        <p:nvPicPr>
          <p:cNvPr id="5" name="Afbeelding 5" descr="Afbeelding met tekst&#10;&#10;Automatisch gegenereerde beschrijving">
            <a:extLst>
              <a:ext uri="{FF2B5EF4-FFF2-40B4-BE49-F238E27FC236}">
                <a16:creationId xmlns:a16="http://schemas.microsoft.com/office/drawing/2014/main" id="{DA812E9E-010C-4FB1-9B09-68923D4998D9}"/>
              </a:ext>
            </a:extLst>
          </p:cNvPr>
          <p:cNvPicPr>
            <a:picLocks noChangeAspect="1"/>
          </p:cNvPicPr>
          <p:nvPr/>
        </p:nvPicPr>
        <p:blipFill>
          <a:blip r:embed="rId4"/>
          <a:stretch>
            <a:fillRect/>
          </a:stretch>
        </p:blipFill>
        <p:spPr>
          <a:xfrm rot="660000">
            <a:off x="6601385" y="4691830"/>
            <a:ext cx="1361258" cy="1690822"/>
          </a:xfrm>
          <a:prstGeom prst="rect">
            <a:avLst/>
          </a:prstGeom>
        </p:spPr>
      </p:pic>
      <p:pic>
        <p:nvPicPr>
          <p:cNvPr id="4" name="Audio 3">
            <a:hlinkClick r:id="" action="ppaction://media"/>
            <a:extLst>
              <a:ext uri="{FF2B5EF4-FFF2-40B4-BE49-F238E27FC236}">
                <a16:creationId xmlns:a16="http://schemas.microsoft.com/office/drawing/2014/main" id="{3874055B-6C9A-4811-B117-98EA0DCDD5F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23170301"/>
      </p:ext>
    </p:extLst>
  </p:cSld>
  <p:clrMapOvr>
    <a:masterClrMapping/>
  </p:clrMapOvr>
  <mc:AlternateContent xmlns:mc="http://schemas.openxmlformats.org/markup-compatibility/2006" xmlns:p14="http://schemas.microsoft.com/office/powerpoint/2010/main">
    <mc:Choice Requires="p14">
      <p:transition spd="slow" p14:dur="2000" advTm="25481"/>
    </mc:Choice>
    <mc:Fallback xmlns="">
      <p:transition spd="slow" advTm="254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Uitstroomprofielen Zakelijke Dienstverlening</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fontScale="85000" lnSpcReduction="20000"/>
          </a:bodyPr>
          <a:lstStyle/>
          <a:p>
            <a:r>
              <a:rPr lang="nl-NL" b="1" dirty="0"/>
              <a:t>Administratie</a:t>
            </a:r>
            <a:r>
              <a:rPr lang="nl-NL" dirty="0"/>
              <a:t>:</a:t>
            </a:r>
          </a:p>
          <a:p>
            <a:pPr lvl="1"/>
            <a:r>
              <a:rPr lang="nl-NL" i="1" dirty="0"/>
              <a:t>Niveau 2: Medewerker Financiële Administratie</a:t>
            </a:r>
            <a:endParaRPr lang="nl-NL" i="1" dirty="0">
              <a:cs typeface="Arial"/>
            </a:endParaRPr>
          </a:p>
          <a:p>
            <a:pPr lvl="1"/>
            <a:r>
              <a:rPr lang="nl-NL" i="1" dirty="0"/>
              <a:t>Niveau 2: Medewerker Secretariaat en Receptie</a:t>
            </a:r>
          </a:p>
          <a:p>
            <a:pPr lvl="1"/>
            <a:r>
              <a:rPr lang="nl-NL" i="1" dirty="0"/>
              <a:t>Niveau 3: Allround assistent Business Services</a:t>
            </a:r>
          </a:p>
          <a:p>
            <a:r>
              <a:rPr lang="nl-NL" b="1" dirty="0"/>
              <a:t>Secretarieel:</a:t>
            </a:r>
            <a:endParaRPr lang="nl-NL" b="1" dirty="0">
              <a:cs typeface="Arial"/>
            </a:endParaRPr>
          </a:p>
          <a:p>
            <a:pPr lvl="1"/>
            <a:r>
              <a:rPr lang="nl-NL" i="1" dirty="0"/>
              <a:t>Niveau 4: Office &amp; Management support specialist</a:t>
            </a:r>
          </a:p>
          <a:p>
            <a:r>
              <a:rPr lang="nl-NL" b="1" dirty="0">
                <a:highlight>
                  <a:srgbClr val="FFFF00"/>
                </a:highlight>
              </a:rPr>
              <a:t>Financieel</a:t>
            </a:r>
            <a:r>
              <a:rPr lang="nl-NL" dirty="0">
                <a:highlight>
                  <a:srgbClr val="FFFF00"/>
                </a:highlight>
              </a:rPr>
              <a:t>: </a:t>
            </a:r>
          </a:p>
          <a:p>
            <a:pPr lvl="1"/>
            <a:r>
              <a:rPr lang="nl-NL" i="1" dirty="0">
                <a:highlight>
                  <a:srgbClr val="FFFF00"/>
                </a:highlight>
              </a:rPr>
              <a:t>Niveau 4: Business </a:t>
            </a:r>
            <a:r>
              <a:rPr lang="nl-NL" i="1" dirty="0" err="1">
                <a:highlight>
                  <a:srgbClr val="FFFF00"/>
                </a:highlight>
              </a:rPr>
              <a:t>administration</a:t>
            </a:r>
            <a:r>
              <a:rPr lang="nl-NL" i="1" dirty="0">
                <a:highlight>
                  <a:srgbClr val="FFFF00"/>
                </a:highlight>
              </a:rPr>
              <a:t> &amp; control specialist</a:t>
            </a:r>
            <a:endParaRPr lang="nl-NL" i="1" dirty="0">
              <a:highlight>
                <a:srgbClr val="FFFF00"/>
              </a:highlight>
              <a:cs typeface="Arial"/>
            </a:endParaRPr>
          </a:p>
          <a:p>
            <a:r>
              <a:rPr lang="nl-NL" b="1" dirty="0"/>
              <a:t>Juridisch/HR</a:t>
            </a:r>
          </a:p>
          <a:p>
            <a:pPr lvl="1"/>
            <a:r>
              <a:rPr lang="nl-NL" i="1" dirty="0"/>
              <a:t>Niveau 4: Legal, </a:t>
            </a:r>
            <a:r>
              <a:rPr lang="nl-NL" i="1" dirty="0" err="1"/>
              <a:t>insurance</a:t>
            </a:r>
            <a:r>
              <a:rPr lang="nl-NL" i="1" dirty="0"/>
              <a:t> &amp; HR services specialist</a:t>
            </a:r>
            <a:endParaRPr lang="nl-NL" i="1" dirty="0">
              <a:cs typeface="Arial"/>
            </a:endParaRPr>
          </a:p>
          <a:p>
            <a:r>
              <a:rPr lang="nl-NL" b="1" dirty="0"/>
              <a:t>Marketing: </a:t>
            </a:r>
            <a:r>
              <a:rPr lang="nl-NL" i="1" dirty="0"/>
              <a:t> </a:t>
            </a:r>
          </a:p>
          <a:p>
            <a:pPr lvl="1"/>
            <a:r>
              <a:rPr lang="nl-NL" i="1" dirty="0"/>
              <a:t>Niveau 4: Marketing &amp; Communication specialist</a:t>
            </a:r>
          </a:p>
          <a:p>
            <a:pPr lvl="1"/>
            <a:r>
              <a:rPr lang="nl-NL" i="1" dirty="0"/>
              <a:t>Niveau 4: medewerker Evenementenorganisatie</a:t>
            </a:r>
            <a:endParaRPr lang="nl-NL" i="1" dirty="0">
              <a:cs typeface="Arial"/>
            </a:endParaRPr>
          </a:p>
        </p:txBody>
      </p:sp>
      <p:pic>
        <p:nvPicPr>
          <p:cNvPr id="5" name="Afbeelding 5" descr="Afbeelding met tekst&#10;&#10;Automatisch gegenereerde beschrijving">
            <a:extLst>
              <a:ext uri="{FF2B5EF4-FFF2-40B4-BE49-F238E27FC236}">
                <a16:creationId xmlns:a16="http://schemas.microsoft.com/office/drawing/2014/main" id="{02670C52-ED46-4B95-BEB6-6B95A6A29BDC}"/>
              </a:ext>
            </a:extLst>
          </p:cNvPr>
          <p:cNvPicPr>
            <a:picLocks noChangeAspect="1"/>
          </p:cNvPicPr>
          <p:nvPr/>
        </p:nvPicPr>
        <p:blipFill>
          <a:blip r:embed="rId4"/>
          <a:stretch>
            <a:fillRect/>
          </a:stretch>
        </p:blipFill>
        <p:spPr>
          <a:xfrm rot="-1260000">
            <a:off x="6556161" y="5488975"/>
            <a:ext cx="1913495" cy="983391"/>
          </a:xfrm>
          <a:prstGeom prst="rect">
            <a:avLst/>
          </a:prstGeom>
        </p:spPr>
      </p:pic>
      <p:pic>
        <p:nvPicPr>
          <p:cNvPr id="8" name="Audio 7">
            <a:hlinkClick r:id="" action="ppaction://media"/>
            <a:extLst>
              <a:ext uri="{FF2B5EF4-FFF2-40B4-BE49-F238E27FC236}">
                <a16:creationId xmlns:a16="http://schemas.microsoft.com/office/drawing/2014/main" id="{3C3140C0-4D50-47CF-BB3B-123A12671BE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277934870"/>
      </p:ext>
    </p:extLst>
  </p:cSld>
  <p:clrMapOvr>
    <a:masterClrMapping/>
  </p:clrMapOvr>
  <mc:AlternateContent xmlns:mc="http://schemas.openxmlformats.org/markup-compatibility/2006" xmlns:p14="http://schemas.microsoft.com/office/powerpoint/2010/main">
    <mc:Choice Requires="p14">
      <p:transition spd="slow" p14:dur="2000" advTm="62810"/>
    </mc:Choice>
    <mc:Fallback xmlns="">
      <p:transition spd="slow" advTm="628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Financieel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185057" y="1865250"/>
            <a:ext cx="8871857" cy="3876675"/>
          </a:xfrm>
        </p:spPr>
        <p:txBody>
          <a:bodyPr>
            <a:normAutofit/>
          </a:bodyPr>
          <a:lstStyle/>
          <a:p>
            <a:pPr marL="0" indent="0">
              <a:buNone/>
            </a:pPr>
            <a:r>
              <a:rPr lang="nl-NL" dirty="0"/>
              <a:t>Je leert hoe je de financiële administratie van een bedrijf bij moet houden. Je gaat facturen opstellen, controleren en invoeren. Na de opleiding kan je daarnaast ook assisteren bij de aangifte van de omzetbelasting.  </a:t>
            </a:r>
          </a:p>
          <a:p>
            <a:pPr marL="0" indent="0">
              <a:buNone/>
            </a:pPr>
            <a:endParaRPr lang="nl-NL" b="1" dirty="0"/>
          </a:p>
          <a:p>
            <a:pPr marL="0" indent="0">
              <a:buNone/>
            </a:pPr>
            <a:r>
              <a:rPr lang="nl-NL" dirty="0"/>
              <a:t>Je kunt gaan werken bij een klein bedrijf waar jij allerlei verschillende werkzaamheden in de administratie doet, of bij een groot bedrijf zoals het Radboud of een accountantskantoor, waar jij je specialiseert in een onderdeel. </a:t>
            </a:r>
          </a:p>
        </p:txBody>
      </p:sp>
      <p:pic>
        <p:nvPicPr>
          <p:cNvPr id="4" name="Audio 3">
            <a:hlinkClick r:id="" action="ppaction://media"/>
            <a:extLst>
              <a:ext uri="{FF2B5EF4-FFF2-40B4-BE49-F238E27FC236}">
                <a16:creationId xmlns:a16="http://schemas.microsoft.com/office/drawing/2014/main" id="{EFC0F341-F381-4B2A-80F4-BF1CA5994F4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068626928"/>
      </p:ext>
    </p:extLst>
  </p:cSld>
  <p:clrMapOvr>
    <a:masterClrMapping/>
  </p:clrMapOvr>
  <mc:AlternateContent xmlns:mc="http://schemas.openxmlformats.org/markup-compatibility/2006" xmlns:p14="http://schemas.microsoft.com/office/powerpoint/2010/main">
    <mc:Choice Requires="p14">
      <p:transition spd="slow" p14:dur="2000" advTm="34431"/>
    </mc:Choice>
    <mc:Fallback xmlns="">
      <p:transition spd="slow" advTm="344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Financieel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70000" lnSpcReduction="20000"/>
          </a:bodyPr>
          <a:lstStyle/>
          <a:p>
            <a:pPr marL="0" indent="0">
              <a:buNone/>
            </a:pPr>
            <a:r>
              <a:rPr lang="nl-NL" b="1" dirty="0"/>
              <a:t>Toelatingseisen</a:t>
            </a:r>
          </a:p>
          <a:p>
            <a:r>
              <a:rPr lang="nl-NL" dirty="0"/>
              <a:t>Vmbo: een diploma in de kaderberoepsgericht, gemengde of theoretische leerweg</a:t>
            </a:r>
          </a:p>
          <a:p>
            <a:r>
              <a:rPr lang="nl-NL" dirty="0"/>
              <a:t>Mbo: een diploma minimaal niveau 2</a:t>
            </a:r>
          </a:p>
          <a:p>
            <a:r>
              <a:rPr lang="nl-NL" dirty="0"/>
              <a:t>Havo/vwo: een overgangsbewijs van leerjaar 3 naar leerjaar 4</a:t>
            </a:r>
          </a:p>
          <a:p>
            <a:r>
              <a:rPr lang="nl-NL" dirty="0"/>
              <a:t>Een ander bij ministeriële regeling aangewezen diploma of bewijsstuk </a:t>
            </a:r>
          </a:p>
          <a:p>
            <a:endParaRPr lang="nl-NL" dirty="0"/>
          </a:p>
          <a:p>
            <a:pPr marL="0" indent="0">
              <a:buNone/>
            </a:pPr>
            <a:r>
              <a:rPr lang="nl-NL" b="1" dirty="0"/>
              <a:t>Profiel / kwaliteiten student</a:t>
            </a:r>
          </a:p>
          <a:p>
            <a:pPr>
              <a:buFontTx/>
              <a:buChar char="-"/>
            </a:pPr>
            <a:r>
              <a:rPr lang="nl-NL" dirty="0"/>
              <a:t>Met de computer werken. Heb je zin om je te verdiepen in allerlei computerprogramma's? Dan zit je bij deze opleiding helemaal op je plek</a:t>
            </a:r>
          </a:p>
          <a:p>
            <a:pPr>
              <a:buFontTx/>
              <a:buChar char="-"/>
            </a:pPr>
            <a:r>
              <a:rPr lang="nl-NL" dirty="0"/>
              <a:t>Kan jij heel nauwkeurig en systematisch werken? Dat hebben wij nodig!</a:t>
            </a:r>
          </a:p>
          <a:p>
            <a:pPr>
              <a:buFontTx/>
              <a:buChar char="-"/>
            </a:pPr>
            <a:r>
              <a:rPr lang="nl-NL" dirty="0"/>
              <a:t>Ben je goed met cijfers, kan je goed rekenen en vind je economische vakken leuk, dan kies je de juiste opleiding!</a:t>
            </a:r>
          </a:p>
          <a:p>
            <a:pPr marL="0" indent="0">
              <a:buNone/>
            </a:pPr>
            <a:endParaRPr lang="nl-NL" dirty="0"/>
          </a:p>
        </p:txBody>
      </p:sp>
      <p:pic>
        <p:nvPicPr>
          <p:cNvPr id="4" name="Audio 3">
            <a:hlinkClick r:id="" action="ppaction://media"/>
            <a:extLst>
              <a:ext uri="{FF2B5EF4-FFF2-40B4-BE49-F238E27FC236}">
                <a16:creationId xmlns:a16="http://schemas.microsoft.com/office/drawing/2014/main" id="{0AD8965B-90EF-46C0-A6BA-5881681AB61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082416323"/>
      </p:ext>
    </p:extLst>
  </p:cSld>
  <p:clrMapOvr>
    <a:masterClrMapping/>
  </p:clrMapOvr>
  <mc:AlternateContent xmlns:mc="http://schemas.openxmlformats.org/markup-compatibility/2006" xmlns:p14="http://schemas.microsoft.com/office/powerpoint/2010/main">
    <mc:Choice Requires="p14">
      <p:transition spd="slow" p14:dur="2000" advTm="43907"/>
    </mc:Choice>
    <mc:Fallback xmlns="">
      <p:transition spd="slow" advTm="439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Financieel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4281550"/>
          </a:xfrm>
        </p:spPr>
        <p:txBody>
          <a:bodyPr>
            <a:normAutofit lnSpcReduction="10000"/>
          </a:bodyPr>
          <a:lstStyle/>
          <a:p>
            <a:pPr marL="0" indent="0">
              <a:buNone/>
            </a:pPr>
            <a:r>
              <a:rPr lang="nl-NL" b="1" dirty="0"/>
              <a:t>Opleiding bestaat uit: </a:t>
            </a:r>
          </a:p>
          <a:p>
            <a:r>
              <a:rPr lang="nl-NL" dirty="0"/>
              <a:t>Basisdeel </a:t>
            </a:r>
          </a:p>
          <a:p>
            <a:pPr lvl="1"/>
            <a:r>
              <a:rPr lang="nl-NL" dirty="0"/>
              <a:t>Aan het einde van het basisdeel weet je welke beroepen er zijn en bij welk soort bedrijven je straks aan de slag kunt. Ook heb je een duidelijk beeld van jouw eigen interesses en kwaliteiten. Je weet nu waar je enthousiast van wordt!</a:t>
            </a:r>
          </a:p>
          <a:p>
            <a:pPr lvl="1"/>
            <a:r>
              <a:rPr lang="nl-NL" dirty="0"/>
              <a:t>Op basis hiervan maak je een keuze voor een uitstroomprofiel. Bij het maken van je keuze word je geholpen door je persoonlijke coach.</a:t>
            </a:r>
          </a:p>
          <a:p>
            <a:r>
              <a:rPr lang="nl-NL" dirty="0"/>
              <a:t>Uitstroomrichting</a:t>
            </a:r>
          </a:p>
          <a:p>
            <a:pPr lvl="1"/>
            <a:r>
              <a:rPr lang="nl-NL" dirty="0"/>
              <a:t>Financieel. Je gaat in de uitstroomrichting echt aan de slag met de boekhoudkundige kennis. </a:t>
            </a:r>
          </a:p>
          <a:p>
            <a:pPr lvl="1"/>
            <a:endParaRPr lang="nl-NL" dirty="0"/>
          </a:p>
        </p:txBody>
      </p:sp>
      <p:pic>
        <p:nvPicPr>
          <p:cNvPr id="4" name="Audio 3">
            <a:hlinkClick r:id="" action="ppaction://media"/>
            <a:extLst>
              <a:ext uri="{FF2B5EF4-FFF2-40B4-BE49-F238E27FC236}">
                <a16:creationId xmlns:a16="http://schemas.microsoft.com/office/drawing/2014/main" id="{79FE7C34-70A9-43E9-A3A9-7E2BC3CD689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954112135"/>
      </p:ext>
    </p:extLst>
  </p:cSld>
  <p:clrMapOvr>
    <a:masterClrMapping/>
  </p:clrMapOvr>
  <mc:AlternateContent xmlns:mc="http://schemas.openxmlformats.org/markup-compatibility/2006" xmlns:p14="http://schemas.microsoft.com/office/powerpoint/2010/main">
    <mc:Choice Requires="p14">
      <p:transition spd="slow" p14:dur="2000" advTm="43601"/>
    </mc:Choice>
    <mc:Fallback xmlns="">
      <p:transition spd="slow" advTm="436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Financieel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92500" lnSpcReduction="20000"/>
          </a:bodyPr>
          <a:lstStyle/>
          <a:p>
            <a:pPr marL="0" indent="0">
              <a:buNone/>
            </a:pPr>
            <a:r>
              <a:rPr lang="nl-NL" b="1" dirty="0"/>
              <a:t>Vakkenpakket:</a:t>
            </a:r>
            <a:endParaRPr lang="nl-NL" dirty="0"/>
          </a:p>
          <a:p>
            <a:r>
              <a:rPr lang="nl-NL" dirty="0"/>
              <a:t>Algemene vakken</a:t>
            </a:r>
          </a:p>
          <a:p>
            <a:pPr lvl="1"/>
            <a:r>
              <a:rPr lang="nl-NL" dirty="0"/>
              <a:t>Nederlands, Engels, Spaans of Duits, Rekenen en Burgerschap </a:t>
            </a:r>
          </a:p>
          <a:p>
            <a:r>
              <a:rPr lang="nl-NL" dirty="0"/>
              <a:t>Theorievakken</a:t>
            </a:r>
          </a:p>
          <a:p>
            <a:pPr lvl="1"/>
            <a:r>
              <a:rPr lang="nl-NL" dirty="0"/>
              <a:t>Bedrijfseconomie, bedrijfsadministratie, procedures en recht</a:t>
            </a:r>
          </a:p>
          <a:p>
            <a:r>
              <a:rPr lang="nl-NL" dirty="0"/>
              <a:t>Praktijklessen</a:t>
            </a:r>
          </a:p>
          <a:p>
            <a:pPr lvl="1"/>
            <a:r>
              <a:rPr lang="nl-NL" dirty="0"/>
              <a:t>Projecten en simulaties; je werkt zelfstandig of in groepjes in een fictief bedrijf waar je leert de boekhouding precies bij te houden. </a:t>
            </a:r>
          </a:p>
          <a:p>
            <a:r>
              <a:rPr lang="nl-NL" dirty="0"/>
              <a:t>Keuzevakken: </a:t>
            </a:r>
          </a:p>
          <a:p>
            <a:pPr lvl="1"/>
            <a:r>
              <a:rPr lang="nl-NL" dirty="0"/>
              <a:t>Duits - Ondernemerschap- Digitale vaardigheden – salarisadministratie – fiscale kennis – HBO doorstroom.</a:t>
            </a:r>
          </a:p>
        </p:txBody>
      </p:sp>
      <p:pic>
        <p:nvPicPr>
          <p:cNvPr id="5" name="Audio 4">
            <a:hlinkClick r:id="" action="ppaction://media"/>
            <a:extLst>
              <a:ext uri="{FF2B5EF4-FFF2-40B4-BE49-F238E27FC236}">
                <a16:creationId xmlns:a16="http://schemas.microsoft.com/office/drawing/2014/main" id="{51D50400-BABD-45EE-8EA5-47C431BCCDC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84961064"/>
      </p:ext>
    </p:extLst>
  </p:cSld>
  <p:clrMapOvr>
    <a:masterClrMapping/>
  </p:clrMapOvr>
  <mc:AlternateContent xmlns:mc="http://schemas.openxmlformats.org/markup-compatibility/2006" xmlns:p14="http://schemas.microsoft.com/office/powerpoint/2010/main">
    <mc:Choice Requires="p14">
      <p:transition spd="slow" p14:dur="2000" advTm="70350"/>
    </mc:Choice>
    <mc:Fallback xmlns="">
      <p:transition spd="slow" advTm="703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Financieel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Stages</a:t>
            </a:r>
          </a:p>
          <a:p>
            <a:r>
              <a:rPr lang="nl-NL" dirty="0"/>
              <a:t>Je gaat 2 keer stage lopen tijdens je opleiding, bij voorkeur bij 2 verschillende bedrijven.</a:t>
            </a:r>
          </a:p>
          <a:p>
            <a:r>
              <a:rPr lang="nl-NL" dirty="0"/>
              <a:t>Je moet zelf solliciteren voor een stage. Wij leren jou hoe je dat moet aanpakken. </a:t>
            </a:r>
          </a:p>
          <a:p>
            <a:r>
              <a:rPr lang="nl-NL" dirty="0"/>
              <a:t>Waar? Bijvoorbeeld Gemeente Nijmegen, accountantskantoor, Radboud.</a:t>
            </a:r>
          </a:p>
          <a:p>
            <a:r>
              <a:rPr lang="nl-NL" dirty="0"/>
              <a:t>Je werkt meestal op de financiële administratie van een bedrijf.</a:t>
            </a:r>
          </a:p>
          <a:p>
            <a:pPr marL="0" indent="0">
              <a:buNone/>
            </a:pPr>
            <a:endParaRPr lang="nl-NL" dirty="0"/>
          </a:p>
        </p:txBody>
      </p:sp>
      <p:pic>
        <p:nvPicPr>
          <p:cNvPr id="4" name="Audio 3">
            <a:hlinkClick r:id="" action="ppaction://media"/>
            <a:extLst>
              <a:ext uri="{FF2B5EF4-FFF2-40B4-BE49-F238E27FC236}">
                <a16:creationId xmlns:a16="http://schemas.microsoft.com/office/drawing/2014/main" id="{49203FCE-47EA-4D93-80A4-A798306A42C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431531195"/>
      </p:ext>
    </p:extLst>
  </p:cSld>
  <p:clrMapOvr>
    <a:masterClrMapping/>
  </p:clrMapOvr>
  <mc:AlternateContent xmlns:mc="http://schemas.openxmlformats.org/markup-compatibility/2006" xmlns:p14="http://schemas.microsoft.com/office/powerpoint/2010/main">
    <mc:Choice Requires="p14">
      <p:transition spd="slow" p14:dur="2000" advTm="31402"/>
    </mc:Choice>
    <mc:Fallback xmlns="">
      <p:transition spd="slow" advTm="314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Financieel</a:t>
            </a:r>
          </a:p>
        </p:txBody>
      </p:sp>
      <p:pic>
        <p:nvPicPr>
          <p:cNvPr id="4" name="Afbeelding 3">
            <a:extLst>
              <a:ext uri="{FF2B5EF4-FFF2-40B4-BE49-F238E27FC236}">
                <a16:creationId xmlns:a16="http://schemas.microsoft.com/office/drawing/2014/main" id="{07749DB8-BC19-460F-9F73-CFE56BBC9C79}"/>
              </a:ext>
            </a:extLst>
          </p:cNvPr>
          <p:cNvPicPr>
            <a:picLocks noChangeAspect="1"/>
          </p:cNvPicPr>
          <p:nvPr/>
        </p:nvPicPr>
        <p:blipFill>
          <a:blip r:embed="rId5"/>
          <a:stretch>
            <a:fillRect/>
          </a:stretch>
        </p:blipFill>
        <p:spPr>
          <a:xfrm>
            <a:off x="7580399" y="5219700"/>
            <a:ext cx="1647825" cy="1638300"/>
          </a:xfrm>
          <a:prstGeom prst="rect">
            <a:avLst/>
          </a:prstGeom>
        </p:spPr>
      </p:pic>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b="1" dirty="0"/>
              <a:t>Na de opleiding </a:t>
            </a:r>
          </a:p>
          <a:p>
            <a:r>
              <a:rPr lang="nl-NL" dirty="0"/>
              <a:t>Landelijk studeert 60% van de studenten door op het HBO.</a:t>
            </a:r>
          </a:p>
          <a:p>
            <a:r>
              <a:rPr lang="nl-NL" dirty="0"/>
              <a:t>Je kunt natuurlijk ook gaan werken, er is voldoende kans op werk.</a:t>
            </a:r>
          </a:p>
          <a:p>
            <a:pPr marL="0" indent="0">
              <a:buNone/>
            </a:pPr>
            <a:endParaRPr lang="nl-NL" dirty="0"/>
          </a:p>
        </p:txBody>
      </p:sp>
      <p:pic>
        <p:nvPicPr>
          <p:cNvPr id="5" name="Audio 4">
            <a:hlinkClick r:id="" action="ppaction://media"/>
            <a:extLst>
              <a:ext uri="{FF2B5EF4-FFF2-40B4-BE49-F238E27FC236}">
                <a16:creationId xmlns:a16="http://schemas.microsoft.com/office/drawing/2014/main" id="{D38160B2-ACF8-4A0C-9204-AB7AE1616AD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04663060"/>
      </p:ext>
    </p:extLst>
  </p:cSld>
  <p:clrMapOvr>
    <a:masterClrMapping/>
  </p:clrMapOvr>
  <mc:AlternateContent xmlns:mc="http://schemas.openxmlformats.org/markup-compatibility/2006" xmlns:p14="http://schemas.microsoft.com/office/powerpoint/2010/main">
    <mc:Choice Requires="p14">
      <p:transition spd="slow" p14:dur="2000" advTm="23508"/>
    </mc:Choice>
    <mc:Fallback xmlns="">
      <p:transition spd="slow" advTm="235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par>
                                <p:cTn id="7" presetID="10"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0"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Wat zijn de kosten?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10000"/>
          </a:bodyPr>
          <a:lstStyle/>
          <a:p>
            <a:pPr marL="0" indent="0">
              <a:buNone/>
            </a:pPr>
            <a:r>
              <a:rPr lang="nl-NL" b="1" dirty="0"/>
              <a:t>Studiekosten</a:t>
            </a:r>
          </a:p>
          <a:p>
            <a:r>
              <a:rPr lang="nl-NL" dirty="0"/>
              <a:t>Lesgeld: € 1.202,- per jaar (BOL)</a:t>
            </a:r>
          </a:p>
          <a:p>
            <a:r>
              <a:rPr lang="nl-NL" dirty="0"/>
              <a:t>bijkomende kosten </a:t>
            </a:r>
          </a:p>
          <a:p>
            <a:pPr lvl="1"/>
            <a:r>
              <a:rPr lang="nl-NL" dirty="0"/>
              <a:t>Lesmateriaal</a:t>
            </a:r>
          </a:p>
          <a:p>
            <a:pPr lvl="1"/>
            <a:r>
              <a:rPr lang="nl-NL" dirty="0"/>
              <a:t>Licenties</a:t>
            </a:r>
          </a:p>
          <a:p>
            <a:pPr lvl="1"/>
            <a:r>
              <a:rPr lang="nl-NL" dirty="0"/>
              <a:t>Materialen</a:t>
            </a:r>
          </a:p>
          <a:p>
            <a:pPr lvl="1"/>
            <a:r>
              <a:rPr lang="nl-NL" dirty="0" err="1"/>
              <a:t>etc</a:t>
            </a:r>
            <a:r>
              <a:rPr lang="nl-NL" dirty="0"/>
              <a:t> </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pic>
        <p:nvPicPr>
          <p:cNvPr id="4" name="Afbeelding 3">
            <a:extLst>
              <a:ext uri="{FF2B5EF4-FFF2-40B4-BE49-F238E27FC236}">
                <a16:creationId xmlns:a16="http://schemas.microsoft.com/office/drawing/2014/main" id="{BACC73F9-7880-47E2-BE8E-1486F0B70068}"/>
              </a:ext>
            </a:extLst>
          </p:cNvPr>
          <p:cNvPicPr>
            <a:picLocks noChangeAspect="1"/>
          </p:cNvPicPr>
          <p:nvPr/>
        </p:nvPicPr>
        <p:blipFill>
          <a:blip r:embed="rId4"/>
          <a:stretch>
            <a:fillRect/>
          </a:stretch>
        </p:blipFill>
        <p:spPr>
          <a:xfrm>
            <a:off x="6194327" y="1461501"/>
            <a:ext cx="1847850" cy="1571625"/>
          </a:xfrm>
          <a:prstGeom prst="rect">
            <a:avLst/>
          </a:prstGeom>
        </p:spPr>
      </p:pic>
      <p:pic>
        <p:nvPicPr>
          <p:cNvPr id="5" name="Audio 4">
            <a:hlinkClick r:id="" action="ppaction://media"/>
            <a:extLst>
              <a:ext uri="{FF2B5EF4-FFF2-40B4-BE49-F238E27FC236}">
                <a16:creationId xmlns:a16="http://schemas.microsoft.com/office/drawing/2014/main" id="{CB0856DA-47E2-4DAD-BEF3-8E439A2264B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702085563"/>
      </p:ext>
    </p:extLst>
  </p:cSld>
  <p:clrMapOvr>
    <a:masterClrMapping/>
  </p:clrMapOvr>
  <mc:AlternateContent xmlns:mc="http://schemas.openxmlformats.org/markup-compatibility/2006" xmlns:p14="http://schemas.microsoft.com/office/powerpoint/2010/main">
    <mc:Choice Requires="p14">
      <p:transition spd="slow" p14:dur="2000" advTm="27891"/>
    </mc:Choice>
    <mc:Fallback xmlns="">
      <p:transition spd="slow" advTm="278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AA050E-AE4A-476A-919B-1429904AE6BA}"/>
              </a:ext>
            </a:extLst>
          </p:cNvPr>
          <p:cNvSpPr>
            <a:spLocks noGrp="1"/>
          </p:cNvSpPr>
          <p:nvPr>
            <p:ph type="title"/>
          </p:nvPr>
        </p:nvSpPr>
        <p:spPr/>
        <p:txBody>
          <a:bodyPr/>
          <a:lstStyle/>
          <a:p>
            <a:r>
              <a:rPr lang="nl-NL"/>
              <a:t>Het mbo</a:t>
            </a:r>
          </a:p>
        </p:txBody>
      </p:sp>
      <p:sp>
        <p:nvSpPr>
          <p:cNvPr id="3" name="Tijdelijke aanduiding voor tekst 2">
            <a:extLst>
              <a:ext uri="{FF2B5EF4-FFF2-40B4-BE49-F238E27FC236}">
                <a16:creationId xmlns:a16="http://schemas.microsoft.com/office/drawing/2014/main" id="{7F576AA0-055B-437A-9798-01B8452962D7}"/>
              </a:ext>
            </a:extLst>
          </p:cNvPr>
          <p:cNvSpPr>
            <a:spLocks noGrp="1"/>
          </p:cNvSpPr>
          <p:nvPr>
            <p:ph type="body" sz="quarter" idx="10"/>
          </p:nvPr>
        </p:nvSpPr>
        <p:spPr/>
        <p:txBody>
          <a:bodyPr vert="horz" lIns="91440" tIns="45720" rIns="91440" bIns="45720" rtlCol="0" anchor="t">
            <a:normAutofit fontScale="70000" lnSpcReduction="20000"/>
          </a:bodyPr>
          <a:lstStyle/>
          <a:p>
            <a:pPr marL="0" indent="0">
              <a:lnSpc>
                <a:spcPct val="120000"/>
              </a:lnSpc>
              <a:buNone/>
            </a:pPr>
            <a:r>
              <a:rPr lang="nl-NL"/>
              <a:t>Het middelbaar </a:t>
            </a:r>
            <a:r>
              <a:rPr lang="nl-NL" b="1"/>
              <a:t>beroep</a:t>
            </a:r>
            <a:r>
              <a:rPr lang="nl-NL"/>
              <a:t>sonderwijs (mbo) bereidt jou voor op het uitoefenen van een </a:t>
            </a:r>
            <a:r>
              <a:rPr lang="nl-NL" b="1"/>
              <a:t>vak of beroep, oftewel:</a:t>
            </a:r>
            <a:r>
              <a:rPr lang="nl-NL"/>
              <a:t> jouw toekomst in de maatschappij. </a:t>
            </a:r>
          </a:p>
          <a:p>
            <a:pPr marL="0" indent="0">
              <a:buNone/>
            </a:pPr>
            <a:endParaRPr lang="nl-NL" sz="1100"/>
          </a:p>
          <a:p>
            <a:pPr marL="0" indent="0">
              <a:buNone/>
            </a:pPr>
            <a:r>
              <a:rPr lang="nl-NL"/>
              <a:t>Het mbo bestaat uit verschillende typen onderwijs. Zo kun je: </a:t>
            </a:r>
          </a:p>
          <a:p>
            <a:r>
              <a:rPr lang="nl-NL" b="1"/>
              <a:t>voltijd</a:t>
            </a:r>
            <a:r>
              <a:rPr lang="nl-NL"/>
              <a:t> (BOL) gaan leren of </a:t>
            </a:r>
          </a:p>
          <a:p>
            <a:r>
              <a:rPr lang="nl-NL" b="1"/>
              <a:t>deeltijd</a:t>
            </a:r>
            <a:r>
              <a:rPr lang="nl-NL"/>
              <a:t> (BBL); ook direct werken in loondienst </a:t>
            </a:r>
          </a:p>
          <a:p>
            <a:pPr marL="0" indent="0">
              <a:buNone/>
            </a:pPr>
            <a:endParaRPr lang="nl-NL" sz="1100"/>
          </a:p>
          <a:p>
            <a:pPr marL="0" indent="0">
              <a:buNone/>
            </a:pPr>
            <a:r>
              <a:rPr lang="nl-NL"/>
              <a:t>Je kunt naar het mbo als je: </a:t>
            </a:r>
          </a:p>
          <a:p>
            <a:r>
              <a:rPr lang="nl-NL"/>
              <a:t>Een </a:t>
            </a:r>
            <a:r>
              <a:rPr lang="nl-NL" b="1"/>
              <a:t>vmbo-diploma</a:t>
            </a:r>
            <a:r>
              <a:rPr lang="nl-NL"/>
              <a:t> hebt</a:t>
            </a:r>
          </a:p>
          <a:p>
            <a:r>
              <a:rPr lang="nl-NL"/>
              <a:t>Een </a:t>
            </a:r>
            <a:r>
              <a:rPr lang="nl-NL" b="1">
                <a:ea typeface="+mn-lt"/>
                <a:cs typeface="+mn-lt"/>
              </a:rPr>
              <a:t>havo </a:t>
            </a:r>
            <a:r>
              <a:rPr lang="nl-NL">
                <a:ea typeface="+mn-lt"/>
                <a:cs typeface="+mn-lt"/>
              </a:rPr>
              <a:t>diploma hebt </a:t>
            </a:r>
          </a:p>
          <a:p>
            <a:r>
              <a:rPr lang="nl-NL">
                <a:ea typeface="+mn-lt"/>
                <a:cs typeface="+mn-lt"/>
              </a:rPr>
              <a:t>Een </a:t>
            </a:r>
            <a:r>
              <a:rPr lang="nl-NL" b="1">
                <a:ea typeface="+mn-lt"/>
                <a:cs typeface="+mn-lt"/>
              </a:rPr>
              <a:t>overgangsbewijs</a:t>
            </a:r>
            <a:r>
              <a:rPr lang="nl-NL">
                <a:ea typeface="+mn-lt"/>
                <a:cs typeface="+mn-lt"/>
              </a:rPr>
              <a:t> van havo 3 naar havo 4 hebt </a:t>
            </a:r>
          </a:p>
          <a:p>
            <a:r>
              <a:rPr lang="nl-NL">
                <a:ea typeface="+mn-lt"/>
                <a:cs typeface="+mn-lt"/>
              </a:rPr>
              <a:t>op een </a:t>
            </a:r>
            <a:r>
              <a:rPr lang="nl-NL" b="1">
                <a:ea typeface="+mn-lt"/>
                <a:cs typeface="+mn-lt"/>
              </a:rPr>
              <a:t>praktijkschool </a:t>
            </a:r>
            <a:r>
              <a:rPr lang="nl-NL">
                <a:ea typeface="+mn-lt"/>
                <a:cs typeface="+mn-lt"/>
              </a:rPr>
              <a:t>zit</a:t>
            </a:r>
          </a:p>
          <a:p>
            <a:r>
              <a:rPr lang="nl-NL">
                <a:ea typeface="+mn-lt"/>
                <a:cs typeface="+mn-lt"/>
              </a:rPr>
              <a:t>je vmbo-diploma </a:t>
            </a:r>
            <a:r>
              <a:rPr lang="nl-NL" b="1">
                <a:ea typeface="+mn-lt"/>
                <a:cs typeface="+mn-lt"/>
              </a:rPr>
              <a:t>niet hebt gehaald </a:t>
            </a:r>
            <a:r>
              <a:rPr lang="nl-NL">
                <a:ea typeface="+mn-lt"/>
                <a:cs typeface="+mn-lt"/>
              </a:rPr>
              <a:t>(entree-opleiding)</a:t>
            </a:r>
            <a:endParaRPr lang="nl-NL"/>
          </a:p>
        </p:txBody>
      </p:sp>
      <p:pic>
        <p:nvPicPr>
          <p:cNvPr id="4" name="Audio 3">
            <a:hlinkClick r:id="" action="ppaction://media"/>
            <a:extLst>
              <a:ext uri="{FF2B5EF4-FFF2-40B4-BE49-F238E27FC236}">
                <a16:creationId xmlns:a16="http://schemas.microsoft.com/office/drawing/2014/main" id="{C426265A-E9B9-4B6D-9AFB-1BA6766AD3F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191092465"/>
      </p:ext>
    </p:extLst>
  </p:cSld>
  <p:clrMapOvr>
    <a:masterClrMapping/>
  </p:clrMapOvr>
  <mc:AlternateContent xmlns:mc="http://schemas.openxmlformats.org/markup-compatibility/2006" xmlns:p14="http://schemas.microsoft.com/office/powerpoint/2010/main">
    <mc:Choice Requires="p14">
      <p:transition spd="slow" p14:dur="2000" advTm="37953"/>
    </mc:Choice>
    <mc:Fallback xmlns="">
      <p:transition spd="slow" advTm="379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C69D5-8C55-4594-BF71-F9B624E667CC}"/>
              </a:ext>
            </a:extLst>
          </p:cNvPr>
          <p:cNvSpPr>
            <a:spLocks noGrp="1"/>
          </p:cNvSpPr>
          <p:nvPr>
            <p:ph type="title"/>
          </p:nvPr>
        </p:nvSpPr>
        <p:spPr/>
        <p:txBody>
          <a:bodyPr/>
          <a:lstStyle/>
          <a:p>
            <a:r>
              <a:rPr lang="nl-NL"/>
              <a:t>Vragen?</a:t>
            </a:r>
          </a:p>
        </p:txBody>
      </p:sp>
      <p:sp>
        <p:nvSpPr>
          <p:cNvPr id="3" name="Tijdelijke aanduiding voor tekst 2">
            <a:extLst>
              <a:ext uri="{FF2B5EF4-FFF2-40B4-BE49-F238E27FC236}">
                <a16:creationId xmlns:a16="http://schemas.microsoft.com/office/drawing/2014/main" id="{CA208210-A5D1-48EB-A178-0D24A6D73E6C}"/>
              </a:ext>
            </a:extLst>
          </p:cNvPr>
          <p:cNvSpPr>
            <a:spLocks noGrp="1"/>
          </p:cNvSpPr>
          <p:nvPr>
            <p:ph type="body" sz="quarter" idx="10"/>
          </p:nvPr>
        </p:nvSpPr>
        <p:spPr/>
        <p:txBody>
          <a:bodyPr>
            <a:normAutofit/>
          </a:bodyPr>
          <a:lstStyle/>
          <a:p>
            <a:pPr marL="0" indent="0">
              <a:buNone/>
            </a:pPr>
            <a:r>
              <a:rPr lang="nl-NL" b="1" dirty="0"/>
              <a:t>Ik ben / Wij zijn de voorlichters van deze opleiding(en). </a:t>
            </a:r>
            <a:r>
              <a:rPr lang="nl-NL" dirty="0"/>
              <a:t>Je kunt met al je vragen bij ons terecht: </a:t>
            </a:r>
          </a:p>
          <a:p>
            <a:pPr marL="0" indent="0">
              <a:buNone/>
            </a:pPr>
            <a:r>
              <a:rPr lang="nl-NL" dirty="0"/>
              <a:t>Frits Valk, Jeannette Gijsberts, Eline van den Heuvel en/of Joyce Claasen.</a:t>
            </a:r>
          </a:p>
          <a:p>
            <a:pPr marL="0" indent="0">
              <a:buNone/>
            </a:pPr>
            <a:endParaRPr lang="nl-NL" dirty="0"/>
          </a:p>
          <a:p>
            <a:pPr marL="0" indent="0">
              <a:buNone/>
            </a:pPr>
            <a:r>
              <a:rPr lang="nl-NL" dirty="0"/>
              <a:t>Mail je vragen naar: </a:t>
            </a:r>
            <a:r>
              <a:rPr lang="nl-NL" dirty="0">
                <a:hlinkClick r:id="rId4"/>
              </a:rPr>
              <a:t>D.wolbers@roc-nijmegen.nl</a:t>
            </a:r>
            <a:endParaRPr lang="nl-NL" dirty="0"/>
          </a:p>
          <a:p>
            <a:pPr marL="0" indent="0">
              <a:buNone/>
            </a:pPr>
            <a:r>
              <a:rPr lang="nl-NL" dirty="0"/>
              <a:t>Je vragen zullen worden doorgestuurd naar een voorlichter.</a:t>
            </a:r>
          </a:p>
          <a:p>
            <a:pPr marL="0" indent="0">
              <a:buNone/>
            </a:pPr>
            <a:endParaRPr lang="nl-NL" dirty="0"/>
          </a:p>
          <a:p>
            <a:pPr marL="0" indent="0">
              <a:buNone/>
            </a:pPr>
            <a:endParaRPr lang="nl-NL" dirty="0"/>
          </a:p>
        </p:txBody>
      </p:sp>
      <p:pic>
        <p:nvPicPr>
          <p:cNvPr id="4" name="Audio 3">
            <a:hlinkClick r:id="" action="ppaction://media"/>
            <a:extLst>
              <a:ext uri="{FF2B5EF4-FFF2-40B4-BE49-F238E27FC236}">
                <a16:creationId xmlns:a16="http://schemas.microsoft.com/office/drawing/2014/main" id="{91D41FED-0BB3-4A96-9DD4-67BFFA83B2E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400603950"/>
      </p:ext>
    </p:extLst>
  </p:cSld>
  <p:clrMapOvr>
    <a:masterClrMapping/>
  </p:clrMapOvr>
  <mc:AlternateContent xmlns:mc="http://schemas.openxmlformats.org/markup-compatibility/2006" xmlns:p14="http://schemas.microsoft.com/office/powerpoint/2010/main">
    <mc:Choice Requires="p14">
      <p:transition spd="slow" p14:dur="2000" advTm="26198"/>
    </mc:Choice>
    <mc:Fallback xmlns="">
      <p:transition spd="slow" advTm="261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a:t>Twijfel je nog?</a:t>
            </a:r>
            <a:br>
              <a:rPr lang="nl-NL"/>
            </a:br>
            <a:r>
              <a:rPr lang="nl-NL" b="0"/>
              <a:t>Kom naar de</a:t>
            </a:r>
            <a:br>
              <a:rPr lang="nl-NL" b="0"/>
            </a:br>
            <a:r>
              <a:rPr lang="nl-NL" b="0"/>
              <a:t>Open Dag of kom </a:t>
            </a:r>
            <a:br>
              <a:rPr lang="nl-NL" b="0"/>
            </a:br>
            <a:r>
              <a:rPr lang="nl-NL" b="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4"/>
          <a:stretch>
            <a:fillRect/>
          </a:stretch>
        </p:blipFill>
        <p:spPr>
          <a:xfrm>
            <a:off x="3601968" y="0"/>
            <a:ext cx="5088975" cy="6858000"/>
          </a:xfrm>
          <a:prstGeom prst="rect">
            <a:avLst/>
          </a:prstGeom>
        </p:spPr>
      </p:pic>
      <p:pic>
        <p:nvPicPr>
          <p:cNvPr id="5" name="Audio 4">
            <a:hlinkClick r:id="" action="ppaction://media"/>
            <a:extLst>
              <a:ext uri="{FF2B5EF4-FFF2-40B4-BE49-F238E27FC236}">
                <a16:creationId xmlns:a16="http://schemas.microsoft.com/office/drawing/2014/main" id="{C3643336-0B3D-43F1-A000-730D17D03D7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6782136"/>
      </p:ext>
    </p:extLst>
  </p:cSld>
  <p:clrMapOvr>
    <a:masterClrMapping/>
  </p:clrMapOvr>
  <mc:AlternateContent xmlns:mc="http://schemas.openxmlformats.org/markup-compatibility/2006" xmlns:p14="http://schemas.microsoft.com/office/powerpoint/2010/main">
    <mc:Choice Requires="p14">
      <p:transition spd="slow" p14:dur="2000" advTm="31287"/>
    </mc:Choice>
    <mc:Fallback xmlns="">
      <p:transition spd="slow" advTm="312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a:t>Heb jij jouw keuze gemaakt? YES! Je kunt je nu aanmelden via de webpagina van de opleiding die je gekozen hebt. </a:t>
            </a:r>
          </a:p>
          <a:p>
            <a:pPr marL="0" indent="0">
              <a:buNone/>
            </a:pPr>
            <a:r>
              <a:rPr lang="nl-NL"/>
              <a:t>Na jouw aanmelding nodigen we je graag uit voor een kennismakings- of intakegesprek. </a:t>
            </a:r>
          </a:p>
          <a:p>
            <a:pPr marL="0" indent="0">
              <a:buNone/>
            </a:pPr>
            <a:endParaRPr lang="nl-NL"/>
          </a:p>
          <a:p>
            <a:pPr marL="0" indent="0">
              <a:buNone/>
            </a:pPr>
            <a:r>
              <a:rPr lang="nl-NL"/>
              <a:t>Op </a:t>
            </a:r>
            <a:r>
              <a:rPr lang="nl-NL">
                <a:hlinkClick r:id="rId4"/>
              </a:rPr>
              <a:t>www.roc-nijmegen.nl/aanmelden-mbo</a:t>
            </a:r>
            <a:r>
              <a:rPr lang="nl-NL"/>
              <a:t> vind je alle informatie over aanmelden en toelating.</a:t>
            </a:r>
          </a:p>
        </p:txBody>
      </p:sp>
      <p:pic>
        <p:nvPicPr>
          <p:cNvPr id="5" name="Audio 4">
            <a:hlinkClick r:id="" action="ppaction://media"/>
            <a:extLst>
              <a:ext uri="{FF2B5EF4-FFF2-40B4-BE49-F238E27FC236}">
                <a16:creationId xmlns:a16="http://schemas.microsoft.com/office/drawing/2014/main" id="{944073E3-7658-4BFD-B478-DA08881FCEB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623891620"/>
      </p:ext>
    </p:extLst>
  </p:cSld>
  <p:clrMapOvr>
    <a:masterClrMapping/>
  </p:clrMapOvr>
  <mc:AlternateContent xmlns:mc="http://schemas.openxmlformats.org/markup-compatibility/2006" xmlns:p14="http://schemas.microsoft.com/office/powerpoint/2010/main">
    <mc:Choice Requires="p14">
      <p:transition spd="slow" p14:dur="2000" advTm="26202"/>
    </mc:Choice>
    <mc:Fallback xmlns="">
      <p:transition spd="slow" advTm="262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a:latin typeface="Arial"/>
                <a:cs typeface="Arial"/>
              </a:rPr>
              <a:t>Handige links</a:t>
            </a:r>
            <a:endParaRPr lang="nl-NL"/>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a:ea typeface="+mn-lt"/>
                <a:cs typeface="+mn-lt"/>
              </a:rPr>
              <a:t>Website-pagina’s </a:t>
            </a:r>
            <a:endParaRPr lang="en-US">
              <a:ea typeface="+mn-lt"/>
              <a:cs typeface="+mn-lt"/>
            </a:endParaRPr>
          </a:p>
          <a:p>
            <a:r>
              <a:rPr lang="nl-NL" sz="2300" i="1">
                <a:ea typeface="+mn-lt"/>
                <a:cs typeface="+mn-lt"/>
              </a:rPr>
              <a:t>Opleidingsfolder bekijken/aanvragen: </a:t>
            </a:r>
            <a:r>
              <a:rPr lang="nl-NL" sz="2300">
                <a:ea typeface="+mn-lt"/>
                <a:cs typeface="+mn-lt"/>
                <a:hlinkClick r:id="rId4"/>
              </a:rPr>
              <a:t>https://www.roc-nijmegen.nl/folder</a:t>
            </a:r>
            <a:r>
              <a:rPr lang="nl-NL" sz="2300">
                <a:ea typeface="+mn-lt"/>
                <a:cs typeface="+mn-lt"/>
              </a:rPr>
              <a:t> </a:t>
            </a:r>
          </a:p>
          <a:p>
            <a:r>
              <a:rPr lang="nl-NL" sz="2300" i="1">
                <a:ea typeface="+mn-lt"/>
                <a:cs typeface="+mn-lt"/>
              </a:rPr>
              <a:t>Hulp bij studiekeuze-pagina: </a:t>
            </a:r>
            <a:r>
              <a:rPr lang="nl-NL" sz="2300">
                <a:ea typeface="+mn-lt"/>
                <a:cs typeface="+mn-lt"/>
                <a:hlinkClick r:id="rId5"/>
              </a:rPr>
              <a:t>www</a:t>
            </a:r>
            <a:r>
              <a:rPr lang="nl-NL" sz="2300" i="1">
                <a:ea typeface="+mn-lt"/>
                <a:cs typeface="+mn-lt"/>
                <a:hlinkClick r:id="rId5"/>
              </a:rPr>
              <a:t>.</a:t>
            </a:r>
            <a:r>
              <a:rPr lang="nl-NL" sz="2300">
                <a:ea typeface="+mn-lt"/>
                <a:cs typeface="+mn-lt"/>
                <a:hlinkClick r:id="rId5"/>
              </a:rPr>
              <a:t>roc-nijmegen.nl/studiekeuze</a:t>
            </a:r>
            <a:r>
              <a:rPr lang="nl-NL" sz="2300">
                <a:ea typeface="+mn-lt"/>
                <a:cs typeface="+mn-lt"/>
              </a:rPr>
              <a:t>  </a:t>
            </a:r>
            <a:endParaRPr lang="nl-NL" sz="2300">
              <a:cs typeface="Arial"/>
            </a:endParaRPr>
          </a:p>
          <a:p>
            <a:r>
              <a:rPr lang="nl-NL" sz="2300" i="1">
                <a:ea typeface="+mn-lt"/>
                <a:cs typeface="+mn-lt"/>
              </a:rPr>
              <a:t>Beroepsinteressetest: </a:t>
            </a:r>
            <a:r>
              <a:rPr lang="nl-NL" sz="2300">
                <a:ea typeface="+mn-lt"/>
                <a:cs typeface="+mn-lt"/>
                <a:hlinkClick r:id="rId6"/>
              </a:rPr>
              <a:t>www.roc-nijmegen.nl/bit</a:t>
            </a:r>
            <a:r>
              <a:rPr lang="nl-NL" sz="2300">
                <a:ea typeface="+mn-lt"/>
                <a:cs typeface="+mn-lt"/>
              </a:rPr>
              <a:t> </a:t>
            </a:r>
            <a:endParaRPr lang="en-US" sz="2300">
              <a:ea typeface="+mn-lt"/>
              <a:cs typeface="+mn-lt"/>
            </a:endParaRPr>
          </a:p>
          <a:p>
            <a:r>
              <a:rPr lang="nl-NL" sz="2300" i="1">
                <a:ea typeface="+mn-lt"/>
                <a:cs typeface="+mn-lt"/>
              </a:rPr>
              <a:t>Pagina met alle werkvelden op een rij</a:t>
            </a:r>
            <a:r>
              <a:rPr lang="nl-NL" sz="2300">
                <a:ea typeface="+mn-lt"/>
                <a:cs typeface="+mn-lt"/>
              </a:rPr>
              <a:t>: </a:t>
            </a:r>
            <a:r>
              <a:rPr lang="nl-NL" sz="2300">
                <a:ea typeface="+mn-lt"/>
                <a:cs typeface="+mn-lt"/>
                <a:hlinkClick r:id="rId7"/>
              </a:rPr>
              <a:t>www.roc-nijmegen.nl/mbo</a:t>
            </a:r>
            <a:r>
              <a:rPr lang="nl-NL" sz="2300">
                <a:ea typeface="+mn-lt"/>
                <a:cs typeface="+mn-lt"/>
              </a:rPr>
              <a:t> </a:t>
            </a:r>
            <a:endParaRPr lang="en-US" sz="2300">
              <a:ea typeface="+mn-lt"/>
              <a:cs typeface="+mn-lt"/>
            </a:endParaRPr>
          </a:p>
          <a:p>
            <a:r>
              <a:rPr lang="nl-NL" sz="2300" i="1">
                <a:ea typeface="+mn-lt"/>
                <a:cs typeface="+mn-lt"/>
              </a:rPr>
              <a:t>Gesprek met studiekeuzeadviseur: </a:t>
            </a:r>
            <a:r>
              <a:rPr lang="nl-NL" sz="2300">
                <a:ea typeface="+mn-lt"/>
                <a:cs typeface="+mn-lt"/>
                <a:hlinkClick r:id="rId8"/>
              </a:rPr>
              <a:t>www</a:t>
            </a:r>
            <a:r>
              <a:rPr lang="nl-NL" sz="2300" i="1">
                <a:ea typeface="+mn-lt"/>
                <a:cs typeface="+mn-lt"/>
                <a:hlinkClick r:id="rId8"/>
              </a:rPr>
              <a:t>.</a:t>
            </a:r>
            <a:r>
              <a:rPr lang="nl-NL" sz="2300">
                <a:ea typeface="+mn-lt"/>
                <a:cs typeface="+mn-lt"/>
                <a:hlinkClick r:id="rId8"/>
              </a:rPr>
              <a:t>roc-nijmegen.nl/adviesgesprek</a:t>
            </a:r>
            <a:r>
              <a:rPr lang="nl-NL" sz="2300">
                <a:ea typeface="+mn-lt"/>
                <a:cs typeface="+mn-lt"/>
              </a:rPr>
              <a:t> </a:t>
            </a:r>
            <a:endParaRPr lang="en-US" sz="2300">
              <a:ea typeface="+mn-lt"/>
              <a:cs typeface="+mn-lt"/>
            </a:endParaRPr>
          </a:p>
          <a:p>
            <a:r>
              <a:rPr lang="nl-NL" sz="2300" i="1">
                <a:ea typeface="+mn-lt"/>
                <a:cs typeface="+mn-lt"/>
              </a:rPr>
              <a:t>Open Dag</a:t>
            </a:r>
            <a:r>
              <a:rPr lang="nl-NL" sz="2300">
                <a:ea typeface="+mn-lt"/>
                <a:cs typeface="+mn-lt"/>
              </a:rPr>
              <a:t>: </a:t>
            </a:r>
            <a:r>
              <a:rPr lang="nl-NL" sz="2300">
                <a:ea typeface="+mn-lt"/>
                <a:cs typeface="+mn-lt"/>
                <a:hlinkClick r:id="rId9"/>
              </a:rPr>
              <a:t>www.roc-nijmegen.nl/opendag</a:t>
            </a:r>
            <a:r>
              <a:rPr lang="nl-NL" sz="2300">
                <a:ea typeface="+mn-lt"/>
                <a:cs typeface="+mn-lt"/>
              </a:rPr>
              <a:t> </a:t>
            </a:r>
            <a:endParaRPr lang="en-US" sz="2300">
              <a:ea typeface="+mn-lt"/>
              <a:cs typeface="+mn-lt"/>
            </a:endParaRPr>
          </a:p>
          <a:p>
            <a:r>
              <a:rPr lang="nl-NL" sz="2300" i="1">
                <a:ea typeface="+mn-lt"/>
                <a:cs typeface="+mn-lt"/>
              </a:rPr>
              <a:t>Meelopen: </a:t>
            </a:r>
            <a:r>
              <a:rPr lang="nl-NL" sz="2300">
                <a:ea typeface="+mn-lt"/>
                <a:cs typeface="+mn-lt"/>
                <a:hlinkClick r:id="rId10"/>
              </a:rPr>
              <a:t>www.roc-nijmegen.nl/meelopen</a:t>
            </a:r>
            <a:r>
              <a:rPr lang="nl-NL" sz="2300">
                <a:ea typeface="+mn-lt"/>
                <a:cs typeface="+mn-lt"/>
              </a:rPr>
              <a:t> </a:t>
            </a:r>
          </a:p>
          <a:p>
            <a:r>
              <a:rPr lang="nl-NL" sz="2300" i="1">
                <a:ea typeface="+mn-lt"/>
                <a:cs typeface="+mn-lt"/>
              </a:rPr>
              <a:t>Video’s De Wereld van</a:t>
            </a:r>
            <a:r>
              <a:rPr lang="nl-NL" sz="2300">
                <a:ea typeface="+mn-lt"/>
                <a:cs typeface="+mn-lt"/>
              </a:rPr>
              <a:t>: </a:t>
            </a:r>
            <a:r>
              <a:rPr lang="nl-NL" sz="2300">
                <a:ea typeface="+mn-lt"/>
                <a:cs typeface="+mn-lt"/>
                <a:hlinkClick r:id="rId11"/>
              </a:rPr>
              <a:t>www.roc-nijmegen.nl/toekomst</a:t>
            </a:r>
            <a:r>
              <a:rPr lang="nl-NL" sz="2300">
                <a:ea typeface="+mn-lt"/>
                <a:cs typeface="+mn-lt"/>
              </a:rPr>
              <a:t>   </a:t>
            </a:r>
            <a:endParaRPr lang="en-US" sz="2300">
              <a:ea typeface="+mn-lt"/>
              <a:cs typeface="+mn-lt"/>
            </a:endParaRPr>
          </a:p>
          <a:p>
            <a:r>
              <a:rPr lang="nl-NL" sz="2300" i="1">
                <a:ea typeface="+mn-lt"/>
                <a:cs typeface="+mn-lt"/>
              </a:rPr>
              <a:t>Locatievideo’s</a:t>
            </a:r>
            <a:r>
              <a:rPr lang="nl-NL" sz="2300">
                <a:ea typeface="+mn-lt"/>
                <a:cs typeface="+mn-lt"/>
              </a:rPr>
              <a:t>: </a:t>
            </a:r>
            <a:r>
              <a:rPr lang="nl-NL" sz="2300">
                <a:ea typeface="+mn-lt"/>
                <a:cs typeface="+mn-lt"/>
                <a:hlinkClick r:id="rId12"/>
              </a:rPr>
              <a:t>www.roc-nijmegen.nl/locatie</a:t>
            </a:r>
            <a:r>
              <a:rPr lang="nl-NL">
                <a:ea typeface="+mn-lt"/>
                <a:cs typeface="+mn-lt"/>
              </a:rPr>
              <a:t> </a:t>
            </a:r>
            <a:endParaRPr lang="nl-NL">
              <a:cs typeface="Arial"/>
            </a:endParaRPr>
          </a:p>
          <a:p>
            <a:pPr marL="457200" lvl="1" indent="0">
              <a:buNone/>
            </a:pPr>
            <a:endParaRPr lang="nl-NL">
              <a:cs typeface="Arial"/>
            </a:endParaRPr>
          </a:p>
          <a:p>
            <a:r>
              <a:rPr lang="nl-NL">
                <a:cs typeface="Arial"/>
                <a:hlinkClick r:id="rId13"/>
              </a:rPr>
              <a:t>www.kiesmbo.nl</a:t>
            </a:r>
            <a:r>
              <a:rPr lang="nl-NL">
                <a:cs typeface="Arial"/>
              </a:rPr>
              <a:t> </a:t>
            </a:r>
          </a:p>
          <a:p>
            <a:endParaRPr lang="nl-NL">
              <a:cs typeface="Arial"/>
            </a:endParaRPr>
          </a:p>
          <a:p>
            <a:endParaRPr lang="nl-NL">
              <a:cs typeface="Arial"/>
            </a:endParaRPr>
          </a:p>
          <a:p>
            <a:endParaRPr lang="nl-NL">
              <a:cs typeface="Arial"/>
            </a:endParaRPr>
          </a:p>
          <a:p>
            <a:endParaRPr lang="nl-NL">
              <a:cs typeface="Arial"/>
            </a:endParaRPr>
          </a:p>
        </p:txBody>
      </p:sp>
      <p:pic>
        <p:nvPicPr>
          <p:cNvPr id="4" name="Audio 3">
            <a:hlinkClick r:id="" action="ppaction://media"/>
            <a:extLst>
              <a:ext uri="{FF2B5EF4-FFF2-40B4-BE49-F238E27FC236}">
                <a16:creationId xmlns:a16="http://schemas.microsoft.com/office/drawing/2014/main" id="{C91B7271-FCBF-475C-B3C9-3AB1935256F7}"/>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2717644"/>
      </p:ext>
    </p:extLst>
  </p:cSld>
  <p:clrMapOvr>
    <a:masterClrMapping/>
  </p:clrMapOvr>
  <mc:AlternateContent xmlns:mc="http://schemas.openxmlformats.org/markup-compatibility/2006" xmlns:p14="http://schemas.microsoft.com/office/powerpoint/2010/main">
    <mc:Choice Requires="p14">
      <p:transition spd="slow" p14:dur="2000" advTm="8183"/>
    </mc:Choice>
    <mc:Fallback xmlns="">
      <p:transition spd="slow" advTm="81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p:txBody>
          <a:bodyPr>
            <a:normAutofit/>
          </a:bodyPr>
          <a:lstStyle/>
          <a:p>
            <a:pPr marL="457200" indent="-457200">
              <a:buFont typeface="+mj-lt"/>
              <a:buAutoNum type="arabicPeriod"/>
            </a:pPr>
            <a:r>
              <a:rPr lang="nl-NL" dirty="0"/>
              <a:t>Stuur een e-mail naar:</a:t>
            </a:r>
          </a:p>
          <a:p>
            <a:pPr marL="0" indent="0">
              <a:buNone/>
            </a:pPr>
            <a:r>
              <a:rPr lang="nl-NL" dirty="0">
                <a:hlinkClick r:id="rId4"/>
              </a:rPr>
              <a:t>D.wolbers@roc-nijmegen.nl</a:t>
            </a:r>
            <a:endParaRPr lang="nl-NL" dirty="0"/>
          </a:p>
          <a:p>
            <a:pPr marL="457200" indent="-457200">
              <a:buFont typeface="+mj-lt"/>
              <a:buAutoNum type="arabicPeriod"/>
            </a:pPr>
            <a:r>
              <a:rPr lang="nl-NL" dirty="0"/>
              <a:t>Zet in het onderwerp “presentatie”</a:t>
            </a:r>
          </a:p>
          <a:p>
            <a:pPr marL="457200" indent="-457200">
              <a:buFont typeface="+mj-lt"/>
              <a:buAutoNum type="arabicPeriod"/>
            </a:pPr>
            <a:r>
              <a:rPr lang="nl-NL" dirty="0"/>
              <a:t>Dan stuur ik jou z.s.m. deze presentatie </a:t>
            </a:r>
          </a:p>
          <a:p>
            <a:pPr marL="0" indent="0">
              <a:buNone/>
            </a:pPr>
            <a:endParaRPr lang="nl-NL" dirty="0"/>
          </a:p>
          <a:p>
            <a:pPr marL="0" indent="0">
              <a:buNone/>
            </a:pPr>
            <a:r>
              <a:rPr lang="nl-NL" dirty="0"/>
              <a:t>Ook op de website bij de opleidingen staan diverse video’s en andere presentaties die je kunt bekijken. </a:t>
            </a:r>
          </a:p>
          <a:p>
            <a:pPr marL="0" indent="0">
              <a:buNone/>
            </a:pPr>
            <a:r>
              <a:rPr lang="nl-NL" dirty="0"/>
              <a:t>Volg #</a:t>
            </a:r>
            <a:r>
              <a:rPr lang="nl-NL" dirty="0" err="1"/>
              <a:t>ROCNijmegen</a:t>
            </a:r>
            <a:r>
              <a:rPr lang="nl-NL" dirty="0"/>
              <a:t> op </a:t>
            </a:r>
            <a:r>
              <a:rPr lang="nl-NL" dirty="0" err="1"/>
              <a:t>social</a:t>
            </a:r>
            <a:r>
              <a:rPr lang="nl-NL" dirty="0"/>
              <a:t> media</a:t>
            </a: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5"/>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6"/>
          <a:stretch>
            <a:fillRect/>
          </a:stretch>
        </p:blipFill>
        <p:spPr>
          <a:xfrm>
            <a:off x="6430792" y="4799148"/>
            <a:ext cx="387726" cy="382556"/>
          </a:xfrm>
          <a:prstGeom prst="rect">
            <a:avLst/>
          </a:prstGeom>
        </p:spPr>
      </p:pic>
      <p:pic>
        <p:nvPicPr>
          <p:cNvPr id="6" name="Audio 5">
            <a:hlinkClick r:id="" action="ppaction://media"/>
            <a:extLst>
              <a:ext uri="{FF2B5EF4-FFF2-40B4-BE49-F238E27FC236}">
                <a16:creationId xmlns:a16="http://schemas.microsoft.com/office/drawing/2014/main" id="{37016611-0ACD-42F1-A069-C16ADE0F528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953526833"/>
      </p:ext>
    </p:extLst>
  </p:cSld>
  <p:clrMapOvr>
    <a:masterClrMapping/>
  </p:clrMapOvr>
  <mc:AlternateContent xmlns:mc="http://schemas.openxmlformats.org/markup-compatibility/2006" xmlns:p14="http://schemas.microsoft.com/office/powerpoint/2010/main">
    <mc:Choice Requires="p14">
      <p:transition spd="slow" p14:dur="2000" advTm="26596"/>
    </mc:Choice>
    <mc:Fallback xmlns="">
      <p:transition spd="slow" advTm="265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8126"/>
            <a:ext cx="7886700" cy="1325563"/>
          </a:xfrm>
        </p:spPr>
        <p:txBody>
          <a:bodyPr/>
          <a:lstStyle/>
          <a:p>
            <a:r>
              <a:rPr lang="nl-NL">
                <a:latin typeface="Arial"/>
                <a:cs typeface="Arial"/>
              </a:rPr>
              <a:t>mbo-niveaus</a:t>
            </a:r>
            <a:endParaRPr lang="nl-NL"/>
          </a:p>
        </p:txBody>
      </p:sp>
      <p:sp>
        <p:nvSpPr>
          <p:cNvPr id="3" name="Tijdelijke aanduiding voor inhoud 2"/>
          <p:cNvSpPr>
            <a:spLocks noGrp="1"/>
          </p:cNvSpPr>
          <p:nvPr>
            <p:ph idx="4294967295"/>
          </p:nvPr>
        </p:nvSpPr>
        <p:spPr>
          <a:xfrm>
            <a:off x="60961" y="2505211"/>
            <a:ext cx="2272017" cy="2420983"/>
          </a:xfrm>
        </p:spPr>
        <p:txBody>
          <a:bodyPr vert="horz" lIns="91440" tIns="45720" rIns="91440" bIns="45720" rtlCol="0" anchor="t">
            <a:noAutofit/>
          </a:bodyPr>
          <a:lstStyle/>
          <a:p>
            <a:pPr marL="0" indent="0">
              <a:lnSpc>
                <a:spcPts val="500"/>
              </a:lnSpc>
              <a:buNone/>
            </a:pPr>
            <a:r>
              <a:rPr lang="nl-NL" sz="800" b="1"/>
              <a:t>entree opleiding = niveau 1 (1 jaar) </a:t>
            </a:r>
          </a:p>
          <a:p>
            <a:pPr marL="0" indent="0">
              <a:lnSpc>
                <a:spcPts val="500"/>
              </a:lnSpc>
              <a:buNone/>
            </a:pPr>
            <a:r>
              <a:rPr lang="nl-NL" sz="800"/>
              <a:t>- eenvoudig uitvoerend werk </a:t>
            </a:r>
          </a:p>
          <a:p>
            <a:pPr marL="0" indent="0">
              <a:lnSpc>
                <a:spcPts val="500"/>
              </a:lnSpc>
              <a:buNone/>
            </a:pPr>
            <a:endParaRPr lang="nl-NL" sz="800" b="1"/>
          </a:p>
          <a:p>
            <a:pPr marL="0" indent="0">
              <a:lnSpc>
                <a:spcPts val="500"/>
              </a:lnSpc>
              <a:buNone/>
            </a:pPr>
            <a:r>
              <a:rPr lang="nl-NL" sz="800" b="1"/>
              <a:t>niveau 2 = basisberoepsopleiding (2 jaar)</a:t>
            </a:r>
          </a:p>
          <a:p>
            <a:pPr marL="0" indent="0">
              <a:lnSpc>
                <a:spcPts val="500"/>
              </a:lnSpc>
              <a:buNone/>
            </a:pPr>
            <a:r>
              <a:rPr lang="nl-NL" sz="800"/>
              <a:t>- uitvoerend praktisch werk </a:t>
            </a:r>
          </a:p>
          <a:p>
            <a:pPr marL="457200" lvl="1" indent="0">
              <a:lnSpc>
                <a:spcPts val="500"/>
              </a:lnSpc>
              <a:buNone/>
            </a:pPr>
            <a:endParaRPr lang="nl-NL" sz="800"/>
          </a:p>
          <a:p>
            <a:pPr marL="0" indent="0">
              <a:lnSpc>
                <a:spcPts val="500"/>
              </a:lnSpc>
              <a:buNone/>
            </a:pPr>
            <a:r>
              <a:rPr lang="nl-NL" sz="800" b="1"/>
              <a:t>niveau 3 = vakopleiding</a:t>
            </a:r>
            <a:r>
              <a:rPr lang="nl-NL" sz="800" b="1" i="1"/>
              <a:t> </a:t>
            </a:r>
            <a:r>
              <a:rPr lang="nl-NL" sz="800" b="1"/>
              <a:t> (2-4 jaar)</a:t>
            </a:r>
            <a:endParaRPr lang="nl-NL" sz="800"/>
          </a:p>
          <a:p>
            <a:pPr marL="0" indent="0">
              <a:lnSpc>
                <a:spcPts val="500"/>
              </a:lnSpc>
              <a:buNone/>
            </a:pPr>
            <a:r>
              <a:rPr lang="nl-NL" sz="800"/>
              <a:t>- zelfstandig uitvoerend werk</a:t>
            </a:r>
          </a:p>
          <a:p>
            <a:pPr marL="457200" lvl="1" indent="0">
              <a:lnSpc>
                <a:spcPts val="500"/>
              </a:lnSpc>
              <a:buNone/>
            </a:pPr>
            <a:endParaRPr lang="nl-NL" sz="800"/>
          </a:p>
          <a:p>
            <a:pPr marL="0" indent="0">
              <a:lnSpc>
                <a:spcPts val="500"/>
              </a:lnSpc>
              <a:buNone/>
            </a:pPr>
            <a:r>
              <a:rPr lang="nl-NL" sz="800" b="1"/>
              <a:t>niveau 4 = middenkaderopleiding (3-4 jaar)</a:t>
            </a:r>
          </a:p>
          <a:p>
            <a:pPr marL="0" indent="0">
              <a:lnSpc>
                <a:spcPts val="500"/>
              </a:lnSpc>
              <a:buNone/>
            </a:pPr>
            <a:r>
              <a:rPr lang="nl-NL" sz="800"/>
              <a:t>- of specialistenopleiding </a:t>
            </a:r>
          </a:p>
          <a:p>
            <a:pPr marL="0" indent="0">
              <a:lnSpc>
                <a:spcPts val="500"/>
              </a:lnSpc>
              <a:buNone/>
            </a:pPr>
            <a:r>
              <a:rPr lang="nl-NL" sz="800"/>
              <a:t>- volledig zelfstandig uitvoerend werk</a:t>
            </a:r>
          </a:p>
          <a:p>
            <a:pPr marL="0" indent="0">
              <a:lnSpc>
                <a:spcPts val="500"/>
              </a:lnSpc>
              <a:buNone/>
            </a:pPr>
            <a:r>
              <a:rPr lang="nl-NL" sz="800"/>
              <a:t>- 1 - 2 jaar (kopopleiding)</a:t>
            </a:r>
          </a:p>
        </p:txBody>
      </p:sp>
      <p:pic>
        <p:nvPicPr>
          <p:cNvPr id="4" name="Afbeelding 3">
            <a:extLst>
              <a:ext uri="{FF2B5EF4-FFF2-40B4-BE49-F238E27FC236}">
                <a16:creationId xmlns:a16="http://schemas.microsoft.com/office/drawing/2014/main" id="{77EE797D-A976-4A95-97A8-881825747A15}"/>
              </a:ext>
            </a:extLst>
          </p:cNvPr>
          <p:cNvPicPr>
            <a:picLocks noChangeAspect="1"/>
          </p:cNvPicPr>
          <p:nvPr/>
        </p:nvPicPr>
        <p:blipFill>
          <a:blip r:embed="rId4"/>
          <a:stretch>
            <a:fillRect/>
          </a:stretch>
        </p:blipFill>
        <p:spPr>
          <a:xfrm>
            <a:off x="2332978" y="1931806"/>
            <a:ext cx="6750061" cy="2994388"/>
          </a:xfrm>
          <a:prstGeom prst="rect">
            <a:avLst/>
          </a:prstGeom>
        </p:spPr>
      </p:pic>
      <p:pic>
        <p:nvPicPr>
          <p:cNvPr id="6" name="Audio 5">
            <a:hlinkClick r:id="" action="ppaction://media"/>
            <a:extLst>
              <a:ext uri="{FF2B5EF4-FFF2-40B4-BE49-F238E27FC236}">
                <a16:creationId xmlns:a16="http://schemas.microsoft.com/office/drawing/2014/main" id="{97C9A7A1-FD6C-4F8F-9FC8-9938EE47B5C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7562004"/>
      </p:ext>
    </p:extLst>
  </p:cSld>
  <p:clrMapOvr>
    <a:masterClrMapping/>
  </p:clrMapOvr>
  <mc:AlternateContent xmlns:mc="http://schemas.openxmlformats.org/markup-compatibility/2006" xmlns:p14="http://schemas.microsoft.com/office/powerpoint/2010/main">
    <mc:Choice Requires="p14">
      <p:transition spd="slow" p14:dur="2000" advTm="54716"/>
    </mc:Choice>
    <mc:Fallback xmlns="">
      <p:transition spd="slow" advTm="547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dirty="0"/>
              <a:t>ROC Nijmegen biedt kansen voor de ontwikkeling van ieders talent! Of je nu kiest voor de BOL of BBL-variant, je kunt op jouw niveau aan de slag! </a:t>
            </a:r>
          </a:p>
          <a:p>
            <a:pPr marL="0" indent="0">
              <a:buNone/>
            </a:pPr>
            <a:r>
              <a:rPr lang="nl-NL" dirty="0"/>
              <a:t>Opleiden doen we samen met bedrijven en organisaties in de regio. Je kunt als student zelfs al werkervaring opdoen bij één van onze leerbedrijven op de </a:t>
            </a:r>
            <a:r>
              <a:rPr lang="nl-NL" dirty="0" err="1"/>
              <a:t>Plaza</a:t>
            </a:r>
            <a:r>
              <a:rPr lang="nl-NL" dirty="0"/>
              <a:t>!</a:t>
            </a:r>
          </a:p>
          <a:p>
            <a:pPr marL="0" indent="0">
              <a:buNone/>
            </a:pPr>
            <a:endParaRPr lang="nl-NL" dirty="0"/>
          </a:p>
          <a:p>
            <a:pPr marL="0" indent="0">
              <a:buNone/>
            </a:pPr>
            <a:endParaRPr lang="nl-NL" dirty="0"/>
          </a:p>
        </p:txBody>
      </p:sp>
      <p:pic>
        <p:nvPicPr>
          <p:cNvPr id="4" name="Audio 3">
            <a:hlinkClick r:id="" action="ppaction://media"/>
            <a:extLst>
              <a:ext uri="{FF2B5EF4-FFF2-40B4-BE49-F238E27FC236}">
                <a16:creationId xmlns:a16="http://schemas.microsoft.com/office/drawing/2014/main" id="{D22D6E60-6E82-4B96-848C-84E37EAE324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287182460"/>
      </p:ext>
    </p:extLst>
  </p:cSld>
  <p:clrMapOvr>
    <a:masterClrMapping/>
  </p:clrMapOvr>
  <mc:AlternateContent xmlns:mc="http://schemas.openxmlformats.org/markup-compatibility/2006" xmlns:p14="http://schemas.microsoft.com/office/powerpoint/2010/main">
    <mc:Choice Requires="p14">
      <p:transition spd="slow" p14:dur="2000" advTm="18423"/>
    </mc:Choice>
    <mc:Fallback xmlns="">
      <p:transition spd="slow" advTm="184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err="1"/>
              <a:t>Plaza</a:t>
            </a:r>
            <a:r>
              <a:rPr lang="nl-NL"/>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ROC Nijmegen: locaties</a:t>
            </a:r>
          </a:p>
        </p:txBody>
      </p:sp>
      <p:pic>
        <p:nvPicPr>
          <p:cNvPr id="9" name="Audio 8">
            <a:hlinkClick r:id="" action="ppaction://media"/>
            <a:extLst>
              <a:ext uri="{FF2B5EF4-FFF2-40B4-BE49-F238E27FC236}">
                <a16:creationId xmlns:a16="http://schemas.microsoft.com/office/drawing/2014/main" id="{0C808ACB-C5B2-4065-A550-F990B255BCB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8238600"/>
      </p:ext>
    </p:extLst>
  </p:cSld>
  <p:clrMapOvr>
    <a:masterClrMapping/>
  </p:clrMapOvr>
  <mc:AlternateContent xmlns:mc="http://schemas.openxmlformats.org/markup-compatibility/2006" xmlns:p14="http://schemas.microsoft.com/office/powerpoint/2010/main">
    <mc:Choice Requires="p14">
      <p:transition spd="slow" p14:dur="2000" advTm="18053"/>
    </mc:Choice>
    <mc:Fallback xmlns="">
      <p:transition spd="slow" advTm="18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F7FA6-C1A6-43A9-96F1-09015DB93882}"/>
              </a:ext>
            </a:extLst>
          </p:cNvPr>
          <p:cNvSpPr>
            <a:spLocks noGrp="1"/>
          </p:cNvSpPr>
          <p:nvPr>
            <p:ph type="title"/>
          </p:nvPr>
        </p:nvSpPr>
        <p:spPr>
          <a:xfrm>
            <a:off x="479959" y="-9716"/>
            <a:ext cx="8652255" cy="1325563"/>
          </a:xfrm>
        </p:spPr>
        <p:txBody>
          <a:bodyPr/>
          <a:lstStyle/>
          <a:p>
            <a:r>
              <a:rPr lang="nl-NL"/>
              <a:t>ROC Nijmegen: 3 sectoren / 15 werkvelden</a:t>
            </a:r>
          </a:p>
        </p:txBody>
      </p:sp>
      <p:cxnSp>
        <p:nvCxnSpPr>
          <p:cNvPr id="17" name="Rechte verbindingslijn 16">
            <a:extLst>
              <a:ext uri="{FF2B5EF4-FFF2-40B4-BE49-F238E27FC236}">
                <a16:creationId xmlns:a16="http://schemas.microsoft.com/office/drawing/2014/main" id="{E8C1ACFB-FA89-4E14-B8C1-B2C6EE56C81F}"/>
              </a:ext>
            </a:extLst>
          </p:cNvPr>
          <p:cNvCxnSpPr>
            <a:cxnSpLocks/>
            <a:stCxn id="20" idx="2"/>
          </p:cNvCxnSpPr>
          <p:nvPr/>
        </p:nvCxnSpPr>
        <p:spPr>
          <a:xfrm flipH="1">
            <a:off x="4342453" y="1586730"/>
            <a:ext cx="11785" cy="317179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E277824-8CAF-4D25-8EBF-F3E07462B233}"/>
              </a:ext>
            </a:extLst>
          </p:cNvPr>
          <p:cNvCxnSpPr>
            <a:cxnSpLocks/>
          </p:cNvCxnSpPr>
          <p:nvPr/>
        </p:nvCxnSpPr>
        <p:spPr>
          <a:xfrm>
            <a:off x="1420932" y="1962591"/>
            <a:ext cx="6283" cy="27959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3A649480-E563-4161-A56B-4F4EBADFFE48}"/>
              </a:ext>
            </a:extLst>
          </p:cNvPr>
          <p:cNvCxnSpPr>
            <a:cxnSpLocks/>
            <a:endCxn id="45" idx="0"/>
          </p:cNvCxnSpPr>
          <p:nvPr/>
        </p:nvCxnSpPr>
        <p:spPr>
          <a:xfrm flipH="1">
            <a:off x="7120016" y="1958919"/>
            <a:ext cx="988" cy="4166141"/>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0" name="Rechthoek: afgeronde hoeken 19">
            <a:extLst>
              <a:ext uri="{FF2B5EF4-FFF2-40B4-BE49-F238E27FC236}">
                <a16:creationId xmlns:a16="http://schemas.microsoft.com/office/drawing/2014/main" id="{DB92CE11-C0BA-4470-9615-415D973C1483}"/>
              </a:ext>
            </a:extLst>
          </p:cNvPr>
          <p:cNvSpPr/>
          <p:nvPr/>
        </p:nvSpPr>
        <p:spPr>
          <a:xfrm>
            <a:off x="2812956" y="1109257"/>
            <a:ext cx="3082564" cy="477473"/>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ROC Nijmegen</a:t>
            </a:r>
          </a:p>
        </p:txBody>
      </p:sp>
      <p:sp>
        <p:nvSpPr>
          <p:cNvPr id="21" name="Rechthoek: afgeronde hoeken 20">
            <a:extLst>
              <a:ext uri="{FF2B5EF4-FFF2-40B4-BE49-F238E27FC236}">
                <a16:creationId xmlns:a16="http://schemas.microsoft.com/office/drawing/2014/main" id="{8F647F1F-8794-41AE-9F8A-8CEC1A5D87A2}"/>
              </a:ext>
            </a:extLst>
          </p:cNvPr>
          <p:cNvSpPr/>
          <p:nvPr/>
        </p:nvSpPr>
        <p:spPr>
          <a:xfrm>
            <a:off x="543588"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2" name="Rechthoek: afgeronde hoeken 21">
            <a:extLst>
              <a:ext uri="{FF2B5EF4-FFF2-40B4-BE49-F238E27FC236}">
                <a16:creationId xmlns:a16="http://schemas.microsoft.com/office/drawing/2014/main" id="{DFBBE2A6-C357-467E-8666-CA282AF09D43}"/>
              </a:ext>
            </a:extLst>
          </p:cNvPr>
          <p:cNvSpPr/>
          <p:nvPr/>
        </p:nvSpPr>
        <p:spPr>
          <a:xfrm>
            <a:off x="3492985"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Techniek</a:t>
            </a:r>
          </a:p>
        </p:txBody>
      </p:sp>
      <p:sp>
        <p:nvSpPr>
          <p:cNvPr id="23" name="Rechthoek: afgeronde hoeken 22">
            <a:extLst>
              <a:ext uri="{FF2B5EF4-FFF2-40B4-BE49-F238E27FC236}">
                <a16:creationId xmlns:a16="http://schemas.microsoft.com/office/drawing/2014/main" id="{FA4845AC-A56D-4E63-9F74-18C10814B2B7}"/>
              </a:ext>
            </a:extLst>
          </p:cNvPr>
          <p:cNvSpPr/>
          <p:nvPr/>
        </p:nvSpPr>
        <p:spPr>
          <a:xfrm>
            <a:off x="6187750"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26" name="Rechthoek: afgeronde hoeken 25">
            <a:extLst>
              <a:ext uri="{FF2B5EF4-FFF2-40B4-BE49-F238E27FC236}">
                <a16:creationId xmlns:a16="http://schemas.microsoft.com/office/drawing/2014/main" id="{83CCDC13-DA2C-4457-9E31-711FD23366C4}"/>
              </a:ext>
            </a:extLst>
          </p:cNvPr>
          <p:cNvSpPr/>
          <p:nvPr/>
        </p:nvSpPr>
        <p:spPr>
          <a:xfrm>
            <a:off x="543588"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sport &amp; bewegen</a:t>
            </a:r>
          </a:p>
        </p:txBody>
      </p:sp>
      <p:sp>
        <p:nvSpPr>
          <p:cNvPr id="27" name="Rechthoek: afgeronde hoeken 26">
            <a:extLst>
              <a:ext uri="{FF2B5EF4-FFF2-40B4-BE49-F238E27FC236}">
                <a16:creationId xmlns:a16="http://schemas.microsoft.com/office/drawing/2014/main" id="{613387B6-2A60-4853-B21D-EB700F37D970}"/>
              </a:ext>
            </a:extLst>
          </p:cNvPr>
          <p:cNvSpPr/>
          <p:nvPr/>
        </p:nvSpPr>
        <p:spPr>
          <a:xfrm>
            <a:off x="543588"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uiterlijk verzorging</a:t>
            </a:r>
          </a:p>
        </p:txBody>
      </p:sp>
      <p:cxnSp>
        <p:nvCxnSpPr>
          <p:cNvPr id="30" name="Rechte verbindingslijn 29">
            <a:extLst>
              <a:ext uri="{FF2B5EF4-FFF2-40B4-BE49-F238E27FC236}">
                <a16:creationId xmlns:a16="http://schemas.microsoft.com/office/drawing/2014/main" id="{BFCE23DE-038C-4270-80FB-FEE85A431FC1}"/>
              </a:ext>
            </a:extLst>
          </p:cNvPr>
          <p:cNvCxnSpPr>
            <a:cxnSpLocks/>
          </p:cNvCxnSpPr>
          <p:nvPr/>
        </p:nvCxnSpPr>
        <p:spPr>
          <a:xfrm>
            <a:off x="1427215" y="1968346"/>
            <a:ext cx="5703216" cy="0"/>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31" name="Rechthoek: afgeronde hoeken 30">
            <a:extLst>
              <a:ext uri="{FF2B5EF4-FFF2-40B4-BE49-F238E27FC236}">
                <a16:creationId xmlns:a16="http://schemas.microsoft.com/office/drawing/2014/main" id="{C7073E22-41EF-46F1-BB22-DD1893FB0351}"/>
              </a:ext>
            </a:extLst>
          </p:cNvPr>
          <p:cNvSpPr/>
          <p:nvPr/>
        </p:nvSpPr>
        <p:spPr>
          <a:xfrm>
            <a:off x="542735"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zorg</a:t>
            </a:r>
          </a:p>
        </p:txBody>
      </p:sp>
      <p:sp>
        <p:nvSpPr>
          <p:cNvPr id="32" name="Rechthoek: afgeronde hoeken 31">
            <a:extLst>
              <a:ext uri="{FF2B5EF4-FFF2-40B4-BE49-F238E27FC236}">
                <a16:creationId xmlns:a16="http://schemas.microsoft.com/office/drawing/2014/main" id="{D95B2DCF-C08F-4466-B209-FF7972E98A34}"/>
              </a:ext>
            </a:extLst>
          </p:cNvPr>
          <p:cNvSpPr/>
          <p:nvPr/>
        </p:nvSpPr>
        <p:spPr>
          <a:xfrm>
            <a:off x="559164"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welzijn </a:t>
            </a:r>
          </a:p>
        </p:txBody>
      </p:sp>
      <p:sp>
        <p:nvSpPr>
          <p:cNvPr id="34" name="Rechthoek: afgeronde hoeken 33">
            <a:extLst>
              <a:ext uri="{FF2B5EF4-FFF2-40B4-BE49-F238E27FC236}">
                <a16:creationId xmlns:a16="http://schemas.microsoft.com/office/drawing/2014/main" id="{57F5269D-B543-4745-9118-30902F845E18}"/>
              </a:ext>
            </a:extLst>
          </p:cNvPr>
          <p:cNvSpPr/>
          <p:nvPr/>
        </p:nvSpPr>
        <p:spPr>
          <a:xfrm>
            <a:off x="6187615" y="2890962"/>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toerisme &amp; recreatie</a:t>
            </a:r>
          </a:p>
        </p:txBody>
      </p:sp>
      <p:sp>
        <p:nvSpPr>
          <p:cNvPr id="35" name="Rechthoek: afgeronde hoeken 34">
            <a:extLst>
              <a:ext uri="{FF2B5EF4-FFF2-40B4-BE49-F238E27FC236}">
                <a16:creationId xmlns:a16="http://schemas.microsoft.com/office/drawing/2014/main" id="{E71B88E4-8DFC-4D76-9202-C0CE8E27FE11}"/>
              </a:ext>
            </a:extLst>
          </p:cNvPr>
          <p:cNvSpPr/>
          <p:nvPr/>
        </p:nvSpPr>
        <p:spPr>
          <a:xfrm>
            <a:off x="6187615" y="3424126"/>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marketing &amp; media</a:t>
            </a:r>
          </a:p>
        </p:txBody>
      </p:sp>
      <p:sp>
        <p:nvSpPr>
          <p:cNvPr id="36" name="Rechthoek: afgeronde hoeken 35">
            <a:extLst>
              <a:ext uri="{FF2B5EF4-FFF2-40B4-BE49-F238E27FC236}">
                <a16:creationId xmlns:a16="http://schemas.microsoft.com/office/drawing/2014/main" id="{12B546A5-61BA-4939-81C5-CB84A9E4F506}"/>
              </a:ext>
            </a:extLst>
          </p:cNvPr>
          <p:cNvSpPr/>
          <p:nvPr/>
        </p:nvSpPr>
        <p:spPr>
          <a:xfrm>
            <a:off x="6186762" y="395729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verkoop &amp; ondernemerschap</a:t>
            </a:r>
          </a:p>
        </p:txBody>
      </p:sp>
      <p:sp>
        <p:nvSpPr>
          <p:cNvPr id="38" name="Rechthoek: afgeronde hoeken 37">
            <a:extLst>
              <a:ext uri="{FF2B5EF4-FFF2-40B4-BE49-F238E27FC236}">
                <a16:creationId xmlns:a16="http://schemas.microsoft.com/office/drawing/2014/main" id="{BFE742CD-A819-44B5-957F-C73D04D2BF37}"/>
              </a:ext>
            </a:extLst>
          </p:cNvPr>
          <p:cNvSpPr/>
          <p:nvPr/>
        </p:nvSpPr>
        <p:spPr>
          <a:xfrm>
            <a:off x="3477006"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ICT</a:t>
            </a:r>
          </a:p>
        </p:txBody>
      </p:sp>
      <p:sp>
        <p:nvSpPr>
          <p:cNvPr id="39" name="Rechthoek: afgeronde hoeken 38">
            <a:extLst>
              <a:ext uri="{FF2B5EF4-FFF2-40B4-BE49-F238E27FC236}">
                <a16:creationId xmlns:a16="http://schemas.microsoft.com/office/drawing/2014/main" id="{8287D3A0-053F-4C02-8C4E-95F7299B2A60}"/>
              </a:ext>
            </a:extLst>
          </p:cNvPr>
          <p:cNvSpPr/>
          <p:nvPr/>
        </p:nvSpPr>
        <p:spPr>
          <a:xfrm>
            <a:off x="3477006"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bouw &amp; afbouw</a:t>
            </a:r>
          </a:p>
        </p:txBody>
      </p:sp>
      <p:sp>
        <p:nvSpPr>
          <p:cNvPr id="40" name="Rechthoek: afgeronde hoeken 39">
            <a:extLst>
              <a:ext uri="{FF2B5EF4-FFF2-40B4-BE49-F238E27FC236}">
                <a16:creationId xmlns:a16="http://schemas.microsoft.com/office/drawing/2014/main" id="{D4B2F1A8-9BFC-4E14-9B53-BC3D906EC58D}"/>
              </a:ext>
            </a:extLst>
          </p:cNvPr>
          <p:cNvSpPr/>
          <p:nvPr/>
        </p:nvSpPr>
        <p:spPr>
          <a:xfrm>
            <a:off x="3476153"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techniek &amp; engineering</a:t>
            </a:r>
          </a:p>
        </p:txBody>
      </p:sp>
      <p:sp>
        <p:nvSpPr>
          <p:cNvPr id="41" name="Rechthoek: afgeronde hoeken 40">
            <a:extLst>
              <a:ext uri="{FF2B5EF4-FFF2-40B4-BE49-F238E27FC236}">
                <a16:creationId xmlns:a16="http://schemas.microsoft.com/office/drawing/2014/main" id="{59036C29-D91A-4325-9304-0313744208C9}"/>
              </a:ext>
            </a:extLst>
          </p:cNvPr>
          <p:cNvSpPr/>
          <p:nvPr/>
        </p:nvSpPr>
        <p:spPr>
          <a:xfrm>
            <a:off x="3492582"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mobiliteit, transport &amp; logistiek </a:t>
            </a:r>
          </a:p>
        </p:txBody>
      </p:sp>
      <p:sp>
        <p:nvSpPr>
          <p:cNvPr id="42" name="Rechthoek: afgeronde hoeken 41">
            <a:extLst>
              <a:ext uri="{FF2B5EF4-FFF2-40B4-BE49-F238E27FC236}">
                <a16:creationId xmlns:a16="http://schemas.microsoft.com/office/drawing/2014/main" id="{C367716E-383A-485B-9483-1A50D8B52182}"/>
              </a:ext>
            </a:extLst>
          </p:cNvPr>
          <p:cNvSpPr/>
          <p:nvPr/>
        </p:nvSpPr>
        <p:spPr>
          <a:xfrm>
            <a:off x="6187750" y="4490454"/>
            <a:ext cx="1866507" cy="477473"/>
          </a:xfrm>
          <a:prstGeom prst="roundRect">
            <a:avLst/>
          </a:prstGeom>
          <a:solidFill>
            <a:schemeClr val="accent2">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zakelijke dienstverlening</a:t>
            </a:r>
          </a:p>
        </p:txBody>
      </p:sp>
      <p:sp>
        <p:nvSpPr>
          <p:cNvPr id="45" name="Rechthoek: afgeronde hoeken 44">
            <a:extLst>
              <a:ext uri="{FF2B5EF4-FFF2-40B4-BE49-F238E27FC236}">
                <a16:creationId xmlns:a16="http://schemas.microsoft.com/office/drawing/2014/main" id="{4F832BF1-0335-437E-BC26-B4E6CC5C80A7}"/>
              </a:ext>
            </a:extLst>
          </p:cNvPr>
          <p:cNvSpPr/>
          <p:nvPr/>
        </p:nvSpPr>
        <p:spPr>
          <a:xfrm>
            <a:off x="6186762" y="612506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facilitaire dienstverlening </a:t>
            </a:r>
          </a:p>
        </p:txBody>
      </p:sp>
      <p:sp>
        <p:nvSpPr>
          <p:cNvPr id="46" name="Rechthoek: afgeronde hoeken 45">
            <a:extLst>
              <a:ext uri="{FF2B5EF4-FFF2-40B4-BE49-F238E27FC236}">
                <a16:creationId xmlns:a16="http://schemas.microsoft.com/office/drawing/2014/main" id="{4698DEEB-79E9-4208-9907-0383A37B7EEC}"/>
              </a:ext>
            </a:extLst>
          </p:cNvPr>
          <p:cNvSpPr/>
          <p:nvPr/>
        </p:nvSpPr>
        <p:spPr>
          <a:xfrm>
            <a:off x="6186358" y="558314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beveiliging &amp; defensie </a:t>
            </a:r>
          </a:p>
        </p:txBody>
      </p:sp>
      <p:sp>
        <p:nvSpPr>
          <p:cNvPr id="47" name="Rechthoek: afgeronde hoeken 46">
            <a:extLst>
              <a:ext uri="{FF2B5EF4-FFF2-40B4-BE49-F238E27FC236}">
                <a16:creationId xmlns:a16="http://schemas.microsoft.com/office/drawing/2014/main" id="{6B5212B2-4B12-4625-80D2-516FCF30FB94}"/>
              </a:ext>
            </a:extLst>
          </p:cNvPr>
          <p:cNvSpPr/>
          <p:nvPr/>
        </p:nvSpPr>
        <p:spPr>
          <a:xfrm>
            <a:off x="6170783" y="504850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horeca &amp; bakkerij </a:t>
            </a:r>
          </a:p>
        </p:txBody>
      </p:sp>
      <p:pic>
        <p:nvPicPr>
          <p:cNvPr id="3" name="Audio 2">
            <a:hlinkClick r:id="" action="ppaction://media"/>
            <a:extLst>
              <a:ext uri="{FF2B5EF4-FFF2-40B4-BE49-F238E27FC236}">
                <a16:creationId xmlns:a16="http://schemas.microsoft.com/office/drawing/2014/main" id="{5925F922-496E-4220-A69B-A0B00DD8F6B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867259262"/>
      </p:ext>
    </p:extLst>
  </p:cSld>
  <p:clrMapOvr>
    <a:masterClrMapping/>
  </p:clrMapOvr>
  <mc:AlternateContent xmlns:mc="http://schemas.openxmlformats.org/markup-compatibility/2006" xmlns:p14="http://schemas.microsoft.com/office/powerpoint/2010/main">
    <mc:Choice Requires="p14">
      <p:transition spd="slow" p14:dur="2000" advTm="15985"/>
    </mc:Choice>
    <mc:Fallback xmlns="">
      <p:transition spd="slow" advTm="159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Rechte verbindingslijn 12">
            <a:extLst>
              <a:ext uri="{FF2B5EF4-FFF2-40B4-BE49-F238E27FC236}">
                <a16:creationId xmlns:a16="http://schemas.microsoft.com/office/drawing/2014/main" id="{28F318E6-AB67-448F-8E48-1033E910588E}"/>
              </a:ext>
            </a:extLst>
          </p:cNvPr>
          <p:cNvCxnSpPr>
            <a:cxnSpLocks/>
          </p:cNvCxnSpPr>
          <p:nvPr/>
        </p:nvCxnSpPr>
        <p:spPr>
          <a:xfrm>
            <a:off x="7727996" y="2257214"/>
            <a:ext cx="12503" cy="60401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D40DC23-0EF5-48CF-AB12-2712FAE34E7B}"/>
              </a:ext>
            </a:extLst>
          </p:cNvPr>
          <p:cNvCxnSpPr>
            <a:cxnSpLocks/>
          </p:cNvCxnSpPr>
          <p:nvPr/>
        </p:nvCxnSpPr>
        <p:spPr>
          <a:xfrm flipH="1">
            <a:off x="5419236" y="2271203"/>
            <a:ext cx="1" cy="20116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BBF7969D-B73D-4CBD-B38A-771437A14C70}"/>
              </a:ext>
            </a:extLst>
          </p:cNvPr>
          <p:cNvCxnSpPr>
            <a:cxnSpLocks/>
          </p:cNvCxnSpPr>
          <p:nvPr/>
        </p:nvCxnSpPr>
        <p:spPr>
          <a:xfrm flipH="1">
            <a:off x="1857911"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B3C964B6-0BF9-4004-8360-537ACE55433F}"/>
              </a:ext>
            </a:extLst>
          </p:cNvPr>
          <p:cNvCxnSpPr>
            <a:cxnSpLocks/>
          </p:cNvCxnSpPr>
          <p:nvPr/>
        </p:nvCxnSpPr>
        <p:spPr>
          <a:xfrm flipH="1">
            <a:off x="671303"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47354751-338B-4287-9ECB-4562D15200EC}"/>
              </a:ext>
            </a:extLst>
          </p:cNvPr>
          <p:cNvCxnSpPr>
            <a:cxnSpLocks/>
          </p:cNvCxnSpPr>
          <p:nvPr/>
        </p:nvCxnSpPr>
        <p:spPr>
          <a:xfrm>
            <a:off x="4258431" y="1636269"/>
            <a:ext cx="23852" cy="392100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3907BC1F-0D1F-4DCC-A8FA-5536C9991894}"/>
              </a:ext>
            </a:extLst>
          </p:cNvPr>
          <p:cNvCxnSpPr>
            <a:cxnSpLocks/>
          </p:cNvCxnSpPr>
          <p:nvPr/>
        </p:nvCxnSpPr>
        <p:spPr>
          <a:xfrm flipH="1">
            <a:off x="3066055" y="2270069"/>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51E4618D-D73D-4098-B91D-0DEC190270FD}"/>
              </a:ext>
            </a:extLst>
          </p:cNvPr>
          <p:cNvCxnSpPr>
            <a:cxnSpLocks/>
          </p:cNvCxnSpPr>
          <p:nvPr/>
        </p:nvCxnSpPr>
        <p:spPr>
          <a:xfrm>
            <a:off x="6604227" y="2270069"/>
            <a:ext cx="26296" cy="2012772"/>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sector Economie</a:t>
            </a:r>
          </a:p>
        </p:txBody>
      </p:sp>
      <p:sp>
        <p:nvSpPr>
          <p:cNvPr id="6" name="Rechthoek: afgeronde hoeken 5">
            <a:extLst>
              <a:ext uri="{FF2B5EF4-FFF2-40B4-BE49-F238E27FC236}">
                <a16:creationId xmlns:a16="http://schemas.microsoft.com/office/drawing/2014/main" id="{5594E3D6-2390-4A72-BDC4-40D21BC523DA}"/>
              </a:ext>
            </a:extLst>
          </p:cNvPr>
          <p:cNvSpPr/>
          <p:nvPr/>
        </p:nvSpPr>
        <p:spPr>
          <a:xfrm>
            <a:off x="1322928" y="2581902"/>
            <a:ext cx="1115924"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toerisme &amp; recreatie</a:t>
            </a:r>
          </a:p>
        </p:txBody>
      </p:sp>
      <p:sp>
        <p:nvSpPr>
          <p:cNvPr id="7" name="Rechthoek: afgeronde hoeken 6">
            <a:extLst>
              <a:ext uri="{FF2B5EF4-FFF2-40B4-BE49-F238E27FC236}">
                <a16:creationId xmlns:a16="http://schemas.microsoft.com/office/drawing/2014/main" id="{5F1658CE-DAF9-42A9-BA27-B38A9BC15C92}"/>
              </a:ext>
            </a:extLst>
          </p:cNvPr>
          <p:cNvSpPr/>
          <p:nvPr/>
        </p:nvSpPr>
        <p:spPr>
          <a:xfrm>
            <a:off x="2505358" y="2578319"/>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 &amp; media</a:t>
            </a:r>
          </a:p>
        </p:txBody>
      </p:sp>
      <p:sp>
        <p:nvSpPr>
          <p:cNvPr id="8" name="Rechthoek: afgeronde hoeken 7">
            <a:extLst>
              <a:ext uri="{FF2B5EF4-FFF2-40B4-BE49-F238E27FC236}">
                <a16:creationId xmlns:a16="http://schemas.microsoft.com/office/drawing/2014/main" id="{9B3D101C-A634-48DD-8FA4-6CBF6297C752}"/>
              </a:ext>
            </a:extLst>
          </p:cNvPr>
          <p:cNvSpPr/>
          <p:nvPr/>
        </p:nvSpPr>
        <p:spPr>
          <a:xfrm>
            <a:off x="140499" y="2571871"/>
            <a:ext cx="1115924" cy="59116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verkoop &amp; </a:t>
            </a:r>
            <a:r>
              <a:rPr lang="nl-NL" sz="1200" err="1"/>
              <a:t>ondernemer-schap</a:t>
            </a:r>
            <a:endParaRPr lang="nl-NL" sz="1200"/>
          </a:p>
        </p:txBody>
      </p:sp>
      <p:sp>
        <p:nvSpPr>
          <p:cNvPr id="9" name="Rechthoek: afgeronde hoeken 8">
            <a:extLst>
              <a:ext uri="{FF2B5EF4-FFF2-40B4-BE49-F238E27FC236}">
                <a16:creationId xmlns:a16="http://schemas.microsoft.com/office/drawing/2014/main" id="{8D326000-240B-4903-820B-9E7398333F66}"/>
              </a:ext>
            </a:extLst>
          </p:cNvPr>
          <p:cNvSpPr/>
          <p:nvPr/>
        </p:nvSpPr>
        <p:spPr>
          <a:xfrm>
            <a:off x="3683538" y="2567367"/>
            <a:ext cx="1109978" cy="581133"/>
          </a:xfrm>
          <a:prstGeom prst="roundRect">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zakelijke </a:t>
            </a:r>
            <a:r>
              <a:rPr lang="nl-NL" sz="1200" err="1"/>
              <a:t>dienst-verlening</a:t>
            </a:r>
            <a:endParaRPr lang="nl-NL" sz="1200"/>
          </a:p>
        </p:txBody>
      </p:sp>
      <p:sp>
        <p:nvSpPr>
          <p:cNvPr id="10" name="Rechthoek: afgeronde hoeken 9">
            <a:extLst>
              <a:ext uri="{FF2B5EF4-FFF2-40B4-BE49-F238E27FC236}">
                <a16:creationId xmlns:a16="http://schemas.microsoft.com/office/drawing/2014/main" id="{3E055607-5485-4CCE-A230-BF6057C85799}"/>
              </a:ext>
            </a:extLst>
          </p:cNvPr>
          <p:cNvSpPr/>
          <p:nvPr/>
        </p:nvSpPr>
        <p:spPr>
          <a:xfrm>
            <a:off x="7218077" y="2558416"/>
            <a:ext cx="1109976"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facilitaire </a:t>
            </a:r>
            <a:r>
              <a:rPr lang="nl-NL" sz="1200" err="1"/>
              <a:t>dienst-verlening</a:t>
            </a:r>
            <a:r>
              <a:rPr lang="nl-NL" sz="1200"/>
              <a:t> </a:t>
            </a:r>
          </a:p>
        </p:txBody>
      </p:sp>
      <p:sp>
        <p:nvSpPr>
          <p:cNvPr id="11" name="Rechthoek: afgeronde hoeken 10">
            <a:extLst>
              <a:ext uri="{FF2B5EF4-FFF2-40B4-BE49-F238E27FC236}">
                <a16:creationId xmlns:a16="http://schemas.microsoft.com/office/drawing/2014/main" id="{F3FCFBA3-9BE2-4483-996C-85F3A4952AD3}"/>
              </a:ext>
            </a:extLst>
          </p:cNvPr>
          <p:cNvSpPr/>
          <p:nvPr/>
        </p:nvSpPr>
        <p:spPr>
          <a:xfrm>
            <a:off x="6039898" y="2560016"/>
            <a:ext cx="1109976" cy="58848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beveiliging &amp; defensie </a:t>
            </a:r>
          </a:p>
        </p:txBody>
      </p:sp>
      <p:sp>
        <p:nvSpPr>
          <p:cNvPr id="12" name="Rechthoek: afgeronde hoeken 11">
            <a:extLst>
              <a:ext uri="{FF2B5EF4-FFF2-40B4-BE49-F238E27FC236}">
                <a16:creationId xmlns:a16="http://schemas.microsoft.com/office/drawing/2014/main" id="{D1C7A689-987F-4216-B9FF-111686D13323}"/>
              </a:ext>
            </a:extLst>
          </p:cNvPr>
          <p:cNvSpPr/>
          <p:nvPr/>
        </p:nvSpPr>
        <p:spPr>
          <a:xfrm>
            <a:off x="4861718" y="2558416"/>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horeca &amp; bakkerij </a:t>
            </a:r>
          </a:p>
        </p:txBody>
      </p:sp>
      <p:cxnSp>
        <p:nvCxnSpPr>
          <p:cNvPr id="18" name="Rechte verbindingslijn 17">
            <a:extLst>
              <a:ext uri="{FF2B5EF4-FFF2-40B4-BE49-F238E27FC236}">
                <a16:creationId xmlns:a16="http://schemas.microsoft.com/office/drawing/2014/main" id="{4DDE40BD-2141-43E5-ADF0-26B9961BE2CC}"/>
              </a:ext>
            </a:extLst>
          </p:cNvPr>
          <p:cNvCxnSpPr>
            <a:cxnSpLocks/>
          </p:cNvCxnSpPr>
          <p:nvPr/>
        </p:nvCxnSpPr>
        <p:spPr>
          <a:xfrm>
            <a:off x="671304" y="2263334"/>
            <a:ext cx="7056692" cy="786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19" name="Rechthoek: afgeronde hoeken 18">
            <a:extLst>
              <a:ext uri="{FF2B5EF4-FFF2-40B4-BE49-F238E27FC236}">
                <a16:creationId xmlns:a16="http://schemas.microsoft.com/office/drawing/2014/main" id="{BAC5255B-5750-47FB-BBFA-E5D622E3C065}"/>
              </a:ext>
            </a:extLst>
          </p:cNvPr>
          <p:cNvSpPr/>
          <p:nvPr/>
        </p:nvSpPr>
        <p:spPr>
          <a:xfrm>
            <a:off x="3683539" y="3300550"/>
            <a:ext cx="1109978" cy="605515"/>
          </a:xfrm>
          <a:prstGeom prst="roundRect">
            <a:avLst/>
          </a:prstGeom>
          <a:solidFill>
            <a:schemeClr val="accent2">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financieel</a:t>
            </a:r>
          </a:p>
        </p:txBody>
      </p:sp>
      <p:sp>
        <p:nvSpPr>
          <p:cNvPr id="22" name="Rechthoek: afgeronde hoeken 21">
            <a:extLst>
              <a:ext uri="{FF2B5EF4-FFF2-40B4-BE49-F238E27FC236}">
                <a16:creationId xmlns:a16="http://schemas.microsoft.com/office/drawing/2014/main" id="{073BEE09-E85A-44A5-8562-0917166AC6BA}"/>
              </a:ext>
            </a:extLst>
          </p:cNvPr>
          <p:cNvSpPr/>
          <p:nvPr/>
        </p:nvSpPr>
        <p:spPr>
          <a:xfrm>
            <a:off x="3333785" y="14550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47" name="Rechthoek: afgeronde hoeken 46">
            <a:extLst>
              <a:ext uri="{FF2B5EF4-FFF2-40B4-BE49-F238E27FC236}">
                <a16:creationId xmlns:a16="http://schemas.microsoft.com/office/drawing/2014/main" id="{4299C2F1-6B31-4B2F-9A9A-8033648FE68B}"/>
              </a:ext>
            </a:extLst>
          </p:cNvPr>
          <p:cNvSpPr/>
          <p:nvPr/>
        </p:nvSpPr>
        <p:spPr>
          <a:xfrm>
            <a:off x="3691626"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juridisch</a:t>
            </a:r>
          </a:p>
        </p:txBody>
      </p:sp>
      <p:sp>
        <p:nvSpPr>
          <p:cNvPr id="48" name="Rechthoek: afgeronde hoeken 47">
            <a:extLst>
              <a:ext uri="{FF2B5EF4-FFF2-40B4-BE49-F238E27FC236}">
                <a16:creationId xmlns:a16="http://schemas.microsoft.com/office/drawing/2014/main" id="{680A26F5-BA54-46B2-BB8A-7522BE7A117C}"/>
              </a:ext>
            </a:extLst>
          </p:cNvPr>
          <p:cNvSpPr/>
          <p:nvPr/>
        </p:nvSpPr>
        <p:spPr>
          <a:xfrm>
            <a:off x="3683539" y="4658918"/>
            <a:ext cx="1129881"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a:t>
            </a:r>
          </a:p>
        </p:txBody>
      </p:sp>
      <p:sp>
        <p:nvSpPr>
          <p:cNvPr id="49" name="Rechthoek: afgeronde hoeken 48">
            <a:extLst>
              <a:ext uri="{FF2B5EF4-FFF2-40B4-BE49-F238E27FC236}">
                <a16:creationId xmlns:a16="http://schemas.microsoft.com/office/drawing/2014/main" id="{166284CC-16E4-4590-A6D1-92B28CD58F74}"/>
              </a:ext>
            </a:extLst>
          </p:cNvPr>
          <p:cNvSpPr/>
          <p:nvPr/>
        </p:nvSpPr>
        <p:spPr>
          <a:xfrm>
            <a:off x="3683539" y="5332901"/>
            <a:ext cx="1149054"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administratief/ secretarieel</a:t>
            </a:r>
          </a:p>
        </p:txBody>
      </p:sp>
      <p:sp>
        <p:nvSpPr>
          <p:cNvPr id="51" name="Rechthoek: afgeronde hoeken 50">
            <a:extLst>
              <a:ext uri="{FF2B5EF4-FFF2-40B4-BE49-F238E27FC236}">
                <a16:creationId xmlns:a16="http://schemas.microsoft.com/office/drawing/2014/main" id="{B97ADF98-42BD-4EA2-B7E4-9287779D1B58}"/>
              </a:ext>
            </a:extLst>
          </p:cNvPr>
          <p:cNvSpPr/>
          <p:nvPr/>
        </p:nvSpPr>
        <p:spPr>
          <a:xfrm>
            <a:off x="4864247"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horeca</a:t>
            </a:r>
          </a:p>
        </p:txBody>
      </p:sp>
      <p:sp>
        <p:nvSpPr>
          <p:cNvPr id="52" name="Rechthoek: afgeronde hoeken 51">
            <a:extLst>
              <a:ext uri="{FF2B5EF4-FFF2-40B4-BE49-F238E27FC236}">
                <a16:creationId xmlns:a16="http://schemas.microsoft.com/office/drawing/2014/main" id="{FF3A19D4-8F59-4A75-8D74-40369C919ABE}"/>
              </a:ext>
            </a:extLst>
          </p:cNvPr>
          <p:cNvSpPr/>
          <p:nvPr/>
        </p:nvSpPr>
        <p:spPr>
          <a:xfrm>
            <a:off x="4872334"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bakkerij</a:t>
            </a:r>
          </a:p>
        </p:txBody>
      </p:sp>
      <p:sp>
        <p:nvSpPr>
          <p:cNvPr id="53" name="Rechthoek: afgeronde hoeken 52">
            <a:extLst>
              <a:ext uri="{FF2B5EF4-FFF2-40B4-BE49-F238E27FC236}">
                <a16:creationId xmlns:a16="http://schemas.microsoft.com/office/drawing/2014/main" id="{A4906455-C7A2-4A4A-8258-839B94428E15}"/>
              </a:ext>
            </a:extLst>
          </p:cNvPr>
          <p:cNvSpPr/>
          <p:nvPr/>
        </p:nvSpPr>
        <p:spPr>
          <a:xfrm>
            <a:off x="6066194"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handhaving &amp; beveiliging</a:t>
            </a:r>
          </a:p>
        </p:txBody>
      </p:sp>
      <p:sp>
        <p:nvSpPr>
          <p:cNvPr id="54" name="Rechthoek: afgeronde hoeken 53">
            <a:extLst>
              <a:ext uri="{FF2B5EF4-FFF2-40B4-BE49-F238E27FC236}">
                <a16:creationId xmlns:a16="http://schemas.microsoft.com/office/drawing/2014/main" id="{44A4CB34-53AA-4E77-AC29-A6009D401B04}"/>
              </a:ext>
            </a:extLst>
          </p:cNvPr>
          <p:cNvSpPr/>
          <p:nvPr/>
        </p:nvSpPr>
        <p:spPr>
          <a:xfrm>
            <a:off x="6074281"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defensie</a:t>
            </a:r>
          </a:p>
        </p:txBody>
      </p:sp>
      <p:pic>
        <p:nvPicPr>
          <p:cNvPr id="5" name="Audio 4">
            <a:hlinkClick r:id="" action="ppaction://media"/>
            <a:extLst>
              <a:ext uri="{FF2B5EF4-FFF2-40B4-BE49-F238E27FC236}">
                <a16:creationId xmlns:a16="http://schemas.microsoft.com/office/drawing/2014/main" id="{8F4C39F3-F1C0-4C1E-A66E-1E07EE356F9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70582186"/>
      </p:ext>
    </p:extLst>
  </p:cSld>
  <p:clrMapOvr>
    <a:masterClrMapping/>
  </p:clrMapOvr>
  <mc:AlternateContent xmlns:mc="http://schemas.openxmlformats.org/markup-compatibility/2006" xmlns:p14="http://schemas.microsoft.com/office/powerpoint/2010/main">
    <mc:Choice Requires="p14">
      <p:transition spd="slow" p14:dur="2000" advTm="11736"/>
    </mc:Choice>
    <mc:Fallback xmlns="">
      <p:transition spd="slow" advTm="117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Zakelijke Dienstverlening</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547271" y="1496391"/>
            <a:ext cx="8444329" cy="3876675"/>
          </a:xfrm>
        </p:spPr>
        <p:txBody>
          <a:bodyPr>
            <a:normAutofit/>
          </a:bodyPr>
          <a:lstStyle/>
          <a:p>
            <a:pPr marL="0" indent="0">
              <a:buNone/>
            </a:pPr>
            <a:endParaRPr lang="nl-NL" dirty="0"/>
          </a:p>
          <a:p>
            <a:pPr marL="0" indent="0">
              <a:buNone/>
            </a:pPr>
            <a:r>
              <a:rPr lang="nl-NL" dirty="0"/>
              <a:t>Zakelijke Dienstverlening is een sector voor mensen die graag anderen helpen, goed zijn met cijfers, nauwkeurig kunnen werken, creatief zijn, goed kunnen organiseren en zich thuis voelen in een zakelijke omgeving. Dankzij jou draait de organisatie beter, efficiënter en effectiever!</a:t>
            </a:r>
          </a:p>
          <a:p>
            <a:pPr marL="0" indent="0">
              <a:buNone/>
            </a:pPr>
            <a:r>
              <a:rPr lang="nl-NL" dirty="0"/>
              <a:t>De opleiding wordt vernieuwd. We starten met een brede basis, zodat je bekend raakt met de verschillende richtingen binnen de Zakelijke Dienstverlening. Daarna kies je voor de uitstroomrichting die het meest bij jou past.</a:t>
            </a:r>
            <a:endParaRPr lang="nl-NL" b="1" dirty="0"/>
          </a:p>
        </p:txBody>
      </p:sp>
      <p:pic>
        <p:nvPicPr>
          <p:cNvPr id="5" name="Afbeelding 5" descr="Afbeelding met tekst&#10;&#10;Automatisch gegenereerde beschrijving">
            <a:extLst>
              <a:ext uri="{FF2B5EF4-FFF2-40B4-BE49-F238E27FC236}">
                <a16:creationId xmlns:a16="http://schemas.microsoft.com/office/drawing/2014/main" id="{02670C52-ED46-4B95-BEB6-6B95A6A29BDC}"/>
              </a:ext>
            </a:extLst>
          </p:cNvPr>
          <p:cNvPicPr>
            <a:picLocks noChangeAspect="1"/>
          </p:cNvPicPr>
          <p:nvPr/>
        </p:nvPicPr>
        <p:blipFill>
          <a:blip r:embed="rId4"/>
          <a:stretch>
            <a:fillRect/>
          </a:stretch>
        </p:blipFill>
        <p:spPr>
          <a:xfrm rot="-1260000">
            <a:off x="6556161" y="5488975"/>
            <a:ext cx="1913495" cy="983391"/>
          </a:xfrm>
          <a:prstGeom prst="rect">
            <a:avLst/>
          </a:prstGeom>
        </p:spPr>
      </p:pic>
      <p:pic>
        <p:nvPicPr>
          <p:cNvPr id="6" name="Audio 5">
            <a:hlinkClick r:id="" action="ppaction://media"/>
            <a:extLst>
              <a:ext uri="{FF2B5EF4-FFF2-40B4-BE49-F238E27FC236}">
                <a16:creationId xmlns:a16="http://schemas.microsoft.com/office/drawing/2014/main" id="{9E8D519C-3072-4EE2-B75F-BE339FB36A5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119594838"/>
      </p:ext>
    </p:extLst>
  </p:cSld>
  <p:clrMapOvr>
    <a:masterClrMapping/>
  </p:clrMapOvr>
  <mc:AlternateContent xmlns:mc="http://schemas.openxmlformats.org/markup-compatibility/2006" xmlns:p14="http://schemas.microsoft.com/office/powerpoint/2010/main">
    <mc:Choice Requires="p14">
      <p:transition spd="slow" p14:dur="2000" advTm="33052"/>
    </mc:Choice>
    <mc:Fallback xmlns="">
      <p:transition spd="slow" advTm="330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2EB2EE-E03B-42C5-8C24-C70D1A70A8A5}"/>
              </a:ext>
            </a:extLst>
          </p:cNvPr>
          <p:cNvSpPr>
            <a:spLocks noGrp="1"/>
          </p:cNvSpPr>
          <p:nvPr>
            <p:ph type="title"/>
          </p:nvPr>
        </p:nvSpPr>
        <p:spPr/>
        <p:txBody>
          <a:bodyPr/>
          <a:lstStyle/>
          <a:p>
            <a:r>
              <a:rPr lang="nl-NL" dirty="0"/>
              <a:t>Basisdeel en uitstroomprofiel </a:t>
            </a:r>
          </a:p>
        </p:txBody>
      </p:sp>
      <p:sp>
        <p:nvSpPr>
          <p:cNvPr id="3" name="Tijdelijke aanduiding voor tekst 2">
            <a:extLst>
              <a:ext uri="{FF2B5EF4-FFF2-40B4-BE49-F238E27FC236}">
                <a16:creationId xmlns:a16="http://schemas.microsoft.com/office/drawing/2014/main" id="{7B8CF56C-112C-4F31-B4D1-ED5557358FE9}"/>
              </a:ext>
            </a:extLst>
          </p:cNvPr>
          <p:cNvSpPr>
            <a:spLocks noGrp="1"/>
          </p:cNvSpPr>
          <p:nvPr>
            <p:ph type="body" sz="quarter" idx="10"/>
          </p:nvPr>
        </p:nvSpPr>
        <p:spPr/>
        <p:txBody>
          <a:bodyPr>
            <a:normAutofit/>
          </a:bodyPr>
          <a:lstStyle/>
          <a:p>
            <a:r>
              <a:rPr lang="nl-NL" b="1" dirty="0"/>
              <a:t>Basisdeel</a:t>
            </a:r>
            <a:r>
              <a:rPr lang="nl-NL" dirty="0"/>
              <a:t>:</a:t>
            </a:r>
          </a:p>
          <a:p>
            <a:pPr lvl="1"/>
            <a:r>
              <a:rPr lang="nl-NL" dirty="0"/>
              <a:t>Hier word je opgeleid voor het werkveld Zakelijke Dienstverlening</a:t>
            </a:r>
          </a:p>
          <a:p>
            <a:r>
              <a:rPr lang="nl-NL" b="1" dirty="0"/>
              <a:t>Uitstroomprofielen</a:t>
            </a:r>
            <a:r>
              <a:rPr lang="nl-NL" dirty="0"/>
              <a:t>: (=richting)</a:t>
            </a:r>
          </a:p>
          <a:p>
            <a:pPr lvl="1"/>
            <a:r>
              <a:rPr lang="nl-NL" dirty="0"/>
              <a:t>Secretarieel</a:t>
            </a:r>
          </a:p>
          <a:p>
            <a:pPr lvl="1"/>
            <a:r>
              <a:rPr lang="nl-NL" dirty="0">
                <a:highlight>
                  <a:srgbClr val="FFFF00"/>
                </a:highlight>
              </a:rPr>
              <a:t>Financieel</a:t>
            </a:r>
          </a:p>
          <a:p>
            <a:pPr lvl="1"/>
            <a:r>
              <a:rPr lang="nl-NL" dirty="0"/>
              <a:t>Juridisch/HR</a:t>
            </a:r>
          </a:p>
          <a:p>
            <a:pPr lvl="1"/>
            <a:r>
              <a:rPr lang="nl-NL" dirty="0"/>
              <a:t>Marketing </a:t>
            </a:r>
          </a:p>
          <a:p>
            <a:pPr lvl="1"/>
            <a:r>
              <a:rPr lang="nl-NL" dirty="0"/>
              <a:t>Algemeen administratief</a:t>
            </a:r>
          </a:p>
          <a:p>
            <a:pPr lvl="1"/>
            <a:endParaRPr lang="nl-NL" dirty="0"/>
          </a:p>
          <a:p>
            <a:endParaRPr lang="nl-NL" dirty="0"/>
          </a:p>
        </p:txBody>
      </p:sp>
      <p:pic>
        <p:nvPicPr>
          <p:cNvPr id="5" name="Audio 4">
            <a:hlinkClick r:id="" action="ppaction://media"/>
            <a:extLst>
              <a:ext uri="{FF2B5EF4-FFF2-40B4-BE49-F238E27FC236}">
                <a16:creationId xmlns:a16="http://schemas.microsoft.com/office/drawing/2014/main" id="{A0733DB6-B862-4B1B-97DD-FCD9EFA028E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499560923"/>
      </p:ext>
    </p:extLst>
  </p:cSld>
  <p:clrMapOvr>
    <a:masterClrMapping/>
  </p:clrMapOvr>
  <mc:AlternateContent xmlns:mc="http://schemas.openxmlformats.org/markup-compatibility/2006" xmlns:p14="http://schemas.microsoft.com/office/powerpoint/2010/main">
    <mc:Choice Requires="p14">
      <p:transition spd="slow" p14:dur="2000" advTm="12222"/>
    </mc:Choice>
    <mc:Fallback xmlns="">
      <p:transition spd="slow" advTm="122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96173d46-5f7d-49bf-a64d-4dd4f1c458b8" ContentTypeId="0x0101" PreviousValue="false"/>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0A4D0F2-0D89-49D2-B234-9DD6CA8C7011}">
  <ds:schemaRefs>
    <ds:schemaRef ds:uri="http://schemas.microsoft.com/sharepoint/v3/contenttype/forms"/>
  </ds:schemaRefs>
</ds:datastoreItem>
</file>

<file path=customXml/itemProps2.xml><?xml version="1.0" encoding="utf-8"?>
<ds:datastoreItem xmlns:ds="http://schemas.openxmlformats.org/officeDocument/2006/customXml" ds:itemID="{BD5595CE-3597-40F7-BB73-7E09B82CD58A}">
  <ds:schemaRefs>
    <ds:schemaRef ds:uri="Microsoft.SharePoint.Taxonomy.ContentTypeSync"/>
  </ds:schemaRefs>
</ds:datastoreItem>
</file>

<file path=customXml/itemProps3.xml><?xml version="1.0" encoding="utf-8"?>
<ds:datastoreItem xmlns:ds="http://schemas.openxmlformats.org/officeDocument/2006/customXml" ds:itemID="{AA1431C4-2586-4E37-AC1B-07DDA90434A8}">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ca6d8ab7-14e8-43fb-be46-d5b97b675565"/>
    <ds:schemaRef ds:uri="http://purl.org/dc/elements/1.1/"/>
    <ds:schemaRef ds:uri="http://schemas.microsoft.com/office/2006/metadata/properties"/>
    <ds:schemaRef ds:uri="6239e0f7-bd6b-405f-8af9-ae217371239b"/>
    <ds:schemaRef ds:uri="http://www.w3.org/XML/1998/namespace"/>
    <ds:schemaRef ds:uri="http://purl.org/dc/dcmitype/"/>
  </ds:schemaRefs>
</ds:datastoreItem>
</file>

<file path=customXml/itemProps4.xml><?xml version="1.0" encoding="utf-8"?>
<ds:datastoreItem xmlns:ds="http://schemas.openxmlformats.org/officeDocument/2006/customXml" ds:itemID="{ECC3BFF5-F58D-4D09-982E-9002BA968D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ROC Nijmegen</Template>
  <TotalTime>302</TotalTime>
  <Words>1257</Words>
  <Application>Microsoft Office PowerPoint</Application>
  <PresentationFormat>Diavoorstelling (4:3)</PresentationFormat>
  <Paragraphs>202</Paragraphs>
  <Slides>24</Slides>
  <Notes>4</Notes>
  <HiddenSlides>0</HiddenSlides>
  <MMClips>24</MMClips>
  <ScaleCrop>false</ScaleCrop>
  <HeadingPairs>
    <vt:vector size="6" baseType="variant">
      <vt:variant>
        <vt:lpstr>Gebruikte lettertypen</vt:lpstr>
      </vt:variant>
      <vt:variant>
        <vt:i4>4</vt:i4>
      </vt:variant>
      <vt:variant>
        <vt:lpstr>Thema</vt:lpstr>
      </vt:variant>
      <vt:variant>
        <vt:i4>3</vt:i4>
      </vt:variant>
      <vt:variant>
        <vt:lpstr>Diatitels</vt:lpstr>
      </vt:variant>
      <vt:variant>
        <vt:i4>24</vt:i4>
      </vt:variant>
    </vt:vector>
  </HeadingPairs>
  <TitlesOfParts>
    <vt:vector size="31" baseType="lpstr">
      <vt:lpstr>Arial</vt:lpstr>
      <vt:lpstr>Calibri</vt:lpstr>
      <vt:lpstr>Courier New</vt:lpstr>
      <vt:lpstr>Wingdings</vt:lpstr>
      <vt:lpstr>ROC Nijmegen</vt:lpstr>
      <vt:lpstr>Aangepast model voor grafiek</vt:lpstr>
      <vt:lpstr>Aangepast ontwerp voor tabel</vt:lpstr>
      <vt:lpstr>Voorlichting over  Zakelijke Dienstverlening niveau 4  Financieel   </vt:lpstr>
      <vt:lpstr>Het mbo</vt:lpstr>
      <vt:lpstr>mbo-niveaus</vt:lpstr>
      <vt:lpstr>ROC Nijmegen</vt:lpstr>
      <vt:lpstr>Waarom ROC Nijmegen?</vt:lpstr>
      <vt:lpstr>ROC Nijmegen: 3 sectoren / 15 werkvelden</vt:lpstr>
      <vt:lpstr>Uitgelicht: sector Economie</vt:lpstr>
      <vt:lpstr>Uitgelicht: Zakelijke Dienstverlening</vt:lpstr>
      <vt:lpstr>Basisdeel en uitstroomprofiel </vt:lpstr>
      <vt:lpstr>Uitgelicht: het basisdeel</vt:lpstr>
      <vt:lpstr>Uitgelicht: het basisdeel</vt:lpstr>
      <vt:lpstr>Uitstroomprofielen Zakelijke Dienstverlening</vt:lpstr>
      <vt:lpstr>Uitgelicht: Financieel</vt:lpstr>
      <vt:lpstr>Uitgelicht: Financieel</vt:lpstr>
      <vt:lpstr>Uitgelicht: Financieel</vt:lpstr>
      <vt:lpstr>Uitgelicht: Financieel</vt:lpstr>
      <vt:lpstr>Uitgelicht: Financieel</vt:lpstr>
      <vt:lpstr>Uitgelicht: Financieel</vt:lpstr>
      <vt:lpstr>Wat zijn de kosten?</vt:lpstr>
      <vt:lpstr>Vragen?</vt:lpstr>
      <vt:lpstr>Twijfel je nog? Kom naar de Open Dag of kom  meelopen! </vt:lpstr>
      <vt:lpstr>Ben jij al er al uit?</vt:lpstr>
      <vt:lpstr>Handige links</vt:lpstr>
      <vt:lpstr>Presentatie thuis nalezen?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Femke Terwiel</cp:lastModifiedBy>
  <cp:revision>45</cp:revision>
  <cp:lastPrinted>2020-11-02T12:59:49Z</cp:lastPrinted>
  <dcterms:created xsi:type="dcterms:W3CDTF">2020-05-13T12:40:10Z</dcterms:created>
  <dcterms:modified xsi:type="dcterms:W3CDTF">2021-01-29T13:31:01Z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ies>
</file>