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41"/>
  </p:notesMasterIdLst>
  <p:sldIdLst>
    <p:sldId id="261" r:id="rId6"/>
    <p:sldId id="256" r:id="rId7"/>
    <p:sldId id="312" r:id="rId8"/>
    <p:sldId id="262" r:id="rId9"/>
    <p:sldId id="263" r:id="rId10"/>
    <p:sldId id="260" r:id="rId11"/>
    <p:sldId id="264" r:id="rId12"/>
    <p:sldId id="265" r:id="rId13"/>
    <p:sldId id="259" r:id="rId14"/>
    <p:sldId id="266" r:id="rId15"/>
    <p:sldId id="267" r:id="rId16"/>
    <p:sldId id="308" r:id="rId17"/>
    <p:sldId id="269" r:id="rId18"/>
    <p:sldId id="270" r:id="rId19"/>
    <p:sldId id="271" r:id="rId20"/>
    <p:sldId id="311" r:id="rId21"/>
    <p:sldId id="313" r:id="rId22"/>
    <p:sldId id="274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4" r:id="rId31"/>
    <p:sldId id="283" r:id="rId32"/>
    <p:sldId id="285" r:id="rId33"/>
    <p:sldId id="301" r:id="rId34"/>
    <p:sldId id="302" r:id="rId35"/>
    <p:sldId id="307" r:id="rId36"/>
    <p:sldId id="306" r:id="rId37"/>
    <p:sldId id="303" r:id="rId38"/>
    <p:sldId id="304" r:id="rId39"/>
    <p:sldId id="305" r:id="rId4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E51E"/>
    <a:srgbClr val="2700F5"/>
    <a:srgbClr val="E305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34"/>
    <p:restoredTop sz="96432"/>
  </p:normalViewPr>
  <p:slideViewPr>
    <p:cSldViewPr snapToGrid="0" snapToObjects="1">
      <p:cViewPr varScale="1">
        <p:scale>
          <a:sx n="106" d="100"/>
          <a:sy n="106" d="100"/>
        </p:scale>
        <p:origin x="6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A329D0-1D03-4D0E-A832-893C0D316B01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6E75E2-01FA-472D-BA7D-45D75F1FBE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4275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Filmpje Roland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6E75E2-01FA-472D-BA7D-45D75F1FBEB9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2185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6E75E2-01FA-472D-BA7D-45D75F1FBEB9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7634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A92388-1FF0-9849-90F4-3873DF6F0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BAB3C3A-77DC-6F4B-9C0A-F8B8B96755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A96BF17-AEA5-E648-8860-523536BF8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8215509-1C75-8547-8C54-C1320EF5B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C1EF1E9-7C5F-224F-AE16-C6CFDC5B3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9775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077AA3-4D5D-C048-B10A-7D7B1CE4A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12B130F-FA16-A343-9209-BF6FE3DD93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3DC034-8E76-8148-B4AE-46AAF128B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44F101-9D78-0843-A9DA-EE4F1E40A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E56BBF7-5B27-2844-830F-0EF17E982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38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C39BA01-634B-6A49-81E6-DE84079167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AA21B51-2349-F844-B7B9-D079D44060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C9575AF-857B-8944-8435-9A86E2BF6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6993CCC-43B9-C447-8A09-02DDE6FFF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59BEAA8-DFED-324F-9470-AF013C2B7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074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AED89F-FB55-6C48-9764-9F1224009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8742B3-CE2F-D042-A972-85A00E2E9E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163528C-14EF-A244-A11A-AF89A26C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75918F2-78ED-F845-A58B-CD62D00F0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77F2DAD-DC73-D84A-AD4B-D2C8C1B5E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4636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B50198-91C3-C443-B17C-1D0429F9E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41C8F94-9AB2-594F-8CA2-652BD5838D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FF9973-7C79-A04B-991C-E96CD7244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3F716F4-6F6C-4F41-A0A8-4A337921A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F27150-2D2F-FA42-87E0-7C84FBCD5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0000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CCCA5F-86F0-9E44-9450-4F6A8EA89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04CEC6-26C3-2B49-AB79-C72AEC7F67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48FEE49-9C15-8C41-9E68-7820C147AE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475E470-25B5-664E-B00C-D798998AB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8B31136-71F8-B14C-9375-DFE74E409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7D58653-A8FD-9045-950C-D406E62C3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9288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35F9CB-319C-0346-A9CF-1F270D104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FF691D2-7ACA-9447-BBF0-B6666BC88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78C49F4-8770-4A43-8A59-9B236DDAA6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A71E773-C6A3-E64F-812E-E246546617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7D96726-AD5C-7842-A089-4032E71BBC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6629EE9-E74E-3347-9961-C8652AB5B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B51AD1F-B527-AF45-895A-B5D2FCFCF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12AA435-4769-DD42-90C1-02529E82F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0864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F656A0-A1DB-F546-97F6-C54B708E8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75A8CCD-5DE5-F84D-9268-A95E20DD8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14CE365-9890-304C-B6BB-B31B66E0E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A89FBD7-6EBB-724B-ACA1-5A7225E3D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8715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A9F91DA-4161-144D-B845-5AE45FDEA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861B75C-5F58-374A-9EC9-E4C80C6BE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CFEB328-CF98-2140-B1FC-56EB681C8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4135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86D4A2-1935-D742-8BD5-5823A4C4A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ACF5D13-CCBB-2340-AC7E-C2B42930A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E4C53A3-8285-B94D-B561-2B10435171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4067E42-5F14-C04F-9037-07FAF1710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E2D4D63-B148-4447-98E0-415273626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9742ADD-445B-F446-B6AE-6A3535A55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3803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8549DE-D70C-AD44-AD3F-25A707FFA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FE20CFF-7FD0-5248-B5E1-EB9B371D86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59C1D8E-EB65-2C44-83CF-EDB57E6483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22581A1-7FF7-4347-AC25-A34B6FC3B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B9DD353-3DF5-DC48-A61D-61CC143B9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1D71693-5687-5A43-ABB7-BAC3BB26D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890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6DAECD6-5D7B-DA4C-BBA5-B78CDFC8E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DC52D3-32FF-3C4A-8E10-906820C54F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07BB29F-B2E1-DB43-A543-AE3597BDB8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D8DDB95-93A2-AB47-BD92-15AAD40E41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C6AB1C0-680C-6849-A529-07FE3D1C0D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2600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5.png"/><Relationship Id="rId7" Type="http://schemas.openxmlformats.org/officeDocument/2006/relationships/image" Target="../media/image7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30.jpeg"/><Relationship Id="rId5" Type="http://schemas.openxmlformats.org/officeDocument/2006/relationships/image" Target="../media/image26.png"/><Relationship Id="rId10" Type="http://schemas.openxmlformats.org/officeDocument/2006/relationships/image" Target="../media/image29.jpeg"/><Relationship Id="rId4" Type="http://schemas.openxmlformats.org/officeDocument/2006/relationships/image" Target="../media/image8.png"/><Relationship Id="rId9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nB3Ta8PhHwQ?feature=oembed" TargetMode="External"/><Relationship Id="rId6" Type="http://schemas.openxmlformats.org/officeDocument/2006/relationships/image" Target="../media/image33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5.png"/><Relationship Id="rId7" Type="http://schemas.openxmlformats.org/officeDocument/2006/relationships/image" Target="../media/image3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26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25.png"/><Relationship Id="rId7" Type="http://schemas.openxmlformats.org/officeDocument/2006/relationships/image" Target="../media/image7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26.png"/><Relationship Id="rId4" Type="http://schemas.openxmlformats.org/officeDocument/2006/relationships/image" Target="../media/image8.png"/><Relationship Id="rId9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8.png"/><Relationship Id="rId7" Type="http://schemas.openxmlformats.org/officeDocument/2006/relationships/image" Target="../media/image4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g"/><Relationship Id="rId5" Type="http://schemas.openxmlformats.org/officeDocument/2006/relationships/image" Target="../media/image16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6.png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-_t80MK7S5Y?feature=oembed" TargetMode="External"/><Relationship Id="rId5" Type="http://schemas.openxmlformats.org/officeDocument/2006/relationships/image" Target="../media/image42.jpeg"/><Relationship Id="rId4" Type="http://schemas.openxmlformats.org/officeDocument/2006/relationships/image" Target="../media/image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8.png"/><Relationship Id="rId7" Type="http://schemas.openxmlformats.org/officeDocument/2006/relationships/image" Target="../media/image47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H6piHXYYKmc?feature=oembed" TargetMode="Externa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2.png"/><Relationship Id="rId7" Type="http://schemas.openxmlformats.org/officeDocument/2006/relationships/image" Target="../media/image5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16.png"/><Relationship Id="rId4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emf"/><Relationship Id="rId3" Type="http://schemas.openxmlformats.org/officeDocument/2006/relationships/image" Target="../media/image32.png"/><Relationship Id="rId7" Type="http://schemas.openxmlformats.org/officeDocument/2006/relationships/image" Target="../media/image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16.png"/><Relationship Id="rId4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NJmDIjIz0z0?feature=oembed" TargetMode="External"/><Relationship Id="rId5" Type="http://schemas.openxmlformats.org/officeDocument/2006/relationships/image" Target="../media/image53.png"/><Relationship Id="rId4" Type="http://schemas.openxmlformats.org/officeDocument/2006/relationships/image" Target="../media/image9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emf"/><Relationship Id="rId3" Type="http://schemas.openxmlformats.org/officeDocument/2006/relationships/image" Target="../media/image32.png"/><Relationship Id="rId7" Type="http://schemas.openxmlformats.org/officeDocument/2006/relationships/image" Target="../media/image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16.png"/><Relationship Id="rId4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54.emf"/><Relationship Id="rId7" Type="http://schemas.openxmlformats.org/officeDocument/2006/relationships/image" Target="../media/image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2.png"/><Relationship Id="rId4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16.png"/><Relationship Id="rId4" Type="http://schemas.openxmlformats.org/officeDocument/2006/relationships/image" Target="../media/image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4.png"/><Relationship Id="rId7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microsoft.com/office/2007/relationships/hdphoto" Target="../media/hdphoto2.wdp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396D410B-D6F3-5340-9B63-B0443357DB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980"/>
            <a:ext cx="12192000" cy="6877688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21EAB894-62A8-354B-B0A4-CF08227D55B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052" y="2362201"/>
            <a:ext cx="4172989" cy="4172989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B6685BFE-FCDF-364C-A0C9-0ED5125ECEB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55" y="5947872"/>
            <a:ext cx="483407" cy="483407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CAE3223E-FBB6-2C4F-A02B-AA78190884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862" y="5947872"/>
            <a:ext cx="483407" cy="483407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C9219FB9-70B4-B249-A20D-07ADE87598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1171" y="5947872"/>
            <a:ext cx="483407" cy="483407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A4CB9A48-DF01-394D-8EEC-7D22033612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0" y="-770313"/>
            <a:ext cx="3810000" cy="38100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E40A91E0-2CBF-B540-B082-6B248073BF8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10" y="119541"/>
            <a:ext cx="1037705" cy="101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513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AF65BA-FDE4-844D-B1B2-FB491155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42BE2AF-6159-4F49-9354-8EE9E9CD86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8763" y="-485153"/>
            <a:ext cx="3810000" cy="381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4436838C-662D-5245-8671-068AC5D90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8927" y="1513682"/>
            <a:ext cx="8245172" cy="3278722"/>
          </a:xfrm>
        </p:spPr>
        <p:txBody>
          <a:bodyPr anchor="t">
            <a:noAutofit/>
          </a:bodyPr>
          <a:lstStyle/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VEEL AFWISSELING</a:t>
            </a:r>
            <a:br>
              <a:rPr lang="nl-NL" sz="7200" b="1" dirty="0">
                <a:solidFill>
                  <a:schemeClr val="bg1"/>
                </a:solidFill>
                <a:latin typeface="+mn-lt"/>
              </a:rPr>
            </a:br>
            <a:r>
              <a:rPr lang="nl-NL" sz="7200" b="1" dirty="0">
                <a:solidFill>
                  <a:schemeClr val="bg1"/>
                </a:solidFill>
                <a:latin typeface="+mn-lt"/>
              </a:rPr>
              <a:t>TUSSEN SCHOOL </a:t>
            </a:r>
            <a:br>
              <a:rPr lang="nl-NL" sz="7200" b="1" dirty="0">
                <a:solidFill>
                  <a:schemeClr val="bg1"/>
                </a:solidFill>
                <a:latin typeface="+mn-lt"/>
              </a:rPr>
            </a:br>
            <a:r>
              <a:rPr lang="nl-NL" sz="7200" b="1" dirty="0">
                <a:solidFill>
                  <a:schemeClr val="bg1"/>
                </a:solidFill>
                <a:latin typeface="+mn-lt"/>
              </a:rPr>
              <a:t>EN BPV!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D12B219D-AE29-284C-80FD-DAB9ADB7A6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166" y="286628"/>
            <a:ext cx="802773" cy="802773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934" y="2753688"/>
            <a:ext cx="4172989" cy="4172989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2C70FE46-EE78-7743-8638-88E594619CD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55" y="5341794"/>
            <a:ext cx="483407" cy="483407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8EE2E6E8-E737-9F40-A043-92931815D16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862" y="5341794"/>
            <a:ext cx="483407" cy="483407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7E5FDB37-769A-CD4C-A414-B98C1FBEEB3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1171" y="5341794"/>
            <a:ext cx="483407" cy="483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642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1122363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Introductie</a:t>
            </a:r>
          </a:p>
        </p:txBody>
      </p:sp>
      <p:sp>
        <p:nvSpPr>
          <p:cNvPr id="25" name="Ondertitel 2">
            <a:extLst>
              <a:ext uri="{FF2B5EF4-FFF2-40B4-BE49-F238E27FC236}">
                <a16:creationId xmlns:a16="http://schemas.microsoft.com/office/drawing/2014/main" id="{4E251DFE-7DB4-EE45-8FD8-DFD491F05CB3}"/>
              </a:ext>
            </a:extLst>
          </p:cNvPr>
          <p:cNvSpPr txBox="1">
            <a:spLocks/>
          </p:cNvSpPr>
          <p:nvPr/>
        </p:nvSpPr>
        <p:spPr>
          <a:xfrm>
            <a:off x="1524000" y="2433917"/>
            <a:ext cx="9144000" cy="3435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600" dirty="0">
                <a:latin typeface="+mj-lt"/>
              </a:rPr>
              <a:t>6 weken</a:t>
            </a:r>
          </a:p>
          <a:p>
            <a:pPr algn="l"/>
            <a:r>
              <a:rPr lang="nl-NL" sz="3600" dirty="0">
                <a:latin typeface="+mj-lt"/>
              </a:rPr>
              <a:t>Basiskennis en vaardigheden</a:t>
            </a:r>
          </a:p>
          <a:p>
            <a:pPr algn="l"/>
            <a:r>
              <a:rPr lang="nl-NL" sz="3600" dirty="0">
                <a:latin typeface="+mj-lt"/>
              </a:rPr>
              <a:t>VCA week en examen</a:t>
            </a:r>
          </a:p>
          <a:p>
            <a:pPr algn="l"/>
            <a:r>
              <a:rPr lang="nl-NL" sz="3600" dirty="0">
                <a:latin typeface="+mj-lt"/>
              </a:rPr>
              <a:t>Excursies en workshops</a:t>
            </a:r>
          </a:p>
          <a:p>
            <a:pPr algn="l"/>
            <a:endParaRPr lang="nl-NL" dirty="0"/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E320E2F0-86A4-1848-ACBD-23EC79DB528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786" y="2494668"/>
            <a:ext cx="271515" cy="271515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0012ACA5-B4C2-B745-BBF5-04A1FF550C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5931" y="3159686"/>
            <a:ext cx="271515" cy="271515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2EDB9F87-9503-CE49-8174-064CB64039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5931" y="3824704"/>
            <a:ext cx="271515" cy="271515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2ED399CC-F863-1741-9F7E-82DF69738BD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9006" y="4438193"/>
            <a:ext cx="271515" cy="27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40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AF65BA-FDE4-844D-B1B2-FB491155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36"/>
            <a:ext cx="12192000" cy="6857720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42BE2AF-6159-4F49-9354-8EE9E9CD86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9147" y="150782"/>
            <a:ext cx="2067852" cy="2067852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4436838C-662D-5245-8671-068AC5D90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9014" y="1513682"/>
            <a:ext cx="8245172" cy="1016145"/>
          </a:xfrm>
        </p:spPr>
        <p:txBody>
          <a:bodyPr anchor="t">
            <a:noAutofit/>
          </a:bodyPr>
          <a:lstStyle/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Keuzedelen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07C75AE-2FE3-8A49-A310-6C80D14C4A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948" y="413419"/>
            <a:ext cx="457200" cy="4572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CAEC1DD6-ABD9-4849-9935-28D7196122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400" y="860578"/>
            <a:ext cx="457200" cy="4572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D12B219D-AE29-284C-80FD-DAB9ADB7A6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587" y="405186"/>
            <a:ext cx="457200" cy="457200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515548E-A1BD-B246-83BD-7592DC60E0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415" y="868811"/>
            <a:ext cx="457200" cy="457200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5620" y="2218634"/>
            <a:ext cx="2547872" cy="2547872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A028D63D-8320-A044-9DEF-CDA8A25CE01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6082421"/>
            <a:ext cx="455041" cy="455041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C3C56E7-18F1-D641-8876-288877A8A5E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6082421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57F2B46-EA06-2B41-AA95-4C9B9A4E8FD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6082421"/>
            <a:ext cx="455041" cy="455041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C6505A09-559D-E44C-82FD-343B2035D4E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31" y="2529827"/>
            <a:ext cx="376484" cy="376484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65A5AEBB-FA4B-CE44-BE62-E6EEF09CF7E4}"/>
              </a:ext>
            </a:extLst>
          </p:cNvPr>
          <p:cNvSpPr/>
          <p:nvPr/>
        </p:nvSpPr>
        <p:spPr>
          <a:xfrm>
            <a:off x="860587" y="3596853"/>
            <a:ext cx="2015963" cy="20159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1" name="Rechthoek 30">
            <a:extLst>
              <a:ext uri="{FF2B5EF4-FFF2-40B4-BE49-F238E27FC236}">
                <a16:creationId xmlns:a16="http://schemas.microsoft.com/office/drawing/2014/main" id="{DB0AA7BF-C38C-2E4B-841A-E8B0B721A84D}"/>
              </a:ext>
            </a:extLst>
          </p:cNvPr>
          <p:cNvSpPr/>
          <p:nvPr/>
        </p:nvSpPr>
        <p:spPr>
          <a:xfrm>
            <a:off x="3090059" y="3596853"/>
            <a:ext cx="2015963" cy="20159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2" name="Rechthoek 31">
            <a:extLst>
              <a:ext uri="{FF2B5EF4-FFF2-40B4-BE49-F238E27FC236}">
                <a16:creationId xmlns:a16="http://schemas.microsoft.com/office/drawing/2014/main" id="{566F69C9-9579-1C48-B601-7F2B18230496}"/>
              </a:ext>
            </a:extLst>
          </p:cNvPr>
          <p:cNvSpPr/>
          <p:nvPr/>
        </p:nvSpPr>
        <p:spPr>
          <a:xfrm>
            <a:off x="5319531" y="3596854"/>
            <a:ext cx="2015963" cy="20159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3" name="Rechthoek 32">
            <a:extLst>
              <a:ext uri="{FF2B5EF4-FFF2-40B4-BE49-F238E27FC236}">
                <a16:creationId xmlns:a16="http://schemas.microsoft.com/office/drawing/2014/main" id="{53C458FE-023F-5741-A97C-76F4F64ACCFD}"/>
              </a:ext>
            </a:extLst>
          </p:cNvPr>
          <p:cNvSpPr/>
          <p:nvPr/>
        </p:nvSpPr>
        <p:spPr>
          <a:xfrm>
            <a:off x="7549003" y="3596853"/>
            <a:ext cx="2015963" cy="20159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9" name="Ondertitel 2">
            <a:extLst>
              <a:ext uri="{FF2B5EF4-FFF2-40B4-BE49-F238E27FC236}">
                <a16:creationId xmlns:a16="http://schemas.microsoft.com/office/drawing/2014/main" id="{20F05D7D-EE19-4186-B977-6C2ADCBACE4E}"/>
              </a:ext>
            </a:extLst>
          </p:cNvPr>
          <p:cNvSpPr txBox="1">
            <a:spLocks/>
          </p:cNvSpPr>
          <p:nvPr/>
        </p:nvSpPr>
        <p:spPr>
          <a:xfrm>
            <a:off x="911941" y="2524361"/>
            <a:ext cx="9676681" cy="3435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dirty="0">
                <a:solidFill>
                  <a:schemeClr val="bg1"/>
                </a:solidFill>
                <a:latin typeface="+mj-lt"/>
              </a:rPr>
              <a:t>Ieder schooljaar kies je voor een keuzedeel waarin jij je verbreedt of verdiept</a:t>
            </a:r>
          </a:p>
          <a:p>
            <a:pPr algn="l"/>
            <a:r>
              <a:rPr lang="nl-NL" dirty="0">
                <a:solidFill>
                  <a:schemeClr val="bg1"/>
                </a:solidFill>
                <a:latin typeface="+mj-lt"/>
              </a:rPr>
              <a:t>in een bepaald vak.</a:t>
            </a:r>
          </a:p>
          <a:p>
            <a:pPr algn="l"/>
            <a:endParaRPr lang="nl-NL" dirty="0"/>
          </a:p>
        </p:txBody>
      </p:sp>
      <p:pic>
        <p:nvPicPr>
          <p:cNvPr id="7" name="Afbeelding 6" descr="Afbeelding met persoon, kind, jongen, jong&#10;&#10;Automatisch gegenereerde beschrijving">
            <a:extLst>
              <a:ext uri="{FF2B5EF4-FFF2-40B4-BE49-F238E27FC236}">
                <a16:creationId xmlns:a16="http://schemas.microsoft.com/office/drawing/2014/main" id="{50DAA28F-C6A5-4EDA-B4F2-A59087AD21D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49"/>
          <a:stretch/>
        </p:blipFill>
        <p:spPr>
          <a:xfrm>
            <a:off x="869013" y="3596854"/>
            <a:ext cx="2041425" cy="2038408"/>
          </a:xfrm>
          <a:prstGeom prst="rect">
            <a:avLst/>
          </a:prstGeom>
        </p:spPr>
      </p:pic>
      <p:pic>
        <p:nvPicPr>
          <p:cNvPr id="13" name="Afbeelding 12" descr="Afbeelding met binnen, weg, plafond, luchthaven&#10;&#10;Automatisch gegenereerde beschrijving">
            <a:extLst>
              <a:ext uri="{FF2B5EF4-FFF2-40B4-BE49-F238E27FC236}">
                <a16:creationId xmlns:a16="http://schemas.microsoft.com/office/drawing/2014/main" id="{C2C3A224-1F0B-4231-8870-38F37A64915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56"/>
          <a:stretch/>
        </p:blipFill>
        <p:spPr>
          <a:xfrm>
            <a:off x="7556039" y="3596854"/>
            <a:ext cx="2008927" cy="2015961"/>
          </a:xfrm>
          <a:prstGeom prst="rect">
            <a:avLst/>
          </a:prstGeom>
        </p:spPr>
      </p:pic>
      <p:pic>
        <p:nvPicPr>
          <p:cNvPr id="17" name="Afbeelding 16" descr="Afbeelding met persoon, person, zitten, tafel&#10;&#10;Automatisch gegenereerde beschrijving">
            <a:extLst>
              <a:ext uri="{FF2B5EF4-FFF2-40B4-BE49-F238E27FC236}">
                <a16:creationId xmlns:a16="http://schemas.microsoft.com/office/drawing/2014/main" id="{A2BD912C-EEDB-4159-B378-7BF4A83C100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9531" y="3596852"/>
            <a:ext cx="2015963" cy="2015963"/>
          </a:xfrm>
          <a:prstGeom prst="rect">
            <a:avLst/>
          </a:prstGeom>
        </p:spPr>
      </p:pic>
      <p:pic>
        <p:nvPicPr>
          <p:cNvPr id="27" name="Afbeelding 26" descr="Afbeelding met persoon, binnen, person, tafel&#10;&#10;Automatisch gegenereerde beschrijving">
            <a:extLst>
              <a:ext uri="{FF2B5EF4-FFF2-40B4-BE49-F238E27FC236}">
                <a16:creationId xmlns:a16="http://schemas.microsoft.com/office/drawing/2014/main" id="{A90ED7FC-3A6F-4B27-8A85-A1C6F8A30BB2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90059" y="3596852"/>
            <a:ext cx="2015963" cy="201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24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1122363"/>
            <a:ext cx="9144000" cy="29670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Stage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C9090D5-B6E1-7D40-89D8-5F5B215CF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213" y="1305513"/>
            <a:ext cx="670439" cy="670439"/>
          </a:xfrm>
          <a:prstGeom prst="rect">
            <a:avLst/>
          </a:prstGeom>
        </p:spPr>
      </p:pic>
      <p:sp>
        <p:nvSpPr>
          <p:cNvPr id="5" name="Ondertitel 2">
            <a:extLst>
              <a:ext uri="{FF2B5EF4-FFF2-40B4-BE49-F238E27FC236}">
                <a16:creationId xmlns:a16="http://schemas.microsoft.com/office/drawing/2014/main" id="{C8BC43B2-4281-4E13-9047-5C01BCB4AC56}"/>
              </a:ext>
            </a:extLst>
          </p:cNvPr>
          <p:cNvSpPr txBox="1">
            <a:spLocks/>
          </p:cNvSpPr>
          <p:nvPr/>
        </p:nvSpPr>
        <p:spPr>
          <a:xfrm>
            <a:off x="1524000" y="2433917"/>
            <a:ext cx="9144000" cy="3435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600" dirty="0">
                <a:latin typeface="+mj-lt"/>
              </a:rPr>
              <a:t>Lintstage:	2 dagen per week stage, </a:t>
            </a:r>
          </a:p>
          <a:p>
            <a:pPr algn="l"/>
            <a:r>
              <a:rPr lang="nl-NL" sz="3600" dirty="0">
                <a:latin typeface="+mj-lt"/>
              </a:rPr>
              <a:t>		3 dagen per week les</a:t>
            </a:r>
          </a:p>
          <a:p>
            <a:pPr algn="l"/>
            <a:r>
              <a:rPr lang="nl-NL" sz="3600" dirty="0">
                <a:latin typeface="+mj-lt"/>
              </a:rPr>
              <a:t>Stagevergoeding</a:t>
            </a:r>
          </a:p>
          <a:p>
            <a:pPr algn="l"/>
            <a:endParaRPr lang="nl-NL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691D7EE7-4772-4BA9-AE44-23BF2084BE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798" y="3740598"/>
            <a:ext cx="384435" cy="38443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69E8E78F-2AAE-4D43-AFEA-CA979D680F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171" y="2481806"/>
            <a:ext cx="384435" cy="384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025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3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7D78643A-F602-6A45-A504-F78F305649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1122363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Werkgarantie</a:t>
            </a:r>
          </a:p>
        </p:txBody>
      </p:sp>
      <p:sp>
        <p:nvSpPr>
          <p:cNvPr id="25" name="Ondertitel 2">
            <a:extLst>
              <a:ext uri="{FF2B5EF4-FFF2-40B4-BE49-F238E27FC236}">
                <a16:creationId xmlns:a16="http://schemas.microsoft.com/office/drawing/2014/main" id="{4E251DFE-7DB4-EE45-8FD8-DFD491F05CB3}"/>
              </a:ext>
            </a:extLst>
          </p:cNvPr>
          <p:cNvSpPr txBox="1">
            <a:spLocks/>
          </p:cNvSpPr>
          <p:nvPr/>
        </p:nvSpPr>
        <p:spPr>
          <a:xfrm>
            <a:off x="1308652" y="2433918"/>
            <a:ext cx="9144000" cy="3435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600" dirty="0">
                <a:solidFill>
                  <a:schemeClr val="bg1"/>
                </a:solidFill>
                <a:latin typeface="+mj-lt"/>
              </a:rPr>
              <a:t>als jij je opleiding in 3 jaar behaald!</a:t>
            </a:r>
          </a:p>
          <a:p>
            <a:pPr algn="l"/>
            <a:endParaRPr lang="nl-NL" dirty="0"/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C9090D5-B6E1-7D40-89D8-5F5B215CF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213" y="1318213"/>
            <a:ext cx="670439" cy="67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00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1122363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Pijlers</a:t>
            </a:r>
          </a:p>
        </p:txBody>
      </p:sp>
      <p:sp>
        <p:nvSpPr>
          <p:cNvPr id="25" name="Ondertitel 2">
            <a:extLst>
              <a:ext uri="{FF2B5EF4-FFF2-40B4-BE49-F238E27FC236}">
                <a16:creationId xmlns:a16="http://schemas.microsoft.com/office/drawing/2014/main" id="{4E251DFE-7DB4-EE45-8FD8-DFD491F05CB3}"/>
              </a:ext>
            </a:extLst>
          </p:cNvPr>
          <p:cNvSpPr txBox="1">
            <a:spLocks/>
          </p:cNvSpPr>
          <p:nvPr/>
        </p:nvSpPr>
        <p:spPr>
          <a:xfrm>
            <a:off x="1422400" y="2287867"/>
            <a:ext cx="9245600" cy="4424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200" dirty="0">
                <a:latin typeface="+mj-lt"/>
              </a:rPr>
              <a:t>Meer BPV uren</a:t>
            </a:r>
          </a:p>
          <a:p>
            <a:pPr algn="l"/>
            <a:r>
              <a:rPr lang="nl-NL" sz="3200" dirty="0">
                <a:latin typeface="+mj-lt"/>
              </a:rPr>
              <a:t>Praktijkgericht d.m.v. projecten</a:t>
            </a:r>
          </a:p>
          <a:p>
            <a:pPr algn="l"/>
            <a:r>
              <a:rPr lang="nl-NL" sz="3200" dirty="0">
                <a:latin typeface="+mj-lt"/>
              </a:rPr>
              <a:t>Persoonlijke begeleiding</a:t>
            </a:r>
          </a:p>
          <a:p>
            <a:pPr algn="l"/>
            <a:r>
              <a:rPr lang="nl-NL" sz="3200" dirty="0">
                <a:latin typeface="+mj-lt"/>
              </a:rPr>
              <a:t>Intensieve samenwerking met het bedrijfsleven</a:t>
            </a:r>
          </a:p>
          <a:p>
            <a:pPr algn="l"/>
            <a:r>
              <a:rPr lang="nl-NL" sz="3200" dirty="0">
                <a:latin typeface="+mj-lt"/>
              </a:rPr>
              <a:t>Aandacht voor de nieuwste ontwikkelingen</a:t>
            </a:r>
          </a:p>
          <a:p>
            <a:pPr algn="l"/>
            <a:r>
              <a:rPr lang="nl-NL" sz="3200" b="1" dirty="0"/>
              <a:t>We gedragen ons als leerling-werknemers</a:t>
            </a:r>
          </a:p>
          <a:p>
            <a:pPr algn="l"/>
            <a:r>
              <a:rPr lang="nl-NL" sz="3200" dirty="0">
                <a:latin typeface="+mj-lt"/>
              </a:rPr>
              <a:t>Teamwork</a:t>
            </a:r>
          </a:p>
          <a:p>
            <a:pPr algn="l"/>
            <a:endParaRPr lang="nl-NL" dirty="0"/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B06A79A8-ACF1-A648-BB1D-F2548710FC0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713" y="5787235"/>
            <a:ext cx="271515" cy="271515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6FCC4A63-D353-4C42-AE4C-44182E5ECB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015" y="5208242"/>
            <a:ext cx="271515" cy="271515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61AD2C46-3056-A949-A179-0A0FE5CB48D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014" y="4672365"/>
            <a:ext cx="271515" cy="271515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68EC6471-A6F9-A842-99B6-1DAED4C3E2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550" y="4132912"/>
            <a:ext cx="271515" cy="271515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AFE25DB4-8EF9-DB47-ADCD-EAB2855BE9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177" y="3531268"/>
            <a:ext cx="271515" cy="271515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D860D949-3B96-9144-B418-3E0B26AF36D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478" y="2970571"/>
            <a:ext cx="271515" cy="271515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22101764-74D3-3B4A-BE0A-F04086614AE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014" y="2413136"/>
            <a:ext cx="271515" cy="27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718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AF65BA-FDE4-844D-B1B2-FB491155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FD9211C5-3BF7-0747-ADED-A1F4934161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054" y="438696"/>
            <a:ext cx="8980690" cy="5981140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E3C901B0-CD88-AA42-8EF4-9DA86624DC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59" y="23059"/>
            <a:ext cx="877391" cy="877391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D4BDCF02-D003-4B4B-BD3C-D6A1153F68B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757121"/>
            <a:ext cx="4135582" cy="1430912"/>
          </a:xfrm>
          <a:prstGeom prst="rect">
            <a:avLst/>
          </a:prstGeom>
        </p:spPr>
      </p:pic>
      <p:sp>
        <p:nvSpPr>
          <p:cNvPr id="32" name="Titel 1">
            <a:extLst>
              <a:ext uri="{FF2B5EF4-FFF2-40B4-BE49-F238E27FC236}">
                <a16:creationId xmlns:a16="http://schemas.microsoft.com/office/drawing/2014/main" id="{D53120E5-1D10-7C43-968D-1206312482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2301" y="4758924"/>
            <a:ext cx="5049982" cy="2448924"/>
          </a:xfrm>
        </p:spPr>
        <p:txBody>
          <a:bodyPr anchor="t">
            <a:noAutofit/>
          </a:bodyPr>
          <a:lstStyle/>
          <a:p>
            <a:pPr algn="l"/>
            <a:r>
              <a:rPr lang="nl-NL" sz="3200" b="1" dirty="0">
                <a:solidFill>
                  <a:schemeClr val="bg1"/>
                </a:solidFill>
                <a:latin typeface="+mn-lt"/>
              </a:rPr>
              <a:t>(BOUW) TIMMEREN</a:t>
            </a:r>
          </a:p>
        </p:txBody>
      </p:sp>
    </p:spTree>
    <p:extLst>
      <p:ext uri="{BB962C8B-B14F-4D97-AF65-F5344CB8AC3E}">
        <p14:creationId xmlns:p14="http://schemas.microsoft.com/office/powerpoint/2010/main" val="183882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4B3F03-1707-194F-9DB7-44490B16AE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11555"/>
          </a:xfrm>
        </p:spPr>
        <p:txBody>
          <a:bodyPr anchor="t">
            <a:normAutofit/>
          </a:bodyPr>
          <a:lstStyle/>
          <a:p>
            <a:pPr algn="l"/>
            <a:r>
              <a:rPr lang="nl-NL" sz="7200" b="1" dirty="0">
                <a:latin typeface="Lato Black" panose="020F0502020204030203" pitchFamily="34" charset="77"/>
              </a:rPr>
              <a:t>De Technische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1C26544-C1DD-764B-812F-FB8E1EEF5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33918"/>
            <a:ext cx="9144000" cy="2823882"/>
          </a:xfrm>
        </p:spPr>
        <p:txBody>
          <a:bodyPr/>
          <a:lstStyle/>
          <a:p>
            <a:pPr algn="l"/>
            <a:r>
              <a:rPr lang="nl-NL" dirty="0"/>
              <a:t>Presentatie voorbeeld </a:t>
            </a:r>
            <a:r>
              <a:rPr lang="nl-NL" dirty="0" err="1"/>
              <a:t>powerpoint</a:t>
            </a:r>
            <a:endParaRPr lang="nl-NL" dirty="0"/>
          </a:p>
          <a:p>
            <a:pPr algn="l"/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A00AF07-30AB-A244-9BEA-F88F4E94A3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1371600"/>
            <a:ext cx="457200" cy="4572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502F23F-7C06-FE45-AA8C-8B94BDBA74A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4" name="Onlinemedia 3" title="BOU timmerman">
            <a:hlinkClick r:id="" action="ppaction://media"/>
            <a:extLst>
              <a:ext uri="{FF2B5EF4-FFF2-40B4-BE49-F238E27FC236}">
                <a16:creationId xmlns:a16="http://schemas.microsoft.com/office/drawing/2014/main" id="{DB14A7F4-3979-43CA-A2E1-58E54F02C66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6"/>
          <a:stretch>
            <a:fillRect/>
          </a:stretch>
        </p:blipFill>
        <p:spPr>
          <a:xfrm>
            <a:off x="1066800" y="718457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641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1122363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Opleiding</a:t>
            </a:r>
          </a:p>
        </p:txBody>
      </p:sp>
      <p:sp>
        <p:nvSpPr>
          <p:cNvPr id="25" name="Ondertitel 2">
            <a:extLst>
              <a:ext uri="{FF2B5EF4-FFF2-40B4-BE49-F238E27FC236}">
                <a16:creationId xmlns:a16="http://schemas.microsoft.com/office/drawing/2014/main" id="{4E251DFE-7DB4-EE45-8FD8-DFD491F05CB3}"/>
              </a:ext>
            </a:extLst>
          </p:cNvPr>
          <p:cNvSpPr txBox="1">
            <a:spLocks/>
          </p:cNvSpPr>
          <p:nvPr/>
        </p:nvSpPr>
        <p:spPr>
          <a:xfrm>
            <a:off x="1422400" y="2287867"/>
            <a:ext cx="9245600" cy="4424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200" b="1" dirty="0">
                <a:solidFill>
                  <a:srgbClr val="2700F5"/>
                </a:solidFill>
              </a:rPr>
              <a:t>Timmerman niveau 2</a:t>
            </a:r>
          </a:p>
          <a:p>
            <a:pPr algn="l"/>
            <a:r>
              <a:rPr lang="nl-NL" sz="3200" dirty="0">
                <a:latin typeface="+mj-lt"/>
              </a:rPr>
              <a:t>BOL / BBL</a:t>
            </a:r>
          </a:p>
          <a:p>
            <a:pPr algn="l"/>
            <a:endParaRPr lang="nl-NL" sz="3200" dirty="0">
              <a:latin typeface="+mj-lt"/>
            </a:endParaRPr>
          </a:p>
          <a:p>
            <a:pPr algn="l"/>
            <a:r>
              <a:rPr lang="nl-NL" sz="3200" b="1" dirty="0">
                <a:solidFill>
                  <a:srgbClr val="2700F5"/>
                </a:solidFill>
              </a:rPr>
              <a:t>Allround Timmerman niveau 3</a:t>
            </a:r>
          </a:p>
          <a:p>
            <a:pPr algn="l"/>
            <a:r>
              <a:rPr lang="nl-NL" sz="3200" dirty="0">
                <a:latin typeface="+mj-lt"/>
              </a:rPr>
              <a:t>BOL / BBL</a:t>
            </a:r>
          </a:p>
          <a:p>
            <a:pPr algn="l"/>
            <a:endParaRPr lang="nl-NL" dirty="0"/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C9090D5-B6E1-7D40-89D8-5F5B215CF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561" y="2238963"/>
            <a:ext cx="455091" cy="455091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2AB5BCE8-2AB5-E845-B73D-F91B6039D2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413" y="4015133"/>
            <a:ext cx="455091" cy="45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AF65BA-FDE4-844D-B1B2-FB491155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42BE2AF-6159-4F49-9354-8EE9E9CD86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9147" y="150782"/>
            <a:ext cx="2067852" cy="2067852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4436838C-662D-5245-8671-068AC5D90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9014" y="1513682"/>
            <a:ext cx="8245172" cy="1016145"/>
          </a:xfrm>
        </p:spPr>
        <p:txBody>
          <a:bodyPr anchor="t">
            <a:noAutofit/>
          </a:bodyPr>
          <a:lstStyle/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Uitstromingen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07C75AE-2FE3-8A49-A310-6C80D14C4A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948" y="413419"/>
            <a:ext cx="457200" cy="4572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CAEC1DD6-ABD9-4849-9935-28D7196122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400" y="860578"/>
            <a:ext cx="457200" cy="4572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D12B219D-AE29-284C-80FD-DAB9ADB7A6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587" y="405186"/>
            <a:ext cx="457200" cy="457200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515548E-A1BD-B246-83BD-7592DC60E0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415" y="868811"/>
            <a:ext cx="457200" cy="457200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5620" y="2218634"/>
            <a:ext cx="2547872" cy="2547872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A028D63D-8320-A044-9DEF-CDA8A25CE01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6082421"/>
            <a:ext cx="455041" cy="455041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C3C56E7-18F1-D641-8876-288877A8A5E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6082421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57F2B46-EA06-2B41-AA95-4C9B9A4E8FD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6082421"/>
            <a:ext cx="455041" cy="455041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C5DD4C10-E223-D44B-8FAA-D43DE3F500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4015" y="4328173"/>
            <a:ext cx="9145132" cy="1389397"/>
          </a:xfrm>
          <a:prstGeom prst="rect">
            <a:avLst/>
          </a:prstGeom>
        </p:spPr>
      </p:pic>
      <p:sp>
        <p:nvSpPr>
          <p:cNvPr id="15" name="Ondertitel 2">
            <a:extLst>
              <a:ext uri="{FF2B5EF4-FFF2-40B4-BE49-F238E27FC236}">
                <a16:creationId xmlns:a16="http://schemas.microsoft.com/office/drawing/2014/main" id="{EC6A3D0A-48D4-8943-B1DC-04C10911203E}"/>
              </a:ext>
            </a:extLst>
          </p:cNvPr>
          <p:cNvSpPr txBox="1">
            <a:spLocks/>
          </p:cNvSpPr>
          <p:nvPr/>
        </p:nvSpPr>
        <p:spPr>
          <a:xfrm>
            <a:off x="1106286" y="3872765"/>
            <a:ext cx="1533928" cy="58371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200" dirty="0">
                <a:solidFill>
                  <a:schemeClr val="bg1"/>
                </a:solidFill>
              </a:rPr>
              <a:t>Verbouw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C6505A09-559D-E44C-82FD-343B2035D4E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229" y="3857183"/>
            <a:ext cx="376484" cy="376484"/>
          </a:xfrm>
          <a:prstGeom prst="rect">
            <a:avLst/>
          </a:prstGeom>
        </p:spPr>
      </p:pic>
      <p:sp>
        <p:nvSpPr>
          <p:cNvPr id="17" name="Ondertitel 2">
            <a:extLst>
              <a:ext uri="{FF2B5EF4-FFF2-40B4-BE49-F238E27FC236}">
                <a16:creationId xmlns:a16="http://schemas.microsoft.com/office/drawing/2014/main" id="{E83A62D1-9A2B-864C-BA17-78E8E6A9EA3A}"/>
              </a:ext>
            </a:extLst>
          </p:cNvPr>
          <p:cNvSpPr txBox="1">
            <a:spLocks/>
          </p:cNvSpPr>
          <p:nvPr/>
        </p:nvSpPr>
        <p:spPr>
          <a:xfrm>
            <a:off x="3405434" y="3872765"/>
            <a:ext cx="1848646" cy="5837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2500" dirty="0">
                <a:solidFill>
                  <a:schemeClr val="bg1"/>
                </a:solidFill>
              </a:rPr>
              <a:t>Renovatie</a:t>
            </a: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9EDC4EE7-BF78-D148-BEDD-145AF547C6B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3959" y="3857183"/>
            <a:ext cx="376484" cy="376484"/>
          </a:xfrm>
          <a:prstGeom prst="rect">
            <a:avLst/>
          </a:prstGeom>
        </p:spPr>
      </p:pic>
      <p:sp>
        <p:nvSpPr>
          <p:cNvPr id="26" name="Ondertitel 2">
            <a:extLst>
              <a:ext uri="{FF2B5EF4-FFF2-40B4-BE49-F238E27FC236}">
                <a16:creationId xmlns:a16="http://schemas.microsoft.com/office/drawing/2014/main" id="{F096B9F1-1D01-EC43-B16F-B462CDC5CB15}"/>
              </a:ext>
            </a:extLst>
          </p:cNvPr>
          <p:cNvSpPr txBox="1">
            <a:spLocks/>
          </p:cNvSpPr>
          <p:nvPr/>
        </p:nvSpPr>
        <p:spPr>
          <a:xfrm>
            <a:off x="5806212" y="3888347"/>
            <a:ext cx="2018963" cy="5837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2500" dirty="0">
                <a:solidFill>
                  <a:schemeClr val="bg1"/>
                </a:solidFill>
              </a:rPr>
              <a:t>Nieuwbouw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10F5EAD5-79CC-C344-8274-C01F549CD1E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6940" y="3872765"/>
            <a:ext cx="376484" cy="376484"/>
          </a:xfrm>
          <a:prstGeom prst="rect">
            <a:avLst/>
          </a:prstGeom>
        </p:spPr>
      </p:pic>
      <p:sp>
        <p:nvSpPr>
          <p:cNvPr id="28" name="Ondertitel 2">
            <a:extLst>
              <a:ext uri="{FF2B5EF4-FFF2-40B4-BE49-F238E27FC236}">
                <a16:creationId xmlns:a16="http://schemas.microsoft.com/office/drawing/2014/main" id="{3D1F85CF-6675-9445-A00D-674BA119B0E2}"/>
              </a:ext>
            </a:extLst>
          </p:cNvPr>
          <p:cNvSpPr txBox="1">
            <a:spLocks/>
          </p:cNvSpPr>
          <p:nvPr/>
        </p:nvSpPr>
        <p:spPr>
          <a:xfrm>
            <a:off x="8131778" y="3903929"/>
            <a:ext cx="1848646" cy="58371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200" dirty="0">
                <a:solidFill>
                  <a:schemeClr val="bg1"/>
                </a:solidFill>
              </a:rPr>
              <a:t>Restauratie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38DC41FF-66E8-A041-929E-48487EB027E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4469" y="3888347"/>
            <a:ext cx="376484" cy="376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389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47486750-85D9-294F-ADCF-0AC4A060EC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306"/>
            <a:ext cx="12192000" cy="6857720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EEDB6BCD-8E77-F840-9375-0D152E7910F8}"/>
              </a:ext>
            </a:extLst>
          </p:cNvPr>
          <p:cNvSpPr txBox="1">
            <a:spLocks/>
          </p:cNvSpPr>
          <p:nvPr/>
        </p:nvSpPr>
        <p:spPr>
          <a:xfrm>
            <a:off x="1308652" y="1122363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Vandaag</a:t>
            </a:r>
          </a:p>
        </p:txBody>
      </p:sp>
      <p:sp>
        <p:nvSpPr>
          <p:cNvPr id="7" name="Ondertitel 2">
            <a:extLst>
              <a:ext uri="{FF2B5EF4-FFF2-40B4-BE49-F238E27FC236}">
                <a16:creationId xmlns:a16="http://schemas.microsoft.com/office/drawing/2014/main" id="{C2F80030-5CFB-4E48-AB35-259C21EE4EA4}"/>
              </a:ext>
            </a:extLst>
          </p:cNvPr>
          <p:cNvSpPr txBox="1">
            <a:spLocks/>
          </p:cNvSpPr>
          <p:nvPr/>
        </p:nvSpPr>
        <p:spPr>
          <a:xfrm>
            <a:off x="1524000" y="2433917"/>
            <a:ext cx="9144000" cy="343565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600" dirty="0">
                <a:latin typeface="+mj-lt"/>
              </a:rPr>
              <a:t>Wie en wat De Technische is</a:t>
            </a:r>
          </a:p>
          <a:p>
            <a:pPr algn="l"/>
            <a:r>
              <a:rPr lang="nl-NL" sz="3600" dirty="0">
                <a:latin typeface="+mj-lt"/>
              </a:rPr>
              <a:t>Verschillende vakrichtingen</a:t>
            </a:r>
          </a:p>
          <a:p>
            <a:pPr algn="l"/>
            <a:r>
              <a:rPr lang="nl-NL" sz="3600" dirty="0">
                <a:latin typeface="+mj-lt"/>
              </a:rPr>
              <a:t>Team Timmeren   </a:t>
            </a:r>
          </a:p>
          <a:p>
            <a:pPr algn="l"/>
            <a:r>
              <a:rPr lang="nl-NL" sz="3600" dirty="0">
                <a:latin typeface="+mj-lt"/>
              </a:rPr>
              <a:t>Team Schilderen</a:t>
            </a:r>
          </a:p>
          <a:p>
            <a:pPr algn="l"/>
            <a:r>
              <a:rPr lang="nl-NL" sz="3600" dirty="0">
                <a:latin typeface="+mj-lt"/>
              </a:rPr>
              <a:t>Aanmeldproces</a:t>
            </a:r>
          </a:p>
          <a:p>
            <a:pPr algn="l"/>
            <a:r>
              <a:rPr lang="nl-NL" sz="3600" dirty="0">
                <a:latin typeface="+mj-lt"/>
              </a:rPr>
              <a:t>Meer informatie</a:t>
            </a:r>
          </a:p>
          <a:p>
            <a:pPr algn="l"/>
            <a:endParaRPr lang="nl-NL" dirty="0"/>
          </a:p>
        </p:txBody>
      </p: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6AC54638-BC04-2E4F-BFF8-999A4836D99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485" y="5173979"/>
            <a:ext cx="271515" cy="271515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75F2F5F9-9255-4F45-B768-C49EB0E5EB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5542" y="4587775"/>
            <a:ext cx="271515" cy="271515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3E7B0BC9-5338-8249-8113-F4130751E4D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5949" y="4062346"/>
            <a:ext cx="271515" cy="271515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475DC42E-6192-B543-981D-E40EB0FB03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484" y="3552001"/>
            <a:ext cx="271515" cy="271515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8889B212-2E68-C64C-BE20-5B5DB91545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483" y="3025314"/>
            <a:ext cx="271515" cy="271515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C802ECC4-9A60-E74C-8D28-66F64D7727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786" y="2494668"/>
            <a:ext cx="271515" cy="27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563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1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AF65BA-FDE4-844D-B1B2-FB491155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42BE2AF-6159-4F49-9354-8EE9E9CD86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9147" y="150782"/>
            <a:ext cx="2067852" cy="2067852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4436838C-662D-5245-8671-068AC5D90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9014" y="1513682"/>
            <a:ext cx="8245172" cy="1016145"/>
          </a:xfrm>
        </p:spPr>
        <p:txBody>
          <a:bodyPr anchor="t">
            <a:noAutofit/>
          </a:bodyPr>
          <a:lstStyle/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Opdrachten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07C75AE-2FE3-8A49-A310-6C80D14C4A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948" y="413419"/>
            <a:ext cx="457200" cy="4572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CAEC1DD6-ABD9-4849-9935-28D7196122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400" y="860578"/>
            <a:ext cx="457200" cy="4572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D12B219D-AE29-284C-80FD-DAB9ADB7A6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587" y="405186"/>
            <a:ext cx="457200" cy="457200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515548E-A1BD-B246-83BD-7592DC60E0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415" y="868811"/>
            <a:ext cx="457200" cy="457200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5620" y="2218634"/>
            <a:ext cx="2547872" cy="2547872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A028D63D-8320-A044-9DEF-CDA8A25CE01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6082421"/>
            <a:ext cx="455041" cy="455041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C3C56E7-18F1-D641-8876-288877A8A5E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6082421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57F2B46-EA06-2B41-AA95-4C9B9A4E8FD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6082421"/>
            <a:ext cx="455041" cy="455041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C6505A09-559D-E44C-82FD-343B2035D4E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229" y="2701916"/>
            <a:ext cx="376484" cy="376484"/>
          </a:xfrm>
          <a:prstGeom prst="rect">
            <a:avLst/>
          </a:prstGeom>
        </p:spPr>
      </p:pic>
      <p:pic>
        <p:nvPicPr>
          <p:cNvPr id="5" name="Afbeelding 4" descr="Afbeelding met gras, buiten, persoon, park&#10;&#10;Automatisch gegenereerde beschrijving">
            <a:extLst>
              <a:ext uri="{FF2B5EF4-FFF2-40B4-BE49-F238E27FC236}">
                <a16:creationId xmlns:a16="http://schemas.microsoft.com/office/drawing/2014/main" id="{182303DE-8A54-40FF-987B-F9A2DF963B6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600" y="3596851"/>
            <a:ext cx="3636641" cy="2015964"/>
          </a:xfrm>
          <a:prstGeom prst="rect">
            <a:avLst/>
          </a:prstGeom>
        </p:spPr>
      </p:pic>
      <p:pic>
        <p:nvPicPr>
          <p:cNvPr id="7" name="Afbeelding 6" descr="Afbeelding met buiten, sport, spel, gras&#10;&#10;Automatisch gegenereerde beschrijving">
            <a:extLst>
              <a:ext uri="{FF2B5EF4-FFF2-40B4-BE49-F238E27FC236}">
                <a16:creationId xmlns:a16="http://schemas.microsoft.com/office/drawing/2014/main" id="{8E7D388C-BFBC-4CF6-87A7-34D2F1359C3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0208" y="3596851"/>
            <a:ext cx="3572524" cy="201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049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F5765851-D858-44A4-9043-D2C67CB28E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000"/>
            <a:ext cx="9813009" cy="5786475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245E21E3-37BC-7246-9144-4312FABD73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59" y="23059"/>
            <a:ext cx="877391" cy="877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06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568078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Kosten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C9090D5-B6E1-7D40-89D8-5F5B215CF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927" y="1859354"/>
            <a:ext cx="376108" cy="376108"/>
          </a:xfrm>
          <a:prstGeom prst="rect">
            <a:avLst/>
          </a:prstGeom>
        </p:spPr>
      </p:pic>
      <p:sp>
        <p:nvSpPr>
          <p:cNvPr id="7" name="Ondertitel 2">
            <a:extLst>
              <a:ext uri="{FF2B5EF4-FFF2-40B4-BE49-F238E27FC236}">
                <a16:creationId xmlns:a16="http://schemas.microsoft.com/office/drawing/2014/main" id="{A19D11CD-3547-2B40-A54F-720DDB2B3B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7927" y="1781763"/>
            <a:ext cx="8573383" cy="4916552"/>
          </a:xfrm>
        </p:spPr>
        <p:txBody>
          <a:bodyPr>
            <a:normAutofit/>
          </a:bodyPr>
          <a:lstStyle/>
          <a:p>
            <a:pPr lvl="1" algn="l">
              <a:lnSpc>
                <a:spcPct val="110000"/>
              </a:lnSpc>
            </a:pPr>
            <a:r>
              <a:rPr lang="nl-NL" sz="2500" dirty="0">
                <a:latin typeface="+mj-lt"/>
                <a:cs typeface="Arial" panose="020B0604020202020204" pitchFamily="34" charset="0"/>
              </a:rPr>
              <a:t>Lesgeld &lt;18 jaar: gratis</a:t>
            </a:r>
          </a:p>
          <a:p>
            <a:pPr lvl="1" algn="l">
              <a:lnSpc>
                <a:spcPct val="110000"/>
              </a:lnSpc>
            </a:pPr>
            <a:r>
              <a:rPr lang="nl-NL" sz="2500" dirty="0">
                <a:latin typeface="+mj-lt"/>
                <a:cs typeface="Arial" panose="020B0604020202020204" pitchFamily="34" charset="0"/>
              </a:rPr>
              <a:t>Lesgeld &gt;18 jaar: € 1.202,- (2020/2021)</a:t>
            </a:r>
          </a:p>
          <a:p>
            <a:pPr lvl="1" algn="l">
              <a:lnSpc>
                <a:spcPct val="110000"/>
              </a:lnSpc>
            </a:pPr>
            <a:r>
              <a:rPr lang="nl-NL" sz="2500" dirty="0">
                <a:latin typeface="+mj-lt"/>
                <a:cs typeface="Arial" panose="020B0604020202020204" pitchFamily="34" charset="0"/>
              </a:rPr>
              <a:t>Digitale lesstof: </a:t>
            </a:r>
            <a:r>
              <a:rPr lang="nl-NL" sz="2500" dirty="0" err="1">
                <a:latin typeface="+mj-lt"/>
                <a:cs typeface="Arial" panose="020B0604020202020204" pitchFamily="34" charset="0"/>
              </a:rPr>
              <a:t>niv</a:t>
            </a:r>
            <a:r>
              <a:rPr lang="nl-NL" sz="2500" dirty="0">
                <a:latin typeface="+mj-lt"/>
                <a:cs typeface="Arial" panose="020B0604020202020204" pitchFamily="34" charset="0"/>
              </a:rPr>
              <a:t>. 2: ca. €255,- voor 2 jaar***</a:t>
            </a:r>
          </a:p>
          <a:p>
            <a:pPr lvl="1" algn="l">
              <a:lnSpc>
                <a:spcPct val="110000"/>
              </a:lnSpc>
            </a:pPr>
            <a:r>
              <a:rPr lang="nl-NL" sz="2500" dirty="0">
                <a:latin typeface="+mj-lt"/>
                <a:cs typeface="Arial" panose="020B0604020202020204" pitchFamily="34" charset="0"/>
              </a:rPr>
              <a:t>Digitale lesstof: </a:t>
            </a:r>
            <a:r>
              <a:rPr lang="nl-NL" sz="2500" dirty="0" err="1">
                <a:latin typeface="+mj-lt"/>
                <a:cs typeface="Arial" panose="020B0604020202020204" pitchFamily="34" charset="0"/>
              </a:rPr>
              <a:t>niv</a:t>
            </a:r>
            <a:r>
              <a:rPr lang="nl-NL" sz="2500" dirty="0">
                <a:latin typeface="+mj-lt"/>
                <a:cs typeface="Arial" panose="020B0604020202020204" pitchFamily="34" charset="0"/>
              </a:rPr>
              <a:t>. 3. ca. €480,- voor 3 jaar***</a:t>
            </a:r>
          </a:p>
          <a:p>
            <a:pPr lvl="1" algn="l">
              <a:lnSpc>
                <a:spcPct val="110000"/>
              </a:lnSpc>
            </a:pPr>
            <a:r>
              <a:rPr lang="nl-NL" sz="2500" dirty="0">
                <a:latin typeface="+mj-lt"/>
                <a:cs typeface="Arial" panose="020B0604020202020204" pitchFamily="34" charset="0"/>
              </a:rPr>
              <a:t>Laptop: ca. €350,-</a:t>
            </a:r>
          </a:p>
          <a:p>
            <a:pPr lvl="1" algn="l">
              <a:lnSpc>
                <a:spcPct val="110000"/>
              </a:lnSpc>
            </a:pPr>
            <a:r>
              <a:rPr lang="nl-NL" sz="2500" dirty="0">
                <a:latin typeface="+mj-lt"/>
                <a:cs typeface="Arial" panose="020B0604020202020204" pitchFamily="34" charset="0"/>
              </a:rPr>
              <a:t>Overige lesmaterialen: ca. €270,-</a:t>
            </a:r>
          </a:p>
          <a:p>
            <a:pPr lvl="1" algn="l">
              <a:lnSpc>
                <a:spcPct val="110000"/>
              </a:lnSpc>
            </a:pPr>
            <a:r>
              <a:rPr lang="nl-NL" sz="2500" dirty="0">
                <a:latin typeface="+mj-lt"/>
                <a:cs typeface="Arial" panose="020B0604020202020204" pitchFamily="34" charset="0"/>
              </a:rPr>
              <a:t>Studenten OV-chipkaart: vanaf 01/01/2017 ook voor minderjarige studenten</a:t>
            </a:r>
          </a:p>
          <a:p>
            <a:pPr lvl="1" algn="l">
              <a:lnSpc>
                <a:spcPct val="110000"/>
              </a:lnSpc>
            </a:pPr>
            <a:endParaRPr lang="nl-NL" sz="1200" i="1" dirty="0">
              <a:latin typeface="+mj-lt"/>
              <a:cs typeface="Arial" panose="020B0604020202020204" pitchFamily="34" charset="0"/>
            </a:endParaRPr>
          </a:p>
          <a:p>
            <a:pPr lvl="1" algn="l">
              <a:lnSpc>
                <a:spcPct val="110000"/>
              </a:lnSpc>
            </a:pPr>
            <a:r>
              <a:rPr lang="nl-NL" sz="1200" i="1" dirty="0">
                <a:latin typeface="+mj-lt"/>
                <a:cs typeface="Arial" panose="020B0604020202020204" pitchFamily="34" charset="0"/>
              </a:rPr>
              <a:t>*** Bouw CAO afspraken: lesmiddelen 50% korting voor 2020/2021 is hierboven berekend</a:t>
            </a:r>
          </a:p>
          <a:p>
            <a:pPr lvl="1" algn="l">
              <a:lnSpc>
                <a:spcPct val="110000"/>
              </a:lnSpc>
            </a:pPr>
            <a:r>
              <a:rPr lang="nl-NL" sz="1200" dirty="0">
                <a:latin typeface="+mj-lt"/>
                <a:cs typeface="Arial" panose="020B0604020202020204" pitchFamily="34" charset="0"/>
              </a:rPr>
              <a:t>Hier bovengenoemde prijzen zijn een indicatie, en kunnen volgende schooljaar afwijken</a:t>
            </a:r>
            <a:r>
              <a:rPr lang="nl-NL" sz="1200" i="1" dirty="0">
                <a:latin typeface="+mj-lt"/>
                <a:cs typeface="Arial" panose="020B0604020202020204" pitchFamily="34" charset="0"/>
              </a:rPr>
              <a:t> </a:t>
            </a:r>
          </a:p>
          <a:p>
            <a:pPr lvl="1" algn="l">
              <a:lnSpc>
                <a:spcPct val="110000"/>
              </a:lnSpc>
            </a:pPr>
            <a:endParaRPr lang="nl-NL" sz="1800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  <a:p>
            <a:pPr lvl="4" algn="l">
              <a:lnSpc>
                <a:spcPct val="110000"/>
              </a:lnSpc>
            </a:pPr>
            <a:endParaRPr lang="nl-NL" sz="1400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2893E8B8-9F43-844A-A3C8-F30D6537A7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179" y="2352545"/>
            <a:ext cx="376108" cy="376108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A7C8D964-6DC3-C34E-AE08-5E9988010A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179" y="2845736"/>
            <a:ext cx="376108" cy="376108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983494A8-56B6-4448-BB22-1F162FC953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927" y="3297695"/>
            <a:ext cx="376108" cy="376108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3B512DD6-C1F0-DE4F-9366-20E08A0F04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179" y="3749654"/>
            <a:ext cx="376108" cy="376108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612BDB2E-0641-2543-A0A1-7C70BA1F1E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927" y="4219313"/>
            <a:ext cx="376108" cy="376108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BD8E6DE5-6688-B144-B8BB-AB4E80CA8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179" y="4736036"/>
            <a:ext cx="376108" cy="376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8727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Afbeelding 25">
            <a:extLst>
              <a:ext uri="{FF2B5EF4-FFF2-40B4-BE49-F238E27FC236}">
                <a16:creationId xmlns:a16="http://schemas.microsoft.com/office/drawing/2014/main" id="{C2277F54-4BB2-3340-9CD0-57FAB191AD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432D96EE-DCBB-B041-8678-FA67D1C1855C}"/>
              </a:ext>
            </a:extLst>
          </p:cNvPr>
          <p:cNvSpPr/>
          <p:nvPr/>
        </p:nvSpPr>
        <p:spPr>
          <a:xfrm>
            <a:off x="6363311" y="-63269"/>
            <a:ext cx="5863546" cy="69243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E90693F2-F32D-6E42-B40F-E272B317B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10046" y="381060"/>
            <a:ext cx="442454" cy="442454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207C75AE-2FE3-8A49-A310-6C80D14C4A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10046" y="813759"/>
            <a:ext cx="442454" cy="442454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CAEC1DD6-ABD9-4849-9935-28D719612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29146" y="381060"/>
            <a:ext cx="442454" cy="442454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D12B219D-AE29-284C-80FD-DAB9ADB7A6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29146" y="813759"/>
            <a:ext cx="442454" cy="442454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9446" y="4110858"/>
            <a:ext cx="2067731" cy="2067731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A028D63D-8320-A044-9DEF-CDA8A25CE01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9776" y="6172588"/>
            <a:ext cx="455041" cy="455041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C3C56E7-18F1-D641-8876-288877A8A5E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0454" y="6208618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57F2B46-EA06-2B41-AA95-4C9B9A4E8F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5495" y="6208617"/>
            <a:ext cx="455041" cy="455041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D8675FDD-484D-494F-A046-59BF006DC469}"/>
              </a:ext>
            </a:extLst>
          </p:cNvPr>
          <p:cNvSpPr/>
          <p:nvPr/>
        </p:nvSpPr>
        <p:spPr>
          <a:xfrm>
            <a:off x="0" y="1638399"/>
            <a:ext cx="6096000" cy="3717171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>
              <a:lnSpc>
                <a:spcPct val="110000"/>
              </a:lnSpc>
              <a:buBlip>
                <a:blip r:embed="rId6"/>
              </a:buBlip>
            </a:pPr>
            <a:r>
              <a:rPr lang="nl-NL" sz="2400" dirty="0">
                <a:cs typeface="Arial" panose="020B0604020202020204" pitchFamily="34" charset="0"/>
              </a:rPr>
              <a:t>Gereedschap &amp; kist </a:t>
            </a:r>
          </a:p>
          <a:p>
            <a:pPr marL="800100" lvl="1" indent="-342900">
              <a:lnSpc>
                <a:spcPct val="110000"/>
              </a:lnSpc>
              <a:buBlip>
                <a:blip r:embed="rId6"/>
              </a:buBlip>
            </a:pPr>
            <a:r>
              <a:rPr lang="nl-NL" sz="2400" dirty="0">
                <a:cs typeface="Arial" panose="020B0604020202020204" pitchFamily="34" charset="0"/>
              </a:rPr>
              <a:t>Veiligheidsmiddelen: o.a. veiligheidsschoenen en werkkleding</a:t>
            </a:r>
          </a:p>
          <a:p>
            <a:pPr marL="800100" lvl="1" indent="-342900">
              <a:lnSpc>
                <a:spcPct val="110000"/>
              </a:lnSpc>
              <a:buBlip>
                <a:blip r:embed="rId6"/>
              </a:buBlip>
            </a:pPr>
            <a:r>
              <a:rPr lang="nl-NL" sz="2400" dirty="0">
                <a:cs typeface="Arial" panose="020B0604020202020204" pitchFamily="34" charset="0"/>
              </a:rPr>
              <a:t>Beschikbaar: bovengenoemde wordt beschikbaar gesteld door Bouwmensen Nijmegen</a:t>
            </a:r>
          </a:p>
          <a:p>
            <a:pPr marL="800100" lvl="1" indent="-342900">
              <a:lnSpc>
                <a:spcPct val="110000"/>
              </a:lnSpc>
              <a:buBlip>
                <a:blip r:embed="rId6"/>
              </a:buBlip>
            </a:pPr>
            <a:r>
              <a:rPr lang="nl-NL" sz="2400" dirty="0">
                <a:cs typeface="Arial" panose="020B0604020202020204" pitchFamily="34" charset="0"/>
              </a:rPr>
              <a:t>Voorwaarden: gereedschap wordt eigendom van de student bij het behalen van het diploma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DF9DC89-EA2D-014E-8261-20D9ED891CF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0395" y="5382693"/>
            <a:ext cx="1039155" cy="103915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63C1E01B-3CC2-7F42-A576-184DBCDCE82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7993" y="1401294"/>
            <a:ext cx="7245180" cy="1911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447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AF65BA-FDE4-844D-B1B2-FB491155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9C95FF09-3953-1F43-9418-94E1811DB8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866" y="349848"/>
            <a:ext cx="9240462" cy="615414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D4BDCF02-D003-4B4B-BD3C-D6A1153F68B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757121"/>
            <a:ext cx="4135582" cy="1430912"/>
          </a:xfrm>
          <a:prstGeom prst="rect">
            <a:avLst/>
          </a:prstGeom>
        </p:spPr>
      </p:pic>
      <p:sp>
        <p:nvSpPr>
          <p:cNvPr id="32" name="Titel 1">
            <a:extLst>
              <a:ext uri="{FF2B5EF4-FFF2-40B4-BE49-F238E27FC236}">
                <a16:creationId xmlns:a16="http://schemas.microsoft.com/office/drawing/2014/main" id="{D53120E5-1D10-7C43-968D-1206312482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1851" y="4738142"/>
            <a:ext cx="5049982" cy="2448924"/>
          </a:xfrm>
        </p:spPr>
        <p:txBody>
          <a:bodyPr anchor="t">
            <a:noAutofit/>
          </a:bodyPr>
          <a:lstStyle/>
          <a:p>
            <a:pPr algn="l"/>
            <a:r>
              <a:rPr lang="nl-NL" sz="3200" b="1" dirty="0">
                <a:solidFill>
                  <a:schemeClr val="bg1"/>
                </a:solidFill>
                <a:latin typeface="+mn-lt"/>
              </a:rPr>
              <a:t>SCHILDEREN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EB8BFCC3-0AB2-A140-B059-725A2CB3E3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8490" y="349848"/>
            <a:ext cx="3691716" cy="3691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879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Afbeelding 25">
            <a:extLst>
              <a:ext uri="{FF2B5EF4-FFF2-40B4-BE49-F238E27FC236}">
                <a16:creationId xmlns:a16="http://schemas.microsoft.com/office/drawing/2014/main" id="{C2277F54-4BB2-3340-9CD0-57FAB191AD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432D96EE-DCBB-B041-8678-FA67D1C1855C}"/>
              </a:ext>
            </a:extLst>
          </p:cNvPr>
          <p:cNvSpPr/>
          <p:nvPr/>
        </p:nvSpPr>
        <p:spPr>
          <a:xfrm>
            <a:off x="0" y="0"/>
            <a:ext cx="12192000" cy="5118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B42BE2AF-6159-4F49-9354-8EE9E9CD86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1250" y="0"/>
            <a:ext cx="2710086" cy="2710086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6526" y="4396095"/>
            <a:ext cx="2067731" cy="2067731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A028D63D-8320-A044-9DEF-CDA8A25CE01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734" y="5247641"/>
            <a:ext cx="455041" cy="455041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C3C56E7-18F1-D641-8876-288877A8A5E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969" y="5247641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57F2B46-EA06-2B41-AA95-4C9B9A4E8F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9204" y="5247641"/>
            <a:ext cx="455041" cy="455041"/>
          </a:xfrm>
          <a:prstGeom prst="rect">
            <a:avLst/>
          </a:prstGeom>
        </p:spPr>
      </p:pic>
      <p:sp>
        <p:nvSpPr>
          <p:cNvPr id="19" name="Ondertitel 2">
            <a:extLst>
              <a:ext uri="{FF2B5EF4-FFF2-40B4-BE49-F238E27FC236}">
                <a16:creationId xmlns:a16="http://schemas.microsoft.com/office/drawing/2014/main" id="{770DFE39-C809-204E-901B-B0E036D3D678}"/>
              </a:ext>
            </a:extLst>
          </p:cNvPr>
          <p:cNvSpPr txBox="1">
            <a:spLocks/>
          </p:cNvSpPr>
          <p:nvPr/>
        </p:nvSpPr>
        <p:spPr>
          <a:xfrm>
            <a:off x="626011" y="891687"/>
            <a:ext cx="8245172" cy="575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2500" dirty="0">
                <a:solidFill>
                  <a:schemeClr val="bg1"/>
                </a:solidFill>
              </a:rPr>
              <a:t>Samenwerkingsverband met: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A1BC0A1-F213-174D-ADC0-705E15E68E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483" y="1887883"/>
            <a:ext cx="7393772" cy="195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60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4B3F03-1707-194F-9DB7-44490B16AE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11555"/>
          </a:xfrm>
        </p:spPr>
        <p:txBody>
          <a:bodyPr anchor="t">
            <a:normAutofit/>
          </a:bodyPr>
          <a:lstStyle/>
          <a:p>
            <a:pPr algn="l"/>
            <a:r>
              <a:rPr lang="nl-NL" sz="7200" b="1" dirty="0">
                <a:latin typeface="Lato Black" panose="020F0502020204030203" pitchFamily="34" charset="77"/>
              </a:rPr>
              <a:t>De Technische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1C26544-C1DD-764B-812F-FB8E1EEF5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33918"/>
            <a:ext cx="9144000" cy="2823882"/>
          </a:xfrm>
        </p:spPr>
        <p:txBody>
          <a:bodyPr/>
          <a:lstStyle/>
          <a:p>
            <a:pPr algn="l"/>
            <a:r>
              <a:rPr lang="nl-NL" dirty="0"/>
              <a:t>Presentatie voorbeeld </a:t>
            </a:r>
            <a:r>
              <a:rPr lang="nl-NL" dirty="0" err="1"/>
              <a:t>powerpoint</a:t>
            </a:r>
            <a:endParaRPr lang="nl-NL" dirty="0"/>
          </a:p>
          <a:p>
            <a:pPr algn="l"/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A00AF07-30AB-A244-9BEA-F88F4E94A3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371600"/>
            <a:ext cx="457200" cy="4572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502F23F-7C06-FE45-AA8C-8B94BDBA74A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4" name="Onlinemedia 3" title="OnderhoudNL Opleidingen promo video">
            <a:hlinkClick r:id="" action="ppaction://media"/>
            <a:extLst>
              <a:ext uri="{FF2B5EF4-FFF2-40B4-BE49-F238E27FC236}">
                <a16:creationId xmlns:a16="http://schemas.microsoft.com/office/drawing/2014/main" id="{CECC9D05-C2B7-400F-AE02-06774960631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>
            <a:grayscl/>
          </a:blip>
          <a:stretch>
            <a:fillRect/>
          </a:stretch>
        </p:blipFill>
        <p:spPr>
          <a:xfrm>
            <a:off x="990600" y="696686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161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1122363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Opleiding</a:t>
            </a:r>
          </a:p>
        </p:txBody>
      </p:sp>
      <p:sp>
        <p:nvSpPr>
          <p:cNvPr id="25" name="Ondertitel 2">
            <a:extLst>
              <a:ext uri="{FF2B5EF4-FFF2-40B4-BE49-F238E27FC236}">
                <a16:creationId xmlns:a16="http://schemas.microsoft.com/office/drawing/2014/main" id="{4E251DFE-7DB4-EE45-8FD8-DFD491F05CB3}"/>
              </a:ext>
            </a:extLst>
          </p:cNvPr>
          <p:cNvSpPr txBox="1">
            <a:spLocks/>
          </p:cNvSpPr>
          <p:nvPr/>
        </p:nvSpPr>
        <p:spPr>
          <a:xfrm>
            <a:off x="1422400" y="2287867"/>
            <a:ext cx="9245600" cy="4424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200" b="1" dirty="0">
                <a:solidFill>
                  <a:srgbClr val="2700F5"/>
                </a:solidFill>
              </a:rPr>
              <a:t>Schilder niveau 2</a:t>
            </a:r>
          </a:p>
          <a:p>
            <a:pPr algn="l"/>
            <a:r>
              <a:rPr lang="nl-NL" sz="3200" dirty="0">
                <a:latin typeface="+mj-lt"/>
              </a:rPr>
              <a:t>BOL / BBL</a:t>
            </a:r>
          </a:p>
          <a:p>
            <a:pPr algn="l"/>
            <a:endParaRPr lang="nl-NL" sz="3200" dirty="0">
              <a:latin typeface="+mj-lt"/>
            </a:endParaRPr>
          </a:p>
          <a:p>
            <a:pPr algn="l"/>
            <a:r>
              <a:rPr lang="nl-NL" sz="3200" b="1" dirty="0">
                <a:solidFill>
                  <a:srgbClr val="2700F5"/>
                </a:solidFill>
              </a:rPr>
              <a:t>Gezel Schilder niveau 3</a:t>
            </a:r>
          </a:p>
          <a:p>
            <a:pPr algn="l"/>
            <a:r>
              <a:rPr lang="nl-NL" sz="3200" dirty="0">
                <a:latin typeface="+mj-lt"/>
              </a:rPr>
              <a:t>BOL / BBL</a:t>
            </a:r>
          </a:p>
          <a:p>
            <a:pPr algn="l"/>
            <a:endParaRPr lang="nl-NL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2128BA78-6127-4BBF-8C1C-308ABC53D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926" y="3890308"/>
            <a:ext cx="609600" cy="6096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727189DC-6ABC-9449-BB6E-54A00BEDF90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926" y="224771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459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568078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Kosten</a:t>
            </a:r>
          </a:p>
        </p:txBody>
      </p:sp>
      <p:sp>
        <p:nvSpPr>
          <p:cNvPr id="7" name="Ondertitel 2">
            <a:extLst>
              <a:ext uri="{FF2B5EF4-FFF2-40B4-BE49-F238E27FC236}">
                <a16:creationId xmlns:a16="http://schemas.microsoft.com/office/drawing/2014/main" id="{A19D11CD-3547-2B40-A54F-720DDB2B3B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9453" y="1627527"/>
            <a:ext cx="8573383" cy="4916552"/>
          </a:xfrm>
        </p:spPr>
        <p:txBody>
          <a:bodyPr>
            <a:normAutofit fontScale="85000" lnSpcReduction="10000"/>
          </a:bodyPr>
          <a:lstStyle/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Lesgeld &lt;18 jaar: gratis</a:t>
            </a:r>
          </a:p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Lesgeld &gt;18 jaar: € 1.202,- (2020/2021)</a:t>
            </a:r>
          </a:p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Digitale lesstof 1</a:t>
            </a:r>
            <a:r>
              <a:rPr lang="nl-NL" sz="2400" baseline="30000" dirty="0">
                <a:cs typeface="Arial" panose="020B0604020202020204" pitchFamily="34" charset="0"/>
              </a:rPr>
              <a:t>e</a:t>
            </a:r>
            <a:r>
              <a:rPr lang="nl-NL" sz="2400" dirty="0">
                <a:cs typeface="Arial" panose="020B0604020202020204" pitchFamily="34" charset="0"/>
              </a:rPr>
              <a:t> jaar: 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2400" dirty="0" err="1">
                <a:cs typeface="Arial" panose="020B0604020202020204" pitchFamily="34" charset="0"/>
              </a:rPr>
              <a:t>Niv</a:t>
            </a:r>
            <a:r>
              <a:rPr lang="nl-NL" sz="2400" dirty="0">
                <a:cs typeface="Arial" panose="020B0604020202020204" pitchFamily="34" charset="0"/>
              </a:rPr>
              <a:t>. 2: ca. € 663,- 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2400" dirty="0" err="1">
                <a:cs typeface="Arial" panose="020B0604020202020204" pitchFamily="34" charset="0"/>
              </a:rPr>
              <a:t>Niv</a:t>
            </a:r>
            <a:r>
              <a:rPr lang="nl-NL" sz="2400" dirty="0">
                <a:cs typeface="Arial" panose="020B0604020202020204" pitchFamily="34" charset="0"/>
              </a:rPr>
              <a:t>. 3 BOL: ca. € 457,-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2400" dirty="0" err="1">
                <a:cs typeface="Arial" panose="020B0604020202020204" pitchFamily="34" charset="0"/>
              </a:rPr>
              <a:t>Niv</a:t>
            </a:r>
            <a:r>
              <a:rPr lang="nl-NL" sz="2400" dirty="0">
                <a:cs typeface="Arial" panose="020B0604020202020204" pitchFamily="34" charset="0"/>
              </a:rPr>
              <a:t>. 3 BBL: ca. € 832,-</a:t>
            </a:r>
          </a:p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Digitale lesstof 2</a:t>
            </a:r>
            <a:r>
              <a:rPr lang="nl-NL" sz="2400" baseline="30000" dirty="0">
                <a:cs typeface="Arial" panose="020B0604020202020204" pitchFamily="34" charset="0"/>
              </a:rPr>
              <a:t>e</a:t>
            </a:r>
            <a:r>
              <a:rPr lang="nl-NL" sz="2400" dirty="0">
                <a:cs typeface="Arial" panose="020B0604020202020204" pitchFamily="34" charset="0"/>
              </a:rPr>
              <a:t> jaar: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2400" dirty="0" err="1">
                <a:cs typeface="Arial" panose="020B0604020202020204" pitchFamily="34" charset="0"/>
              </a:rPr>
              <a:t>Niv</a:t>
            </a:r>
            <a:r>
              <a:rPr lang="nl-NL" sz="2400" dirty="0">
                <a:cs typeface="Arial" panose="020B0604020202020204" pitchFamily="34" charset="0"/>
              </a:rPr>
              <a:t>. 2: ca. € 36,-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2400" dirty="0" err="1">
                <a:cs typeface="Arial" panose="020B0604020202020204" pitchFamily="34" charset="0"/>
              </a:rPr>
              <a:t>Niv</a:t>
            </a:r>
            <a:r>
              <a:rPr lang="nl-NL" sz="2400" dirty="0">
                <a:cs typeface="Arial" panose="020B0604020202020204" pitchFamily="34" charset="0"/>
              </a:rPr>
              <a:t>. 3: ca. €107,- </a:t>
            </a:r>
          </a:p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Laptop: ca. €350,-</a:t>
            </a:r>
          </a:p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Overige lesmaterialen: ca. €200,-</a:t>
            </a:r>
          </a:p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Studenten OV-chipkaart: vanaf 01/01/2017 ook voor minderjarige studenten</a:t>
            </a:r>
          </a:p>
          <a:p>
            <a:pPr lvl="1" algn="l">
              <a:lnSpc>
                <a:spcPct val="110000"/>
              </a:lnSpc>
            </a:pPr>
            <a:endParaRPr lang="nl-NL" sz="1200" i="1" dirty="0">
              <a:latin typeface="+mj-lt"/>
              <a:cs typeface="Arial" panose="020B0604020202020204" pitchFamily="34" charset="0"/>
            </a:endParaRPr>
          </a:p>
          <a:p>
            <a:pPr lvl="1" algn="l">
              <a:lnSpc>
                <a:spcPct val="110000"/>
              </a:lnSpc>
            </a:pPr>
            <a:r>
              <a:rPr lang="nl-NL" sz="1200" i="1" dirty="0">
                <a:latin typeface="+mj-lt"/>
                <a:cs typeface="Arial" panose="020B0604020202020204" pitchFamily="34" charset="0"/>
              </a:rPr>
              <a:t>*** </a:t>
            </a:r>
            <a:r>
              <a:rPr lang="nl-NL" sz="1200" dirty="0">
                <a:latin typeface="+mj-lt"/>
                <a:cs typeface="Arial" panose="020B0604020202020204" pitchFamily="34" charset="0"/>
              </a:rPr>
              <a:t>Hier bovengenoemde prijzen zijn een indicatie, en kunnen volgende schooljaar afwijken</a:t>
            </a:r>
            <a:r>
              <a:rPr lang="nl-NL" sz="1200" i="1" dirty="0">
                <a:latin typeface="+mj-lt"/>
                <a:cs typeface="Arial" panose="020B0604020202020204" pitchFamily="34" charset="0"/>
              </a:rPr>
              <a:t> </a:t>
            </a:r>
          </a:p>
          <a:p>
            <a:pPr lvl="1" algn="l">
              <a:lnSpc>
                <a:spcPct val="110000"/>
              </a:lnSpc>
            </a:pPr>
            <a:endParaRPr lang="nl-NL" sz="1800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  <a:p>
            <a:pPr lvl="4" algn="l">
              <a:lnSpc>
                <a:spcPct val="110000"/>
              </a:lnSpc>
            </a:pPr>
            <a:endParaRPr lang="nl-NL" sz="1400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C9090D5-B6E1-7D40-89D8-5F5B215CFA1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964" y="1668935"/>
            <a:ext cx="300688" cy="300688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A78D0EA4-BC64-A840-B5A8-98AA7F4AFA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912" y="2041771"/>
            <a:ext cx="300688" cy="30068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6FBA89E-4827-904F-8BBD-BEA680FB1E0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912" y="2428236"/>
            <a:ext cx="300688" cy="30068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3EBF14E2-3107-2F4C-811C-9E7B9C6DB52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912" y="3898857"/>
            <a:ext cx="300688" cy="300688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35F4B69-0975-2E45-A788-CCA1F24798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912" y="5038721"/>
            <a:ext cx="300688" cy="30068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360E5D39-B379-FB45-A5DB-21C79ECCD4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912" y="5378433"/>
            <a:ext cx="300688" cy="30068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3A755E43-B27D-BE49-BD68-333576ABB07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912" y="5750025"/>
            <a:ext cx="300688" cy="30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6977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AF65BA-FDE4-844D-B1B2-FB491155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4436838C-662D-5245-8671-068AC5D90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9014" y="1513682"/>
            <a:ext cx="8245172" cy="1016145"/>
          </a:xfrm>
        </p:spPr>
        <p:txBody>
          <a:bodyPr anchor="t">
            <a:noAutofit/>
          </a:bodyPr>
          <a:lstStyle/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Diploma behaald?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07C75AE-2FE3-8A49-A310-6C80D14C4A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948" y="413419"/>
            <a:ext cx="457200" cy="4572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CAEC1DD6-ABD9-4849-9935-28D719612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400" y="860578"/>
            <a:ext cx="457200" cy="4572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D12B219D-AE29-284C-80FD-DAB9ADB7A6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587" y="405186"/>
            <a:ext cx="457200" cy="457200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515548E-A1BD-B246-83BD-7592DC60E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415" y="868811"/>
            <a:ext cx="457200" cy="457200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5817" y="282599"/>
            <a:ext cx="3410691" cy="3410691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A028D63D-8320-A044-9DEF-CDA8A25CE01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5344007"/>
            <a:ext cx="356997" cy="356997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C3C56E7-18F1-D641-8876-288877A8A5E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5344007"/>
            <a:ext cx="356997" cy="35699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57F2B46-EA06-2B41-AA95-4C9B9A4E8F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5344007"/>
            <a:ext cx="356997" cy="356997"/>
          </a:xfrm>
          <a:prstGeom prst="rect">
            <a:avLst/>
          </a:prstGeom>
        </p:spPr>
      </p:pic>
      <p:sp>
        <p:nvSpPr>
          <p:cNvPr id="15" name="Ondertitel 2">
            <a:extLst>
              <a:ext uri="{FF2B5EF4-FFF2-40B4-BE49-F238E27FC236}">
                <a16:creationId xmlns:a16="http://schemas.microsoft.com/office/drawing/2014/main" id="{EC6A3D0A-48D4-8943-B1DC-04C10911203E}"/>
              </a:ext>
            </a:extLst>
          </p:cNvPr>
          <p:cNvSpPr txBox="1">
            <a:spLocks/>
          </p:cNvSpPr>
          <p:nvPr/>
        </p:nvSpPr>
        <p:spPr>
          <a:xfrm>
            <a:off x="738898" y="4014268"/>
            <a:ext cx="2834726" cy="583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200" dirty="0">
                <a:solidFill>
                  <a:schemeClr val="bg1"/>
                </a:solidFill>
              </a:rPr>
              <a:t>Gaan werken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88E122BD-C4FB-8545-B0BB-F42EBA727DF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55707">
            <a:off x="1460971" y="2181113"/>
            <a:ext cx="1947856" cy="1947856"/>
          </a:xfrm>
          <a:prstGeom prst="rect">
            <a:avLst/>
          </a:prstGeom>
        </p:spPr>
      </p:pic>
      <p:sp>
        <p:nvSpPr>
          <p:cNvPr id="31" name="Ondertitel 2">
            <a:extLst>
              <a:ext uri="{FF2B5EF4-FFF2-40B4-BE49-F238E27FC236}">
                <a16:creationId xmlns:a16="http://schemas.microsoft.com/office/drawing/2014/main" id="{816D8CAA-B6CC-454B-9C18-A5893399BEB5}"/>
              </a:ext>
            </a:extLst>
          </p:cNvPr>
          <p:cNvSpPr txBox="1">
            <a:spLocks/>
          </p:cNvSpPr>
          <p:nvPr/>
        </p:nvSpPr>
        <p:spPr>
          <a:xfrm>
            <a:off x="3769225" y="4014267"/>
            <a:ext cx="2834726" cy="583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200" dirty="0">
                <a:solidFill>
                  <a:schemeClr val="bg1"/>
                </a:solidFill>
              </a:rPr>
              <a:t>Specialiseren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CE3652A4-F9CD-0845-AF2C-B313B0816BD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775636">
            <a:off x="4037289" y="2472228"/>
            <a:ext cx="1599637" cy="159963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1AC0DEB1-367C-F44B-BE88-9F3A37F1BB6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20268">
            <a:off x="6165554" y="2356594"/>
            <a:ext cx="1830907" cy="1830907"/>
          </a:xfrm>
          <a:prstGeom prst="rect">
            <a:avLst/>
          </a:prstGeom>
        </p:spPr>
      </p:pic>
      <p:sp>
        <p:nvSpPr>
          <p:cNvPr id="34" name="Ondertitel 2">
            <a:extLst>
              <a:ext uri="{FF2B5EF4-FFF2-40B4-BE49-F238E27FC236}">
                <a16:creationId xmlns:a16="http://schemas.microsoft.com/office/drawing/2014/main" id="{C77C6604-1924-B546-815C-C78C0959BDED}"/>
              </a:ext>
            </a:extLst>
          </p:cNvPr>
          <p:cNvSpPr txBox="1">
            <a:spLocks/>
          </p:cNvSpPr>
          <p:nvPr/>
        </p:nvSpPr>
        <p:spPr>
          <a:xfrm>
            <a:off x="6799552" y="4014267"/>
            <a:ext cx="2834726" cy="10848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200" dirty="0">
                <a:solidFill>
                  <a:schemeClr val="bg1"/>
                </a:solidFill>
              </a:rPr>
              <a:t>Door studeren</a:t>
            </a:r>
          </a:p>
          <a:p>
            <a:pPr algn="l"/>
            <a:r>
              <a:rPr lang="nl-NL" sz="1800" dirty="0">
                <a:solidFill>
                  <a:schemeClr val="bg1"/>
                </a:solidFill>
              </a:rPr>
              <a:t>Niveau 3/4</a:t>
            </a:r>
          </a:p>
        </p:txBody>
      </p:sp>
    </p:spTree>
    <p:extLst>
      <p:ext uri="{BB962C8B-B14F-4D97-AF65-F5344CB8AC3E}">
        <p14:creationId xmlns:p14="http://schemas.microsoft.com/office/powerpoint/2010/main" val="1177995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4B3F03-1707-194F-9DB7-44490B16AE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11555"/>
          </a:xfrm>
        </p:spPr>
        <p:txBody>
          <a:bodyPr anchor="t">
            <a:normAutofit/>
          </a:bodyPr>
          <a:lstStyle/>
          <a:p>
            <a:pPr algn="l"/>
            <a:r>
              <a:rPr lang="nl-NL" sz="7200" b="1" dirty="0">
                <a:latin typeface="Lato Black" panose="020F0502020204030203" pitchFamily="34" charset="77"/>
              </a:rPr>
              <a:t>De Technische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1C26544-C1DD-764B-812F-FB8E1EEF5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33918"/>
            <a:ext cx="9144000" cy="2823882"/>
          </a:xfrm>
        </p:spPr>
        <p:txBody>
          <a:bodyPr/>
          <a:lstStyle/>
          <a:p>
            <a:pPr algn="l"/>
            <a:r>
              <a:rPr lang="nl-NL" dirty="0"/>
              <a:t>Presentatie voorbeeld </a:t>
            </a:r>
            <a:r>
              <a:rPr lang="nl-NL" dirty="0" err="1"/>
              <a:t>powerpoint</a:t>
            </a:r>
            <a:endParaRPr lang="nl-NL" dirty="0"/>
          </a:p>
          <a:p>
            <a:pPr algn="l"/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A00AF07-30AB-A244-9BEA-F88F4E94A3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1371600"/>
            <a:ext cx="457200" cy="4572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502F23F-7C06-FE45-AA8C-8B94BDBA74A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4" name="Onlinemedia 3" title="ROC ovv promofilm de technische">
            <a:hlinkClick r:id="" action="ppaction://media"/>
            <a:extLst>
              <a:ext uri="{FF2B5EF4-FFF2-40B4-BE49-F238E27FC236}">
                <a16:creationId xmlns:a16="http://schemas.microsoft.com/office/drawing/2014/main" id="{96045D51-7F49-44E6-AC5B-542748B2C17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6"/>
          <a:stretch>
            <a:fillRect/>
          </a:stretch>
        </p:blipFill>
        <p:spPr>
          <a:xfrm>
            <a:off x="1066800" y="887753"/>
            <a:ext cx="9035545" cy="5082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87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Afbeelding 20">
            <a:extLst>
              <a:ext uri="{FF2B5EF4-FFF2-40B4-BE49-F238E27FC236}">
                <a16:creationId xmlns:a16="http://schemas.microsoft.com/office/drawing/2014/main" id="{2AD52D34-8739-7E45-A819-5744C6D8FF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22" name="Rechthoek 21">
            <a:extLst>
              <a:ext uri="{FF2B5EF4-FFF2-40B4-BE49-F238E27FC236}">
                <a16:creationId xmlns:a16="http://schemas.microsoft.com/office/drawing/2014/main" id="{B696AB1E-8923-714E-879A-F3C1F9D6E5BC}"/>
              </a:ext>
            </a:extLst>
          </p:cNvPr>
          <p:cNvSpPr/>
          <p:nvPr/>
        </p:nvSpPr>
        <p:spPr>
          <a:xfrm>
            <a:off x="0" y="0"/>
            <a:ext cx="12192000" cy="5118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E8E2FBBA-66A8-DF42-9660-07F1DC0994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88080"/>
            <a:ext cx="4901013" cy="1695751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5CDB8532-6FA8-F04D-B1E0-EC417F2DDC0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3866" y="487141"/>
            <a:ext cx="3443923" cy="3443923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E275FA28-229A-2745-84AE-D99A494F73C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5256029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9F9C9410-757E-8D49-B45C-70F37AE642D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5256029"/>
            <a:ext cx="455041" cy="455041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4B34F47D-9F1D-0C4D-9908-654C3B8D4F5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5256029"/>
            <a:ext cx="455041" cy="455041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F9E13C5F-81C9-3F42-80B6-BE754E0BCE89}"/>
              </a:ext>
            </a:extLst>
          </p:cNvPr>
          <p:cNvSpPr txBox="1">
            <a:spLocks/>
          </p:cNvSpPr>
          <p:nvPr/>
        </p:nvSpPr>
        <p:spPr>
          <a:xfrm>
            <a:off x="837987" y="1998382"/>
            <a:ext cx="4787336" cy="64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Voor informatie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A908A999-565C-AD46-B6BF-EC5C8D1F343D}"/>
              </a:ext>
            </a:extLst>
          </p:cNvPr>
          <p:cNvSpPr txBox="1">
            <a:spLocks/>
          </p:cNvSpPr>
          <p:nvPr/>
        </p:nvSpPr>
        <p:spPr>
          <a:xfrm>
            <a:off x="862609" y="2795113"/>
            <a:ext cx="9144000" cy="29246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Open dagen </a:t>
            </a:r>
          </a:p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Meeloopdagen (via website)</a:t>
            </a:r>
          </a:p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Website ROC Nijmegen</a:t>
            </a:r>
          </a:p>
          <a:p>
            <a:pPr algn="l"/>
            <a:r>
              <a:rPr lang="nl-NL" sz="3200" dirty="0" err="1">
                <a:solidFill>
                  <a:schemeClr val="bg1"/>
                </a:solidFill>
                <a:latin typeface="+mn-lt"/>
              </a:rPr>
              <a:t>www.detechnische.nl</a:t>
            </a:r>
            <a:endParaRPr lang="nl-NL" sz="3200" dirty="0">
              <a:solidFill>
                <a:schemeClr val="bg1"/>
              </a:solidFill>
              <a:latin typeface="+mn-lt"/>
            </a:endParaRPr>
          </a:p>
          <a:p>
            <a:pPr algn="l"/>
            <a:endParaRPr lang="nl-NL" sz="3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227BC308-EB37-5D49-9952-FB3F0865EDB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70" y="2902749"/>
            <a:ext cx="300688" cy="300688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3F378BC0-D5CE-FC45-BC5F-3E537F1E4D5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219" y="4274352"/>
            <a:ext cx="300688" cy="300688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638240F7-E53A-C44D-A658-36E5A09D38E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219" y="3814128"/>
            <a:ext cx="300688" cy="300688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D70AA068-B455-5247-B224-59468C76D3D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70" y="3362973"/>
            <a:ext cx="300688" cy="300688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211B51B1-55C7-5945-B340-26B6EB3D3E7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9677" y="3429000"/>
            <a:ext cx="1377982" cy="1377982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195A879A-CBAC-6D4C-8B82-FB3A59908DA0}"/>
              </a:ext>
            </a:extLst>
          </p:cNvPr>
          <p:cNvSpPr txBox="1"/>
          <p:nvPr/>
        </p:nvSpPr>
        <p:spPr>
          <a:xfrm>
            <a:off x="7976761" y="2721114"/>
            <a:ext cx="1692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rgbClr val="56E51E"/>
                </a:solidFill>
                <a:latin typeface="cookies&amp;milk" pitchFamily="2" charset="0"/>
                <a:ea typeface="Brush Script MT" panose="03060802040406070304" pitchFamily="66" charset="-122"/>
                <a:cs typeface="Brush Script MT" panose="03060802040406070304" pitchFamily="66" charset="-122"/>
              </a:rPr>
              <a:t>of scan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19F71F39-6626-3843-834F-A914326FE00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1159" y="3964472"/>
            <a:ext cx="2264184" cy="2264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00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Afbeelding 20">
            <a:extLst>
              <a:ext uri="{FF2B5EF4-FFF2-40B4-BE49-F238E27FC236}">
                <a16:creationId xmlns:a16="http://schemas.microsoft.com/office/drawing/2014/main" id="{2AD52D34-8739-7E45-A819-5744C6D8FF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22" name="Rechthoek 21">
            <a:extLst>
              <a:ext uri="{FF2B5EF4-FFF2-40B4-BE49-F238E27FC236}">
                <a16:creationId xmlns:a16="http://schemas.microsoft.com/office/drawing/2014/main" id="{B696AB1E-8923-714E-879A-F3C1F9D6E5BC}"/>
              </a:ext>
            </a:extLst>
          </p:cNvPr>
          <p:cNvSpPr/>
          <p:nvPr/>
        </p:nvSpPr>
        <p:spPr>
          <a:xfrm>
            <a:off x="0" y="0"/>
            <a:ext cx="12192000" cy="5118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E8E2FBBA-66A8-DF42-9660-07F1DC0994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88080"/>
            <a:ext cx="4901013" cy="1695751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5CDB8532-6FA8-F04D-B1E0-EC417F2DDC0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3866" y="487141"/>
            <a:ext cx="3443923" cy="3443923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E275FA28-229A-2745-84AE-D99A494F73C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5256029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9F9C9410-757E-8D49-B45C-70F37AE642D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5256029"/>
            <a:ext cx="455041" cy="455041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4B34F47D-9F1D-0C4D-9908-654C3B8D4F5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5256029"/>
            <a:ext cx="455041" cy="455041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F9E13C5F-81C9-3F42-80B6-BE754E0BCE89}"/>
              </a:ext>
            </a:extLst>
          </p:cNvPr>
          <p:cNvSpPr txBox="1">
            <a:spLocks/>
          </p:cNvSpPr>
          <p:nvPr/>
        </p:nvSpPr>
        <p:spPr>
          <a:xfrm>
            <a:off x="837987" y="1998382"/>
            <a:ext cx="4787336" cy="64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 err="1">
                <a:solidFill>
                  <a:schemeClr val="bg1"/>
                </a:solidFill>
                <a:latin typeface="+mn-lt"/>
              </a:rPr>
              <a:t>Social</a:t>
            </a:r>
            <a:r>
              <a:rPr lang="nl-NL" sz="7200" b="1" dirty="0">
                <a:solidFill>
                  <a:schemeClr val="bg1"/>
                </a:solidFill>
                <a:latin typeface="+mn-lt"/>
              </a:rPr>
              <a:t> Media!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A908A999-565C-AD46-B6BF-EC5C8D1F343D}"/>
              </a:ext>
            </a:extLst>
          </p:cNvPr>
          <p:cNvSpPr txBox="1">
            <a:spLocks/>
          </p:cNvSpPr>
          <p:nvPr/>
        </p:nvSpPr>
        <p:spPr>
          <a:xfrm>
            <a:off x="862609" y="2795113"/>
            <a:ext cx="9144000" cy="29246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LinkedIn</a:t>
            </a:r>
          </a:p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Facebook</a:t>
            </a:r>
          </a:p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Instagram</a:t>
            </a:r>
          </a:p>
          <a:p>
            <a:pPr algn="l"/>
            <a:endParaRPr lang="nl-NL" sz="3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227BC308-EB37-5D49-9952-FB3F0865EDB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70" y="2902749"/>
            <a:ext cx="300688" cy="300688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638240F7-E53A-C44D-A658-36E5A09D38E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219" y="3814128"/>
            <a:ext cx="300688" cy="300688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D70AA068-B455-5247-B224-59468C76D3D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70" y="3362973"/>
            <a:ext cx="300688" cy="30068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19F71F39-6626-3843-834F-A914326FE00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1159" y="3964472"/>
            <a:ext cx="2264184" cy="2264184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973E799B-C479-2442-9B59-029FB67505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4326" y="1350189"/>
            <a:ext cx="1498600" cy="405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445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4B3F03-1707-194F-9DB7-44490B16AE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11555"/>
          </a:xfrm>
        </p:spPr>
        <p:txBody>
          <a:bodyPr anchor="t">
            <a:normAutofit/>
          </a:bodyPr>
          <a:lstStyle/>
          <a:p>
            <a:pPr algn="l"/>
            <a:r>
              <a:rPr lang="nl-NL" sz="7200" b="1" dirty="0">
                <a:latin typeface="Lato Black" panose="020F0502020204030203" pitchFamily="34" charset="77"/>
              </a:rPr>
              <a:t>De Technische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1C26544-C1DD-764B-812F-FB8E1EEF5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33918"/>
            <a:ext cx="9144000" cy="2823882"/>
          </a:xfrm>
        </p:spPr>
        <p:txBody>
          <a:bodyPr/>
          <a:lstStyle/>
          <a:p>
            <a:pPr algn="l"/>
            <a:r>
              <a:rPr lang="nl-NL" dirty="0"/>
              <a:t>Presentatie voorbeeld </a:t>
            </a:r>
            <a:r>
              <a:rPr lang="nl-NL" dirty="0" err="1"/>
              <a:t>powerpoint</a:t>
            </a:r>
            <a:endParaRPr lang="nl-NL" dirty="0"/>
          </a:p>
          <a:p>
            <a:pPr algn="l"/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A00AF07-30AB-A244-9BEA-F88F4E94A3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371600"/>
            <a:ext cx="457200" cy="4572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502F23F-7C06-FE45-AA8C-8B94BDBA74A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4" name="Onlinemedia 3" descr="Aanmelding en toelating mbo">
            <a:hlinkClick r:id="" action="ppaction://media"/>
            <a:extLst>
              <a:ext uri="{FF2B5EF4-FFF2-40B4-BE49-F238E27FC236}">
                <a16:creationId xmlns:a16="http://schemas.microsoft.com/office/drawing/2014/main" id="{BFED027F-0E59-AD46-92F9-C8C54291598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>
            <a:grayscl/>
          </a:blip>
          <a:stretch>
            <a:fillRect/>
          </a:stretch>
        </p:blipFill>
        <p:spPr>
          <a:xfrm>
            <a:off x="811851" y="788941"/>
            <a:ext cx="8152687" cy="458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02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Afbeelding 20">
            <a:extLst>
              <a:ext uri="{FF2B5EF4-FFF2-40B4-BE49-F238E27FC236}">
                <a16:creationId xmlns:a16="http://schemas.microsoft.com/office/drawing/2014/main" id="{2AD52D34-8739-7E45-A819-5744C6D8FF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22" name="Rechthoek 21">
            <a:extLst>
              <a:ext uri="{FF2B5EF4-FFF2-40B4-BE49-F238E27FC236}">
                <a16:creationId xmlns:a16="http://schemas.microsoft.com/office/drawing/2014/main" id="{B696AB1E-8923-714E-879A-F3C1F9D6E5BC}"/>
              </a:ext>
            </a:extLst>
          </p:cNvPr>
          <p:cNvSpPr/>
          <p:nvPr/>
        </p:nvSpPr>
        <p:spPr>
          <a:xfrm>
            <a:off x="0" y="0"/>
            <a:ext cx="12192000" cy="5118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E8E2FBBA-66A8-DF42-9660-07F1DC0994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88080"/>
            <a:ext cx="4901013" cy="1695751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5CDB8532-6FA8-F04D-B1E0-EC417F2DDC0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3866" y="487141"/>
            <a:ext cx="3443923" cy="3443923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E275FA28-229A-2745-84AE-D99A494F73C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5256029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9F9C9410-757E-8D49-B45C-70F37AE642D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5256029"/>
            <a:ext cx="455041" cy="455041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4B34F47D-9F1D-0C4D-9908-654C3B8D4F5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5256029"/>
            <a:ext cx="455041" cy="455041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F9E13C5F-81C9-3F42-80B6-BE754E0BCE89}"/>
              </a:ext>
            </a:extLst>
          </p:cNvPr>
          <p:cNvSpPr txBox="1">
            <a:spLocks/>
          </p:cNvSpPr>
          <p:nvPr/>
        </p:nvSpPr>
        <p:spPr>
          <a:xfrm>
            <a:off x="837987" y="1998382"/>
            <a:ext cx="4787336" cy="64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Inschrijving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A908A999-565C-AD46-B6BF-EC5C8D1F343D}"/>
              </a:ext>
            </a:extLst>
          </p:cNvPr>
          <p:cNvSpPr txBox="1">
            <a:spLocks/>
          </p:cNvSpPr>
          <p:nvPr/>
        </p:nvSpPr>
        <p:spPr>
          <a:xfrm>
            <a:off x="862609" y="2795113"/>
            <a:ext cx="9144000" cy="29246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Website ROC Nijmegen</a:t>
            </a:r>
          </a:p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Website De Technische</a:t>
            </a:r>
          </a:p>
          <a:p>
            <a:pPr algn="l"/>
            <a:endParaRPr lang="nl-NL" sz="3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227BC308-EB37-5D49-9952-FB3F0865EDB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70" y="2902749"/>
            <a:ext cx="300688" cy="30068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19F71F39-6626-3843-834F-A914326FE00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1159" y="3964472"/>
            <a:ext cx="2264184" cy="2264184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973E799B-C479-2442-9B59-029FB67505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4326" y="1350189"/>
            <a:ext cx="1498600" cy="4051300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2FB4C883-ECBC-455A-A5CE-DDABD04C8CF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70" y="3353904"/>
            <a:ext cx="300688" cy="30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1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4B3F03-1707-194F-9DB7-44490B16AE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11555"/>
          </a:xfrm>
        </p:spPr>
        <p:txBody>
          <a:bodyPr anchor="t">
            <a:normAutofit/>
          </a:bodyPr>
          <a:lstStyle/>
          <a:p>
            <a:pPr algn="l"/>
            <a:r>
              <a:rPr lang="nl-NL" sz="7200" b="1" dirty="0">
                <a:latin typeface="Lato Black" panose="020F0502020204030203" pitchFamily="34" charset="77"/>
              </a:rPr>
              <a:t>De Technische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1C26544-C1DD-764B-812F-FB8E1EEF5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33918"/>
            <a:ext cx="9144000" cy="2823882"/>
          </a:xfrm>
        </p:spPr>
        <p:txBody>
          <a:bodyPr/>
          <a:lstStyle/>
          <a:p>
            <a:pPr algn="l"/>
            <a:r>
              <a:rPr lang="nl-NL" dirty="0"/>
              <a:t>Presentatie voorbeeld </a:t>
            </a:r>
            <a:r>
              <a:rPr lang="nl-NL" dirty="0" err="1"/>
              <a:t>powerpoint</a:t>
            </a:r>
            <a:endParaRPr lang="nl-NL" dirty="0"/>
          </a:p>
          <a:p>
            <a:pPr algn="l"/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A00AF07-30AB-A244-9BEA-F88F4E94A3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371600"/>
            <a:ext cx="457200" cy="4572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502F23F-7C06-FE45-AA8C-8B94BDBA74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F9E13C5F-81C9-3F42-80B6-BE754E0BCE89}"/>
              </a:ext>
            </a:extLst>
          </p:cNvPr>
          <p:cNvSpPr txBox="1">
            <a:spLocks/>
          </p:cNvSpPr>
          <p:nvPr/>
        </p:nvSpPr>
        <p:spPr>
          <a:xfrm>
            <a:off x="889552" y="819804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Vragen?</a:t>
            </a:r>
          </a:p>
        </p:txBody>
      </p:sp>
    </p:spTree>
    <p:extLst>
      <p:ext uri="{BB962C8B-B14F-4D97-AF65-F5344CB8AC3E}">
        <p14:creationId xmlns:p14="http://schemas.microsoft.com/office/powerpoint/2010/main" val="3775921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>
            <a:extLst>
              <a:ext uri="{FF2B5EF4-FFF2-40B4-BE49-F238E27FC236}">
                <a16:creationId xmlns:a16="http://schemas.microsoft.com/office/drawing/2014/main" id="{10A5718D-F134-BE4C-97D4-97C950783A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03610" y="903094"/>
            <a:ext cx="6350000" cy="2197100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0D7510B1-E21A-AE45-90B1-7309F32510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531872" y="-5534739"/>
            <a:ext cx="22425583" cy="22425583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BA1B2391-35AD-1E45-9E5E-8F7778E5CD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69080" y="2001644"/>
            <a:ext cx="6015470" cy="2081353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C77ECBBC-48FB-BE48-A0C6-4059D35099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0508" y="1993206"/>
            <a:ext cx="7369694" cy="7369694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173C6276-93C5-CF4D-A4CA-1898754C130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3447" y="2630669"/>
            <a:ext cx="4172989" cy="4172989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4BB9F0EC-89D8-FA48-9515-54E46FE1449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55" y="5618018"/>
            <a:ext cx="813262" cy="813262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632B3637-D38D-BB4F-B32F-BD533B08198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681" y="5618018"/>
            <a:ext cx="813262" cy="813262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B6C931E7-DD31-6849-9900-5BBA977C78F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907" y="5618018"/>
            <a:ext cx="813262" cy="813262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056AE0EB-F199-2743-9DDB-1C0BFE83DF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2000" y="-770313"/>
            <a:ext cx="3810000" cy="3810000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AF1594FE-7106-0A47-9605-8C805E84319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10" y="119541"/>
            <a:ext cx="1037705" cy="1015146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9EB6AD74-DE30-824F-AADA-0953CA3B696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151" y="705018"/>
            <a:ext cx="1037705" cy="101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379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repeatCount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2931 0.02037 L 0.04792 -0.00347 " pathEditMode="relative" rAng="0" ptsTypes="AA">
                                      <p:cBhvr>
                                        <p:cTn id="14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66" y="-120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" tmFilter="0, 0; 0.125,0.2665; 0.25,0.4; 0.375,0.465; 0.5,0.5;  0.625,0.535; 0.75,0.6; 0.875,0.7335; 1,1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" tmFilter="0, 0; 0.125,0.2665; 0.25,0.4; 0.375,0.465; 0.5,0.5;  0.625,0.535; 0.75,0.6; 0.875,0.7335; 1,1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" tmFilter="0, 0; 0.125,0.2665; 0.25,0.4; 0.375,0.465; 0.5,0.5;  0.625,0.535; 0.75,0.6; 0.875,0.7335; 1,1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1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" decel="50000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" decel="50000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" decel="50000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" decel="50000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00BD8622-E895-6146-A025-29E1514C3B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FF867F37-1501-D645-B839-8C80C207FA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052" y="2362201"/>
            <a:ext cx="4172989" cy="4172989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6E588BD8-6808-4040-97D4-E63853AAA5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55" y="5947872"/>
            <a:ext cx="483407" cy="483407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966D4BB5-368B-CD4C-BB9B-1A224D3A7F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862" y="5947872"/>
            <a:ext cx="483407" cy="483407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38475B41-CDEC-0147-9F19-5284D1EBDA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1171" y="5947872"/>
            <a:ext cx="483407" cy="48340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25AA8BA-26F6-8548-9B99-06179F85FC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0" y="-770313"/>
            <a:ext cx="3810000" cy="3810000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D422481C-31CF-7844-8281-CB9F6E49524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10" y="119541"/>
            <a:ext cx="1037705" cy="101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868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Afbeelding 19">
            <a:extLst>
              <a:ext uri="{FF2B5EF4-FFF2-40B4-BE49-F238E27FC236}">
                <a16:creationId xmlns:a16="http://schemas.microsoft.com/office/drawing/2014/main" id="{D8BF9B72-B576-2C47-A7E1-A1419FAFE2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0"/>
            <a:ext cx="12192000" cy="6857720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EEDB6BCD-8E77-F840-9375-0D152E7910F8}"/>
              </a:ext>
            </a:extLst>
          </p:cNvPr>
          <p:cNvSpPr txBox="1">
            <a:spLocks/>
          </p:cNvSpPr>
          <p:nvPr/>
        </p:nvSpPr>
        <p:spPr>
          <a:xfrm>
            <a:off x="1308652" y="1122363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4 studierichtingen</a:t>
            </a:r>
          </a:p>
        </p:txBody>
      </p:sp>
      <p:sp>
        <p:nvSpPr>
          <p:cNvPr id="7" name="Ondertitel 2">
            <a:extLst>
              <a:ext uri="{FF2B5EF4-FFF2-40B4-BE49-F238E27FC236}">
                <a16:creationId xmlns:a16="http://schemas.microsoft.com/office/drawing/2014/main" id="{C2F80030-5CFB-4E48-AB35-259C21EE4EA4}"/>
              </a:ext>
            </a:extLst>
          </p:cNvPr>
          <p:cNvSpPr txBox="1">
            <a:spLocks/>
          </p:cNvSpPr>
          <p:nvPr/>
        </p:nvSpPr>
        <p:spPr>
          <a:xfrm>
            <a:off x="1524000" y="2433917"/>
            <a:ext cx="9144000" cy="3435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600" b="1" dirty="0"/>
              <a:t>T</a:t>
            </a:r>
            <a:r>
              <a:rPr lang="nl-NL" sz="3600" b="1" dirty="0">
                <a:latin typeface="+mj-lt"/>
              </a:rPr>
              <a:t>  </a:t>
            </a:r>
            <a:r>
              <a:rPr lang="nl-NL" sz="3600" dirty="0" err="1">
                <a:latin typeface="+mj-lt"/>
              </a:rPr>
              <a:t>immeren</a:t>
            </a:r>
            <a:endParaRPr lang="nl-NL" sz="3600" dirty="0">
              <a:latin typeface="+mj-lt"/>
            </a:endParaRPr>
          </a:p>
          <a:p>
            <a:pPr algn="l"/>
            <a:r>
              <a:rPr lang="nl-NL" sz="3600" b="1" dirty="0"/>
              <a:t>E  </a:t>
            </a:r>
            <a:r>
              <a:rPr lang="nl-NL" sz="3600" dirty="0" err="1">
                <a:latin typeface="+mj-lt"/>
              </a:rPr>
              <a:t>lektrotechniek</a:t>
            </a:r>
            <a:endParaRPr lang="nl-NL" sz="3600" dirty="0">
              <a:latin typeface="+mj-lt"/>
            </a:endParaRPr>
          </a:p>
          <a:p>
            <a:pPr algn="l"/>
            <a:r>
              <a:rPr lang="nl-NL" sz="3600" b="1" dirty="0"/>
              <a:t>I  </a:t>
            </a:r>
            <a:r>
              <a:rPr lang="nl-NL" sz="3600" dirty="0" err="1">
                <a:latin typeface="+mj-lt"/>
              </a:rPr>
              <a:t>nstallatietechniek</a:t>
            </a:r>
            <a:endParaRPr lang="nl-NL" sz="3600" dirty="0">
              <a:latin typeface="+mj-lt"/>
            </a:endParaRPr>
          </a:p>
          <a:p>
            <a:pPr algn="l"/>
            <a:r>
              <a:rPr lang="nl-NL" sz="3600" b="1" dirty="0"/>
              <a:t>S  </a:t>
            </a:r>
            <a:r>
              <a:rPr lang="nl-NL" sz="3600" dirty="0" err="1">
                <a:latin typeface="+mj-lt"/>
              </a:rPr>
              <a:t>childeren</a:t>
            </a:r>
            <a:endParaRPr lang="nl-NL" sz="3600" dirty="0">
              <a:latin typeface="+mj-lt"/>
            </a:endParaRPr>
          </a:p>
          <a:p>
            <a:pPr algn="l"/>
            <a:endParaRPr lang="nl-NL" sz="3600" dirty="0">
              <a:latin typeface="+mj-lt"/>
            </a:endParaRPr>
          </a:p>
          <a:p>
            <a:pPr algn="l"/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CC0AEF3E-B1DF-7649-9946-CF0FEF916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409" y="2514740"/>
            <a:ext cx="457200" cy="457200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E0613FAE-19ED-5F41-975D-54C91582272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926" y="3078604"/>
            <a:ext cx="609600" cy="609600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479D0AEE-B5A4-254A-A032-87AD679E04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59" y="3723309"/>
            <a:ext cx="465167" cy="465167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887CA057-6554-B34C-B316-B13597719B9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135" y="422358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532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AF65BA-FDE4-844D-B1B2-FB491155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720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42BE2AF-6159-4F49-9354-8EE9E9CD86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362" y="-610924"/>
            <a:ext cx="3810000" cy="381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4436838C-662D-5245-8671-068AC5D90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8857" y="1122364"/>
            <a:ext cx="3533030" cy="666680"/>
          </a:xfrm>
        </p:spPr>
        <p:txBody>
          <a:bodyPr anchor="t">
            <a:normAutofit/>
          </a:bodyPr>
          <a:lstStyle/>
          <a:p>
            <a:pPr algn="l"/>
            <a:r>
              <a:rPr lang="nl-NL" sz="4000" b="1" dirty="0">
                <a:solidFill>
                  <a:schemeClr val="bg1"/>
                </a:solidFill>
                <a:latin typeface="+mn-lt"/>
              </a:rPr>
              <a:t>Samenwerken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E90693F2-F32D-6E42-B40F-E272B317BB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315" y="1193181"/>
            <a:ext cx="457200" cy="457200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2759F181-1B65-054D-8BBF-86E610B1154C}"/>
              </a:ext>
            </a:extLst>
          </p:cNvPr>
          <p:cNvSpPr txBox="1">
            <a:spLocks/>
          </p:cNvSpPr>
          <p:nvPr/>
        </p:nvSpPr>
        <p:spPr>
          <a:xfrm>
            <a:off x="1378857" y="1827380"/>
            <a:ext cx="5141715" cy="6666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4000" b="1" dirty="0">
                <a:solidFill>
                  <a:schemeClr val="bg1"/>
                </a:solidFill>
                <a:latin typeface="+mn-lt"/>
              </a:rPr>
              <a:t>Vak in de techniek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07C75AE-2FE3-8A49-A310-6C80D14C4A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315" y="1898197"/>
            <a:ext cx="457200" cy="4572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86F7B81E-AAE6-0943-AD3A-559F76EF3508}"/>
              </a:ext>
            </a:extLst>
          </p:cNvPr>
          <p:cNvSpPr txBox="1">
            <a:spLocks/>
          </p:cNvSpPr>
          <p:nvPr/>
        </p:nvSpPr>
        <p:spPr>
          <a:xfrm>
            <a:off x="1378857" y="2532396"/>
            <a:ext cx="5141715" cy="6666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4000" b="1" dirty="0">
                <a:solidFill>
                  <a:schemeClr val="bg1"/>
                </a:solidFill>
                <a:latin typeface="+mn-lt"/>
              </a:rPr>
              <a:t>Duurzaam bouwen</a:t>
            </a:r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CAEC1DD6-ABD9-4849-9935-28D7196122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315" y="2603213"/>
            <a:ext cx="457200" cy="457200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AA6B2250-247F-2741-97D2-97E645C91137}"/>
              </a:ext>
            </a:extLst>
          </p:cNvPr>
          <p:cNvSpPr txBox="1">
            <a:spLocks/>
          </p:cNvSpPr>
          <p:nvPr/>
        </p:nvSpPr>
        <p:spPr>
          <a:xfrm>
            <a:off x="1378857" y="3199076"/>
            <a:ext cx="5141715" cy="6666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4000" b="1" dirty="0">
                <a:solidFill>
                  <a:schemeClr val="bg1"/>
                </a:solidFill>
                <a:latin typeface="+mn-lt"/>
              </a:rPr>
              <a:t>Trots zijn</a:t>
            </a: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E98D750-8D02-A64D-A7FD-10F5ADBB0B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315" y="3269893"/>
            <a:ext cx="457200" cy="4572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6CC1EB9-60B8-9E45-9930-D4FCFD9DDFF4}"/>
              </a:ext>
            </a:extLst>
          </p:cNvPr>
          <p:cNvSpPr txBox="1">
            <a:spLocks/>
          </p:cNvSpPr>
          <p:nvPr/>
        </p:nvSpPr>
        <p:spPr>
          <a:xfrm>
            <a:off x="6319428" y="2509942"/>
            <a:ext cx="5141715" cy="6666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4000" b="1" dirty="0">
                <a:solidFill>
                  <a:schemeClr val="bg1"/>
                </a:solidFill>
                <a:latin typeface="+mn-lt"/>
              </a:rPr>
              <a:t>Praktijk-leren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66FAFCE0-63A1-864D-8B40-72006DFC0D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7887" y="2580759"/>
            <a:ext cx="457200" cy="457200"/>
          </a:xfrm>
          <a:prstGeom prst="rect">
            <a:avLst/>
          </a:prstGeom>
        </p:spPr>
      </p:pic>
      <p:sp>
        <p:nvSpPr>
          <p:cNvPr id="17" name="Titel 1">
            <a:extLst>
              <a:ext uri="{FF2B5EF4-FFF2-40B4-BE49-F238E27FC236}">
                <a16:creationId xmlns:a16="http://schemas.microsoft.com/office/drawing/2014/main" id="{B01E343C-4982-0E40-8372-7BB224BC8B63}"/>
              </a:ext>
            </a:extLst>
          </p:cNvPr>
          <p:cNvSpPr txBox="1">
            <a:spLocks/>
          </p:cNvSpPr>
          <p:nvPr/>
        </p:nvSpPr>
        <p:spPr>
          <a:xfrm>
            <a:off x="6319428" y="1122364"/>
            <a:ext cx="5141715" cy="6666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4000" b="1" dirty="0">
                <a:solidFill>
                  <a:schemeClr val="bg1"/>
                </a:solidFill>
                <a:latin typeface="+mn-lt"/>
              </a:rPr>
              <a:t>Jouw toekomst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D12B219D-AE29-284C-80FD-DAB9ADB7A6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7887" y="1193181"/>
            <a:ext cx="457200" cy="457200"/>
          </a:xfrm>
          <a:prstGeom prst="rect">
            <a:avLst/>
          </a:pr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E4716256-64F5-B24A-807B-97E200681737}"/>
              </a:ext>
            </a:extLst>
          </p:cNvPr>
          <p:cNvSpPr txBox="1">
            <a:spLocks/>
          </p:cNvSpPr>
          <p:nvPr/>
        </p:nvSpPr>
        <p:spPr>
          <a:xfrm>
            <a:off x="6319428" y="1789044"/>
            <a:ext cx="5141715" cy="6666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4000" b="1" dirty="0">
                <a:solidFill>
                  <a:schemeClr val="bg1"/>
                </a:solidFill>
                <a:latin typeface="+mn-lt"/>
              </a:rPr>
              <a:t>Vernieuwend</a:t>
            </a:r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A515548E-A1BD-B246-83BD-7592DC60E0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7887" y="1859861"/>
            <a:ext cx="457200" cy="457200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934" y="2750254"/>
            <a:ext cx="4172989" cy="4172989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A028D63D-8320-A044-9DEF-CDA8A25CE01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5256029"/>
            <a:ext cx="455041" cy="455041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C3C56E7-18F1-D641-8876-288877A8A5E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5256029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57F2B46-EA06-2B41-AA95-4C9B9A4E8FD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5256029"/>
            <a:ext cx="455041" cy="455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354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5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7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7" tmFilter="0, 0; 0.125,0.2665; 0.25,0.4; 0.375,0.465; 0.5,0.5;  0.625,0.535; 0.75,0.6; 0.875,0.7335; 1,1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3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2" tmFilter="0, 0; 0.125,0.2665; 0.25,0.4; 0.375,0.465; 0.5,0.5;  0.625,0.535; 0.75,0.6; 0.875,0.7335; 1,1">
                                          <p:stCondLst>
                                            <p:cond delay="413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42" decel="50000">
                                          <p:stCondLst>
                                            <p:cond delay="1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42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Afbeelding 25">
            <a:extLst>
              <a:ext uri="{FF2B5EF4-FFF2-40B4-BE49-F238E27FC236}">
                <a16:creationId xmlns:a16="http://schemas.microsoft.com/office/drawing/2014/main" id="{C2277F54-4BB2-3340-9CD0-57FAB191AD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432D96EE-DCBB-B041-8678-FA67D1C1855C}"/>
              </a:ext>
            </a:extLst>
          </p:cNvPr>
          <p:cNvSpPr/>
          <p:nvPr/>
        </p:nvSpPr>
        <p:spPr>
          <a:xfrm>
            <a:off x="0" y="0"/>
            <a:ext cx="12192000" cy="5118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B42BE2AF-6159-4F49-9354-8EE9E9CD86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7626" y="-430703"/>
            <a:ext cx="2264184" cy="2264184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E90693F2-F32D-6E42-B40F-E272B317BB7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5596" y="339974"/>
            <a:ext cx="378702" cy="378702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207C75AE-2FE3-8A49-A310-6C80D14C4AF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5596" y="772673"/>
            <a:ext cx="378702" cy="378702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CAEC1DD6-ABD9-4849-9935-28D7196122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4696" y="339974"/>
            <a:ext cx="378702" cy="378702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D12B219D-AE29-284C-80FD-DAB9ADB7A6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4696" y="772673"/>
            <a:ext cx="378702" cy="378702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9435" y="3748311"/>
            <a:ext cx="2772789" cy="2772789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57EAE8D2-1202-884A-BF77-030C4AA368E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357" y="1309197"/>
            <a:ext cx="5174244" cy="1365216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37F9B795-EE85-3D4C-A679-60EA0D26E2E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5830" y="1167981"/>
            <a:ext cx="5869940" cy="1548774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9604435F-E19D-7942-B96B-DC146987411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048" y="3164881"/>
            <a:ext cx="5551792" cy="1464831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CB23A55D-5924-C643-9288-F076AF13A6E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3839" y="3231967"/>
            <a:ext cx="5142231" cy="1356769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35DEBD0B-BD98-7C42-8464-7A92651BFA17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5256029"/>
            <a:ext cx="455041" cy="455041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3947703-B900-F248-9A58-4ED8F338F191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5256029"/>
            <a:ext cx="455041" cy="455041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6A39CA9-4E5B-524A-8156-ACFA54B53492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5256029"/>
            <a:ext cx="455041" cy="455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479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45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7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7" tmFilter="0, 0; 0.125,0.2665; 0.25,0.4; 0.375,0.465; 0.5,0.5;  0.625,0.535; 0.75,0.6; 0.875,0.7335; 1,1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3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2" tmFilter="0, 0; 0.125,0.2665; 0.25,0.4; 0.375,0.465; 0.5,0.5;  0.625,0.535; 0.75,0.6; 0.875,0.7335; 1,1">
                                          <p:stCondLst>
                                            <p:cond delay="41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42" decel="50000">
                                          <p:stCondLst>
                                            <p:cond delay="1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42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FB68D68B-584D-9E40-BA84-CFBC86840E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C5495D60-348D-3549-90D5-3786C570B9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052" y="2362201"/>
            <a:ext cx="4172989" cy="4172989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AD0EC3F4-A756-1447-A0DD-C39F56B177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55" y="5947872"/>
            <a:ext cx="483407" cy="483407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A49DC51F-D291-4346-9B66-13A24FCD29C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862" y="5947872"/>
            <a:ext cx="483407" cy="483407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A386BAF2-0DF7-FC4E-AA8B-0F74CC7D415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1171" y="5947872"/>
            <a:ext cx="483407" cy="483407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A2DFC502-19F0-EF43-BF1F-B77B2AB87D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0" y="-770313"/>
            <a:ext cx="3810000" cy="3810000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00BEC5EF-0F43-2E44-BB5C-71DCC947AAF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10" y="119541"/>
            <a:ext cx="1037705" cy="101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86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0"/>
            <a:ext cx="12192000" cy="685772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4436838C-662D-5245-8671-068AC5D90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8000" y="2925763"/>
            <a:ext cx="3365500" cy="1702074"/>
          </a:xfrm>
        </p:spPr>
        <p:txBody>
          <a:bodyPr anchor="t">
            <a:noAutofit/>
          </a:bodyPr>
          <a:lstStyle/>
          <a:p>
            <a:pPr algn="l"/>
            <a:r>
              <a:rPr lang="nl-NL" b="1" dirty="0">
                <a:latin typeface="+mn-lt"/>
              </a:rPr>
              <a:t>Instroom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C4277ABA-7E9E-684E-926C-AB41F7DDE7CD}"/>
              </a:ext>
            </a:extLst>
          </p:cNvPr>
          <p:cNvSpPr/>
          <p:nvPr/>
        </p:nvSpPr>
        <p:spPr>
          <a:xfrm>
            <a:off x="3467100" y="1367915"/>
            <a:ext cx="60960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NL" sz="3200" dirty="0">
                <a:cs typeface="Arial" panose="020B0604020202020204" pitchFamily="34" charset="0"/>
              </a:rPr>
              <a:t>BOL </a:t>
            </a:r>
            <a:r>
              <a:rPr lang="nl-NL" sz="3200" dirty="0" err="1">
                <a:cs typeface="Arial" panose="020B0604020202020204" pitchFamily="34" charset="0"/>
              </a:rPr>
              <a:t>niv</a:t>
            </a:r>
            <a:r>
              <a:rPr lang="nl-NL" sz="3200" dirty="0">
                <a:cs typeface="Arial" panose="020B0604020202020204" pitchFamily="34" charset="0"/>
              </a:rPr>
              <a:t>. 2 </a:t>
            </a:r>
          </a:p>
          <a:p>
            <a:pPr algn="ctr"/>
            <a:r>
              <a:rPr lang="nl-NL" sz="3200" dirty="0">
                <a:cs typeface="Arial" panose="020B0604020202020204" pitchFamily="34" charset="0"/>
              </a:rPr>
              <a:t>(2 leerjaren):</a:t>
            </a:r>
          </a:p>
          <a:p>
            <a:pPr algn="ctr"/>
            <a:r>
              <a:rPr lang="nl-NL" sz="2000" dirty="0">
                <a:latin typeface="+mj-lt"/>
                <a:cs typeface="Arial" panose="020B0604020202020204" pitchFamily="34" charset="0"/>
              </a:rPr>
              <a:t>Vanaf 2</a:t>
            </a:r>
            <a:r>
              <a:rPr lang="nl-NL" sz="2000" baseline="30000" dirty="0">
                <a:latin typeface="+mj-lt"/>
                <a:cs typeface="Arial" panose="020B0604020202020204" pitchFamily="34" charset="0"/>
              </a:rPr>
              <a:t>e</a:t>
            </a:r>
            <a:r>
              <a:rPr lang="nl-NL" sz="2000" dirty="0">
                <a:latin typeface="+mj-lt"/>
                <a:cs typeface="Arial" panose="020B0604020202020204" pitchFamily="34" charset="0"/>
              </a:rPr>
              <a:t> leerjaar mogelijkheid </a:t>
            </a:r>
          </a:p>
          <a:p>
            <a:pPr algn="ctr"/>
            <a:r>
              <a:rPr lang="nl-NL" sz="2000" dirty="0">
                <a:latin typeface="+mj-lt"/>
                <a:cs typeface="Arial" panose="020B0604020202020204" pitchFamily="34" charset="0"/>
              </a:rPr>
              <a:t>tot doorstromen BBL</a:t>
            </a:r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797A8F48-492C-C24A-91E3-4D257D844F4D}"/>
              </a:ext>
            </a:extLst>
          </p:cNvPr>
          <p:cNvSpPr/>
          <p:nvPr/>
        </p:nvSpPr>
        <p:spPr>
          <a:xfrm>
            <a:off x="3467100" y="3795221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NL" sz="3200" dirty="0">
                <a:cs typeface="Arial" panose="020B0604020202020204" pitchFamily="34" charset="0"/>
              </a:rPr>
              <a:t>BOL </a:t>
            </a:r>
            <a:r>
              <a:rPr lang="nl-NL" sz="3200" dirty="0" err="1">
                <a:cs typeface="Arial" panose="020B0604020202020204" pitchFamily="34" charset="0"/>
              </a:rPr>
              <a:t>niv</a:t>
            </a:r>
            <a:r>
              <a:rPr lang="nl-NL" sz="3200" dirty="0">
                <a:cs typeface="Arial" panose="020B0604020202020204" pitchFamily="34" charset="0"/>
              </a:rPr>
              <a:t>. 3 </a:t>
            </a:r>
          </a:p>
          <a:p>
            <a:pPr algn="ctr"/>
            <a:r>
              <a:rPr lang="nl-NL" sz="3200" dirty="0">
                <a:cs typeface="Arial" panose="020B0604020202020204" pitchFamily="34" charset="0"/>
              </a:rPr>
              <a:t>(3 leerjaren):</a:t>
            </a:r>
          </a:p>
          <a:p>
            <a:pPr algn="ctr"/>
            <a:r>
              <a:rPr lang="nl-NL" sz="2000" dirty="0">
                <a:latin typeface="+mj-lt"/>
                <a:cs typeface="Arial" panose="020B0604020202020204" pitchFamily="34" charset="0"/>
              </a:rPr>
              <a:t>Vanaf 2</a:t>
            </a:r>
            <a:r>
              <a:rPr lang="nl-NL" sz="2000" baseline="30000" dirty="0">
                <a:latin typeface="+mj-lt"/>
                <a:cs typeface="Arial" panose="020B0604020202020204" pitchFamily="34" charset="0"/>
              </a:rPr>
              <a:t>e</a:t>
            </a:r>
            <a:r>
              <a:rPr lang="nl-NL" sz="2000" dirty="0">
                <a:latin typeface="+mj-lt"/>
                <a:cs typeface="Arial" panose="020B0604020202020204" pitchFamily="34" charset="0"/>
              </a:rPr>
              <a:t> leerjaar mogelijkheid </a:t>
            </a:r>
          </a:p>
          <a:p>
            <a:pPr algn="ctr"/>
            <a:r>
              <a:rPr lang="nl-NL" sz="2000" dirty="0">
                <a:latin typeface="+mj-lt"/>
                <a:cs typeface="Arial" panose="020B0604020202020204" pitchFamily="34" charset="0"/>
              </a:rPr>
              <a:t>tot doorstromen BBL, </a:t>
            </a:r>
          </a:p>
          <a:p>
            <a:pPr algn="ctr"/>
            <a:r>
              <a:rPr lang="nl-NL" sz="2000" dirty="0">
                <a:latin typeface="+mj-lt"/>
                <a:cs typeface="Arial" panose="020B0604020202020204" pitchFamily="34" charset="0"/>
              </a:rPr>
              <a:t>3</a:t>
            </a:r>
            <a:r>
              <a:rPr lang="nl-NL" sz="2000" baseline="30000" dirty="0">
                <a:latin typeface="+mj-lt"/>
                <a:cs typeface="Arial" panose="020B0604020202020204" pitchFamily="34" charset="0"/>
              </a:rPr>
              <a:t>e</a:t>
            </a:r>
            <a:r>
              <a:rPr lang="nl-NL" sz="2000" dirty="0">
                <a:latin typeface="+mj-lt"/>
                <a:cs typeface="Arial" panose="020B0604020202020204" pitchFamily="34" charset="0"/>
              </a:rPr>
              <a:t> leerjaar is BBL</a:t>
            </a:r>
          </a:p>
          <a:p>
            <a:pPr algn="ctr"/>
            <a:endParaRPr lang="nl-NL" sz="3600" dirty="0">
              <a:cs typeface="Arial" panose="020B0604020202020204" pitchFamily="34" charset="0"/>
            </a:endParaRPr>
          </a:p>
        </p:txBody>
      </p:sp>
      <p:pic>
        <p:nvPicPr>
          <p:cNvPr id="17" name="Afbeelding 16">
            <a:extLst>
              <a:ext uri="{FF2B5EF4-FFF2-40B4-BE49-F238E27FC236}">
                <a16:creationId xmlns:a16="http://schemas.microsoft.com/office/drawing/2014/main" id="{0D6105AC-0E6F-FE4B-BAFD-7E08449D6C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714" b="89714" l="9697" r="896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95086">
            <a:off x="3059404" y="2125223"/>
            <a:ext cx="1628188" cy="861774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45D98200-2D43-874E-B6B9-C2DA9C983C9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714" b="89714" l="9697" r="896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77651">
            <a:off x="3254808" y="3705106"/>
            <a:ext cx="1628188" cy="861774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11AACA07-5D99-AF49-970B-49A553BC0FC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5256029"/>
            <a:ext cx="455041" cy="455041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F08068C9-E88F-6546-8F7B-57306ABBC71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5256029"/>
            <a:ext cx="455041" cy="455041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15C4A665-37A7-C846-AD80-78A6384CB48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5256029"/>
            <a:ext cx="455041" cy="455041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63F28FD2-F118-1C48-AC29-BCF3172205E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007" y="4737650"/>
            <a:ext cx="455041" cy="455041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C24B5B70-5AD4-AA4E-B745-7DECE3C964C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242" y="4737650"/>
            <a:ext cx="455041" cy="455041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144CCC5A-5C8A-364F-9EBA-D1B5033D34E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477" y="4737650"/>
            <a:ext cx="455041" cy="455041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F57220CC-0AF1-46E6-8D60-077E3AE053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10007" y="1508197"/>
            <a:ext cx="332383" cy="332383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0E03C63D-DF5D-4F8D-B308-0414B57058D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6896" y="3896591"/>
            <a:ext cx="435494" cy="43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68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tmFilter="0, 0; 0.125,0.2665; 0.25,0.4; 0.375,0.465; 0.5,0.5;  0.625,0.535; 0.75,0.6; 0.875,0.7335; 1,1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" tmFilter="0, 0; 0.125,0.2665; 0.25,0.4; 0.375,0.465; 0.5,0.5;  0.625,0.535; 0.75,0.6; 0.875,0.7335; 1,1">
                                          <p:stCondLst>
                                            <p:cond delay="24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4">
                                          <p:stCondLst>
                                            <p:cond delay="9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5" decel="50000">
                                          <p:stCondLst>
                                            <p:cond delay="10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4">
                                          <p:stCondLst>
                                            <p:cond delay="19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5" decel="50000">
                                          <p:stCondLst>
                                            <p:cond delay="20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4">
                                          <p:stCondLst>
                                            <p:cond delay="24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5" decel="50000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4">
                                          <p:stCondLst>
                                            <p:cond delay="27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5" decel="50000">
                                          <p:stCondLst>
                                            <p:cond delay="27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7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tmFilter="0, 0; 0.125,0.2665; 0.25,0.4; 0.375,0.465; 0.5,0.5;  0.625,0.535; 0.75,0.6; 0.875,0.7335; 1,1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" tmFilter="0, 0; 0.125,0.2665; 0.25,0.4; 0.375,0.465; 0.5,0.5;  0.625,0.535; 0.75,0.6; 0.875,0.7335; 1,1">
                                          <p:stCondLst>
                                            <p:cond delay="24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4">
                                          <p:stCondLst>
                                            <p:cond delay="9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25" decel="50000">
                                          <p:stCondLst>
                                            <p:cond delay="10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4">
                                          <p:stCondLst>
                                            <p:cond delay="19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25" decel="50000">
                                          <p:stCondLst>
                                            <p:cond delay="20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4">
                                          <p:stCondLst>
                                            <p:cond delay="24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25" decel="50000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4">
                                          <p:stCondLst>
                                            <p:cond delay="27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25" decel="50000">
                                          <p:stCondLst>
                                            <p:cond delay="27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7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tmFilter="0, 0; 0.125,0.2665; 0.25,0.4; 0.375,0.465; 0.5,0.5;  0.625,0.535; 0.75,0.6; 0.875,0.7335; 1,1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" tmFilter="0, 0; 0.125,0.2665; 0.25,0.4; 0.375,0.465; 0.5,0.5;  0.625,0.535; 0.75,0.6; 0.875,0.7335; 1,1">
                                          <p:stCondLst>
                                            <p:cond delay="24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4">
                                          <p:stCondLst>
                                            <p:cond delay="9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25" decel="50000">
                                          <p:stCondLst>
                                            <p:cond delay="10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4">
                                          <p:stCondLst>
                                            <p:cond delay="19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25" decel="50000">
                                          <p:stCondLst>
                                            <p:cond delay="20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4">
                                          <p:stCondLst>
                                            <p:cond delay="24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25" decel="50000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4">
                                          <p:stCondLst>
                                            <p:cond delay="27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25" decel="50000">
                                          <p:stCondLst>
                                            <p:cond delay="27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7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tmFilter="0, 0; 0.125,0.2665; 0.25,0.4; 0.375,0.465; 0.5,0.5;  0.625,0.535; 0.75,0.6; 0.875,0.7335; 1,1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" tmFilter="0, 0; 0.125,0.2665; 0.25,0.4; 0.375,0.465; 0.5,0.5;  0.625,0.535; 0.75,0.6; 0.875,0.7335; 1,1">
                                          <p:stCondLst>
                                            <p:cond delay="24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4">
                                          <p:stCondLst>
                                            <p:cond delay="9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25" decel="50000">
                                          <p:stCondLst>
                                            <p:cond delay="10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4">
                                          <p:stCondLst>
                                            <p:cond delay="19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25" decel="50000">
                                          <p:stCondLst>
                                            <p:cond delay="20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4">
                                          <p:stCondLst>
                                            <p:cond delay="24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25" decel="50000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4">
                                          <p:stCondLst>
                                            <p:cond delay="27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25" decel="50000">
                                          <p:stCondLst>
                                            <p:cond delay="27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00"/>
                            </p:stCondLst>
                            <p:childTnLst>
                              <p:par>
                                <p:cTn id="7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7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tmFilter="0, 0; 0.125,0.2665; 0.25,0.4; 0.375,0.465; 0.5,0.5;  0.625,0.535; 0.75,0.6; 0.875,0.7335; 1,1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" tmFilter="0, 0; 0.125,0.2665; 0.25,0.4; 0.375,0.465; 0.5,0.5;  0.625,0.535; 0.75,0.6; 0.875,0.7335; 1,1">
                                          <p:stCondLst>
                                            <p:cond delay="24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4">
                                          <p:stCondLst>
                                            <p:cond delay="9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25" decel="50000">
                                          <p:stCondLst>
                                            <p:cond delay="10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4">
                                          <p:stCondLst>
                                            <p:cond delay="19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25" decel="50000">
                                          <p:stCondLst>
                                            <p:cond delay="20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4">
                                          <p:stCondLst>
                                            <p:cond delay="24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25" decel="50000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4">
                                          <p:stCondLst>
                                            <p:cond delay="27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25" decel="50000">
                                          <p:stCondLst>
                                            <p:cond delay="27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7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" tmFilter="0, 0; 0.125,0.2665; 0.25,0.4; 0.375,0.465; 0.5,0.5;  0.625,0.535; 0.75,0.6; 0.875,0.7335; 1,1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" tmFilter="0, 0; 0.125,0.2665; 0.25,0.4; 0.375,0.465; 0.5,0.5;  0.625,0.535; 0.75,0.6; 0.875,0.7335; 1,1">
                                          <p:stCondLst>
                                            <p:cond delay="24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4">
                                          <p:stCondLst>
                                            <p:cond delay="9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25" decel="50000">
                                          <p:stCondLst>
                                            <p:cond delay="10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4">
                                          <p:stCondLst>
                                            <p:cond delay="19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25" decel="50000">
                                          <p:stCondLst>
                                            <p:cond delay="20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4">
                                          <p:stCondLst>
                                            <p:cond delay="24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25" decel="50000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4">
                                          <p:stCondLst>
                                            <p:cond delay="27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25" decel="50000">
                                          <p:stCondLst>
                                            <p:cond delay="27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 technische Powerpoint" id="{0399A165-436D-7740-8B67-880F022F10C9}" vid="{808055EE-C97E-EA4F-A30A-0E5F53CE546C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78E8C44276DF4CBC74F8412B546762" ma:contentTypeVersion="12" ma:contentTypeDescription="Een nieuw document maken." ma:contentTypeScope="" ma:versionID="82f25da66589aa2d0578099c5b506182">
  <xsd:schema xmlns:xsd="http://www.w3.org/2001/XMLSchema" xmlns:xs="http://www.w3.org/2001/XMLSchema" xmlns:p="http://schemas.microsoft.com/office/2006/metadata/properties" xmlns:ns2="ca6d8ab7-14e8-43fb-be46-d5b97b675565" xmlns:ns3="6239e0f7-bd6b-405f-8af9-ae217371239b" targetNamespace="http://schemas.microsoft.com/office/2006/metadata/properties" ma:root="true" ma:fieldsID="eac70b70da772e793bd01e4be7e4f154" ns2:_="" ns3:_="">
    <xsd:import namespace="ca6d8ab7-14e8-43fb-be46-d5b97b675565"/>
    <xsd:import namespace="6239e0f7-bd6b-405f-8af9-ae21737123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6d8ab7-14e8-43fb-be46-d5b97b6755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9e0f7-bd6b-405f-8af9-ae217371239b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Inhoudstype"/>
        <xsd:element ref="dc:title" minOccurs="0" maxOccurs="1" ma:index="0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96173d46-5f7d-49bf-a64d-4dd4f1c458b8" ContentTypeId="0x0101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7DF3C74-2FD9-45B4-99EC-F97E2981E5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a6d8ab7-14e8-43fb-be46-d5b97b675565"/>
    <ds:schemaRef ds:uri="6239e0f7-bd6b-405f-8af9-ae21737123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8DE6213-AF53-4531-AB8F-C193B58782AE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EE169855-766E-4C24-9E79-F34E496F210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F52A2A2-00F0-4E59-9095-AA5A370E037A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ca6d8ab7-14e8-43fb-be46-d5b97b675565"/>
    <ds:schemaRef ds:uri="6239e0f7-bd6b-405f-8af9-ae217371239b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Kantoorthema</Template>
  <TotalTime>1512</TotalTime>
  <Words>514</Words>
  <Application>Microsoft Office PowerPoint</Application>
  <PresentationFormat>Breedbeeld</PresentationFormat>
  <Paragraphs>135</Paragraphs>
  <Slides>35</Slides>
  <Notes>2</Notes>
  <HiddenSlides>0</HiddenSlides>
  <MMClips>4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35</vt:i4>
      </vt:variant>
    </vt:vector>
  </HeadingPairs>
  <TitlesOfParts>
    <vt:vector size="42" baseType="lpstr">
      <vt:lpstr>Arial</vt:lpstr>
      <vt:lpstr>Brush Script MT</vt:lpstr>
      <vt:lpstr>Calibri</vt:lpstr>
      <vt:lpstr>Calibri Light</vt:lpstr>
      <vt:lpstr>cookies&amp;milk</vt:lpstr>
      <vt:lpstr>Lato Black</vt:lpstr>
      <vt:lpstr>Kantoorthema</vt:lpstr>
      <vt:lpstr>PowerPoint-presentatie</vt:lpstr>
      <vt:lpstr>PowerPoint-presentatie</vt:lpstr>
      <vt:lpstr>De Technische</vt:lpstr>
      <vt:lpstr>PowerPoint-presentatie</vt:lpstr>
      <vt:lpstr>PowerPoint-presentatie</vt:lpstr>
      <vt:lpstr>Samenwerken</vt:lpstr>
      <vt:lpstr>PowerPoint-presentatie</vt:lpstr>
      <vt:lpstr>PowerPoint-presentatie</vt:lpstr>
      <vt:lpstr>Instroom</vt:lpstr>
      <vt:lpstr>VEEL AFWISSELING TUSSEN SCHOOL  EN BPV!</vt:lpstr>
      <vt:lpstr>PowerPoint-presentatie</vt:lpstr>
      <vt:lpstr>Keuzedelen</vt:lpstr>
      <vt:lpstr>PowerPoint-presentatie</vt:lpstr>
      <vt:lpstr>PowerPoint-presentatie</vt:lpstr>
      <vt:lpstr>PowerPoint-presentatie</vt:lpstr>
      <vt:lpstr>(BOUW) TIMMEREN</vt:lpstr>
      <vt:lpstr>De Technische</vt:lpstr>
      <vt:lpstr>PowerPoint-presentatie</vt:lpstr>
      <vt:lpstr>Uitstromingen</vt:lpstr>
      <vt:lpstr>Opdrachten</vt:lpstr>
      <vt:lpstr>PowerPoint-presentatie</vt:lpstr>
      <vt:lpstr>PowerPoint-presentatie</vt:lpstr>
      <vt:lpstr>PowerPoint-presentatie</vt:lpstr>
      <vt:lpstr>SCHILDEREN</vt:lpstr>
      <vt:lpstr>PowerPoint-presentatie</vt:lpstr>
      <vt:lpstr>De Technische</vt:lpstr>
      <vt:lpstr>PowerPoint-presentatie</vt:lpstr>
      <vt:lpstr>PowerPoint-presentatie</vt:lpstr>
      <vt:lpstr>Diploma behaald?</vt:lpstr>
      <vt:lpstr>PowerPoint-presentatie</vt:lpstr>
      <vt:lpstr>PowerPoint-presentatie</vt:lpstr>
      <vt:lpstr>De Technische</vt:lpstr>
      <vt:lpstr>PowerPoint-presentatie</vt:lpstr>
      <vt:lpstr>De Technische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Elke Linsen</dc:creator>
  <cp:lastModifiedBy>Femke Terwiel</cp:lastModifiedBy>
  <cp:revision>94</cp:revision>
  <dcterms:created xsi:type="dcterms:W3CDTF">2020-08-19T14:06:10Z</dcterms:created>
  <dcterms:modified xsi:type="dcterms:W3CDTF">2020-11-14T15:59:19Z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0x0101007E78E8C44276DF4CBC74F8412B546762</vt:lpwstr>
  </property>
</Properties>
</file>