
<file path=[Content_Types].xml><?xml version="1.0" encoding="utf-8"?>
<Types xmlns="http://schemas.openxmlformats.org/package/2006/content-types">
  <Default Extension="emf" ContentType="image/x-emf"/>
  <Default Extension="jpeg" ContentType="image/jpeg"/>
  <Default Extension="m4a" ContentType="audi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5"/>
    <p:sldMasterId id="2147483677" r:id="rId6"/>
    <p:sldMasterId id="2147483674" r:id="rId7"/>
  </p:sldMasterIdLst>
  <p:notesMasterIdLst>
    <p:notesMasterId r:id="rId33"/>
  </p:notesMasterIdLst>
  <p:sldIdLst>
    <p:sldId id="260" r:id="rId8"/>
    <p:sldId id="275" r:id="rId9"/>
    <p:sldId id="278" r:id="rId10"/>
    <p:sldId id="262" r:id="rId11"/>
    <p:sldId id="273" r:id="rId12"/>
    <p:sldId id="282" r:id="rId13"/>
    <p:sldId id="297" r:id="rId14"/>
    <p:sldId id="298" r:id="rId15"/>
    <p:sldId id="299" r:id="rId16"/>
    <p:sldId id="287" r:id="rId17"/>
    <p:sldId id="302" r:id="rId18"/>
    <p:sldId id="288" r:id="rId19"/>
    <p:sldId id="316" r:id="rId20"/>
    <p:sldId id="311" r:id="rId21"/>
    <p:sldId id="313" r:id="rId22"/>
    <p:sldId id="315" r:id="rId23"/>
    <p:sldId id="301" r:id="rId24"/>
    <p:sldId id="314" r:id="rId25"/>
    <p:sldId id="310" r:id="rId26"/>
    <p:sldId id="294" r:id="rId27"/>
    <p:sldId id="271" r:id="rId28"/>
    <p:sldId id="270" r:id="rId29"/>
    <p:sldId id="268" r:id="rId30"/>
    <p:sldId id="296" r:id="rId31"/>
    <p:sldId id="317" r:id="rId32"/>
  </p:sldIdLst>
  <p:sldSz cx="9144000" cy="6858000" type="screen4x3"/>
  <p:notesSz cx="6858000" cy="9945688"/>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eke Oldenhof" initials="LO" lastIdx="3" clrIdx="0">
    <p:extLst>
      <p:ext uri="{19B8F6BF-5375-455C-9EA6-DF929625EA0E}">
        <p15:presenceInfo xmlns:p15="http://schemas.microsoft.com/office/powerpoint/2012/main" userId="S::loldenhof@roc-nijmegen.nl::da6a458c-136a-4219-996f-1c06248bf86b" providerId="AD"/>
      </p:ext>
    </p:extLst>
  </p:cmAuthor>
  <p:cmAuthor id="2" name="Femke Terwiel" initials="FT" lastIdx="1" clrIdx="1">
    <p:extLst>
      <p:ext uri="{19B8F6BF-5375-455C-9EA6-DF929625EA0E}">
        <p15:presenceInfo xmlns:p15="http://schemas.microsoft.com/office/powerpoint/2012/main" userId="S::fterwiel@roc-nijmegen.nl::42bfa86a-3fd1-4524-8064-f25b2043f37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DAF0868-E61E-4459-AA1E-5130F7C06B64}" v="191" dt="2020-11-01T19:52:25.640"/>
    <p1510:client id="{D7176E87-D76A-AE32-2EEB-2AC95A0011B0}" v="11" dt="2020-11-03T09:46:55.555"/>
  </p1510:revLst>
</p1510:revInfo>
</file>

<file path=ppt/tableStyles.xml><?xml version="1.0" encoding="utf-8"?>
<a:tblStyleLst xmlns:a="http://schemas.openxmlformats.org/drawingml/2006/main" def="{69012ECD-51FC-41F1-AA8D-1B2483CD663E}">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Stijl, licht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2DE63D5-997A-4646-A377-4702673A728D}" styleName="Stijl, licht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Stijl, licht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8A107856-5554-42FB-B03E-39F5DBC370BA}" styleName="Stijl, gemiddeld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182" autoAdjust="0"/>
    <p:restoredTop sz="94637"/>
  </p:normalViewPr>
  <p:slideViewPr>
    <p:cSldViewPr snapToGrid="0" snapToObjects="1">
      <p:cViewPr varScale="1">
        <p:scale>
          <a:sx n="67" d="100"/>
          <a:sy n="67" d="100"/>
        </p:scale>
        <p:origin x="1160"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microsoft.com/office/2016/11/relationships/changesInfo" Target="changesInfos/changesInfo1.xml"/><Relationship Id="rId21" Type="http://schemas.openxmlformats.org/officeDocument/2006/relationships/slide" Target="slides/slide14.xml"/><Relationship Id="rId34" Type="http://schemas.openxmlformats.org/officeDocument/2006/relationships/commentAuthors" Target="commentAuthors.xml"/><Relationship Id="rId7"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Master" Target="slideMasters/slideMaster1.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viewProps" Target="viewProp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customXml" Target="../customXml/item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presProps" Target="presProps.xml"/><Relationship Id="rId8" Type="http://schemas.openxmlformats.org/officeDocument/2006/relationships/slide" Target="slides/slide1.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eke Oldenhof" userId="S::loldenhof@roc-nijmegen.nl::da6a458c-136a-4219-996f-1c06248bf86b" providerId="AD" clId="Web-{D7176E87-D76A-AE32-2EEB-2AC95A0011B0}"/>
    <pc:docChg chg="modSld">
      <pc:chgData name="Lieke Oldenhof" userId="S::loldenhof@roc-nijmegen.nl::da6a458c-136a-4219-996f-1c06248bf86b" providerId="AD" clId="Web-{D7176E87-D76A-AE32-2EEB-2AC95A0011B0}" dt="2020-11-03T09:46:55.555" v="10" actId="20577"/>
      <pc:docMkLst>
        <pc:docMk/>
      </pc:docMkLst>
      <pc:sldChg chg="modSp">
        <pc:chgData name="Lieke Oldenhof" userId="S::loldenhof@roc-nijmegen.nl::da6a458c-136a-4219-996f-1c06248bf86b" providerId="AD" clId="Web-{D7176E87-D76A-AE32-2EEB-2AC95A0011B0}" dt="2020-11-03T09:46:47.226" v="8" actId="20577"/>
        <pc:sldMkLst>
          <pc:docMk/>
          <pc:sldMk cId="1864406021" sldId="260"/>
        </pc:sldMkLst>
        <pc:spChg chg="mod">
          <ac:chgData name="Lieke Oldenhof" userId="S::loldenhof@roc-nijmegen.nl::da6a458c-136a-4219-996f-1c06248bf86b" providerId="AD" clId="Web-{D7176E87-D76A-AE32-2EEB-2AC95A0011B0}" dt="2020-11-03T09:46:47.226" v="8" actId="20577"/>
          <ac:spMkLst>
            <pc:docMk/>
            <pc:sldMk cId="1864406021" sldId="260"/>
            <ac:spMk id="2" creationId="{6062E2BF-235D-4C51-9673-2FF9406689BE}"/>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98475"/>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98475"/>
          </a:xfrm>
          <a:prstGeom prst="rect">
            <a:avLst/>
          </a:prstGeom>
        </p:spPr>
        <p:txBody>
          <a:bodyPr vert="horz" lIns="91440" tIns="45720" rIns="91440" bIns="45720" rtlCol="0"/>
          <a:lstStyle>
            <a:lvl1pPr algn="r">
              <a:defRPr sz="1200"/>
            </a:lvl1pPr>
          </a:lstStyle>
          <a:p>
            <a:fld id="{A95407EA-5DAB-441F-BC9C-850559D74D0F}" type="datetimeFigureOut">
              <a:rPr lang="nl-NL" smtClean="0"/>
              <a:t>3-11-2020</a:t>
            </a:fld>
            <a:endParaRPr lang="nl-NL"/>
          </a:p>
        </p:txBody>
      </p:sp>
      <p:sp>
        <p:nvSpPr>
          <p:cNvPr id="4" name="Tijdelijke aanduiding voor dia-afbeelding 3"/>
          <p:cNvSpPr>
            <a:spLocks noGrp="1" noRot="1" noChangeAspect="1"/>
          </p:cNvSpPr>
          <p:nvPr>
            <p:ph type="sldImg" idx="2"/>
          </p:nvPr>
        </p:nvSpPr>
        <p:spPr>
          <a:xfrm>
            <a:off x="1190625" y="1243013"/>
            <a:ext cx="4476750" cy="3357562"/>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786313"/>
            <a:ext cx="5486400" cy="3916362"/>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9447213"/>
            <a:ext cx="2971800" cy="498475"/>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9447213"/>
            <a:ext cx="2971800" cy="498475"/>
          </a:xfrm>
          <a:prstGeom prst="rect">
            <a:avLst/>
          </a:prstGeom>
        </p:spPr>
        <p:txBody>
          <a:bodyPr vert="horz" lIns="91440" tIns="45720" rIns="91440" bIns="45720" rtlCol="0" anchor="b"/>
          <a:lstStyle>
            <a:lvl1pPr algn="r">
              <a:defRPr sz="1200"/>
            </a:lvl1pPr>
          </a:lstStyle>
          <a:p>
            <a:fld id="{3C1F4799-D2DD-4DBB-99DD-11CFACEC0E2F}" type="slidenum">
              <a:rPr lang="nl-NL" smtClean="0"/>
              <a:t>‹nr.›</a:t>
            </a:fld>
            <a:endParaRPr lang="nl-NL"/>
          </a:p>
        </p:txBody>
      </p:sp>
    </p:spTree>
    <p:extLst>
      <p:ext uri="{BB962C8B-B14F-4D97-AF65-F5344CB8AC3E}">
        <p14:creationId xmlns:p14="http://schemas.microsoft.com/office/powerpoint/2010/main" val="15286199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9CF8742B-AE4A-4A87-A9B1-CAB572C9307D}"/>
              </a:ext>
            </a:extLst>
          </p:cNvPr>
          <p:cNvSpPr>
            <a:spLocks noGrp="1" noChangeArrowheads="1"/>
          </p:cNvSpPr>
          <p:nvPr>
            <p:ph type="sldNum" sz="quarter" idx="5"/>
          </p:nvPr>
        </p:nvSpPr>
        <p:spPr>
          <a:noFill/>
        </p:spPr>
        <p:txBody>
          <a:bodyPr/>
          <a:lstStyle>
            <a:lvl1pPr defTabSz="917575">
              <a:defRPr sz="2400">
                <a:solidFill>
                  <a:schemeClr val="tx1"/>
                </a:solidFill>
                <a:latin typeface="Arial" panose="020B0604020202020204" pitchFamily="34" charset="0"/>
                <a:ea typeface="ヒラギノ角ゴ Pro W3" charset="-128"/>
              </a:defRPr>
            </a:lvl1pPr>
            <a:lvl2pPr marL="742950" indent="-285750" defTabSz="917575">
              <a:defRPr sz="2400">
                <a:solidFill>
                  <a:schemeClr val="tx1"/>
                </a:solidFill>
                <a:latin typeface="Arial" panose="020B0604020202020204" pitchFamily="34" charset="0"/>
                <a:ea typeface="ヒラギノ角ゴ Pro W3" charset="-128"/>
              </a:defRPr>
            </a:lvl2pPr>
            <a:lvl3pPr marL="1143000" indent="-228600" defTabSz="917575">
              <a:defRPr sz="2400">
                <a:solidFill>
                  <a:schemeClr val="tx1"/>
                </a:solidFill>
                <a:latin typeface="Arial" panose="020B0604020202020204" pitchFamily="34" charset="0"/>
                <a:ea typeface="ヒラギノ角ゴ Pro W3" charset="-128"/>
              </a:defRPr>
            </a:lvl3pPr>
            <a:lvl4pPr marL="1600200" indent="-228600" defTabSz="917575">
              <a:defRPr sz="2400">
                <a:solidFill>
                  <a:schemeClr val="tx1"/>
                </a:solidFill>
                <a:latin typeface="Arial" panose="020B0604020202020204" pitchFamily="34" charset="0"/>
                <a:ea typeface="ヒラギノ角ゴ Pro W3" charset="-128"/>
              </a:defRPr>
            </a:lvl4pPr>
            <a:lvl5pPr marL="2057400" indent="-228600" defTabSz="917575">
              <a:defRPr sz="2400">
                <a:solidFill>
                  <a:schemeClr val="tx1"/>
                </a:solidFill>
                <a:latin typeface="Arial" panose="020B0604020202020204" pitchFamily="34" charset="0"/>
                <a:ea typeface="ヒラギノ角ゴ Pro W3" charset="-128"/>
              </a:defRPr>
            </a:lvl5pPr>
            <a:lvl6pPr marL="25146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6pPr>
            <a:lvl7pPr marL="29718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7pPr>
            <a:lvl8pPr marL="34290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8pPr>
            <a:lvl9pPr marL="38862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9pPr>
          </a:lstStyle>
          <a:p>
            <a:fld id="{26390174-7F5B-4D74-AC36-2DD45384695A}" type="slidenum">
              <a:rPr lang="en-US" altLang="nl-NL" sz="1200" smtClean="0"/>
              <a:pPr/>
              <a:t>9</a:t>
            </a:fld>
            <a:endParaRPr lang="en-US" altLang="nl-NL" sz="1200"/>
          </a:p>
        </p:txBody>
      </p:sp>
      <p:sp>
        <p:nvSpPr>
          <p:cNvPr id="65538" name="Rectangle 2">
            <a:extLst>
              <a:ext uri="{FF2B5EF4-FFF2-40B4-BE49-F238E27FC236}">
                <a16:creationId xmlns:a16="http://schemas.microsoft.com/office/drawing/2014/main" id="{C54EBDB7-D22D-4CCB-A616-21F136743CEC}"/>
              </a:ext>
            </a:extLst>
          </p:cNvPr>
          <p:cNvSpPr>
            <a:spLocks noGrp="1" noRot="1" noChangeAspect="1" noChangeArrowheads="1" noTextEdit="1"/>
          </p:cNvSpPr>
          <p:nvPr>
            <p:ph type="sldImg"/>
          </p:nvPr>
        </p:nvSpPr>
        <p:spPr>
          <a:ln/>
        </p:spPr>
      </p:sp>
      <p:sp>
        <p:nvSpPr>
          <p:cNvPr id="27652" name="Rectangle 3">
            <a:extLst>
              <a:ext uri="{FF2B5EF4-FFF2-40B4-BE49-F238E27FC236}">
                <a16:creationId xmlns:a16="http://schemas.microsoft.com/office/drawing/2014/main" id="{DB728A82-0896-48A3-AAE9-EA3B829AFDC7}"/>
              </a:ext>
            </a:extLst>
          </p:cNvPr>
          <p:cNvSpPr>
            <a:spLocks noGrp="1" noChangeArrowheads="1"/>
          </p:cNvSpPr>
          <p:nvPr>
            <p:ph type="body" idx="1"/>
          </p:nvPr>
        </p:nvSpPr>
        <p:spPr>
          <a:noFill/>
        </p:spPr>
        <p:txBody>
          <a:bodyPr/>
          <a:lstStyle/>
          <a:p>
            <a:pPr eaLnBrk="1" hangingPunct="1"/>
            <a:r>
              <a:rPr lang="nl-NL" altLang="nl-NL">
                <a:latin typeface="Arial" panose="020B0604020202020204" pitchFamily="34" charset="0"/>
                <a:ea typeface="ヒラギノ角ゴ Pro W3" charset="-128"/>
              </a:rPr>
              <a:t>BOL: Wie kiest voor de beroepsopleidende leerweg, volgt het grootste gedeelte van zijn opleiding op school. Daarnaast zijn er stages in de beroepspraktijk (tussen de 20% en 60%).</a:t>
            </a:r>
          </a:p>
          <a:p>
            <a:pPr eaLnBrk="1" hangingPunct="1"/>
            <a:r>
              <a:rPr lang="nl-NL" altLang="nl-NL">
                <a:latin typeface="Arial" panose="020B0604020202020204" pitchFamily="34" charset="0"/>
                <a:ea typeface="ヒラギノ角ゴ Pro W3" charset="-128"/>
              </a:rPr>
              <a:t>BBL:  Studenten van de BBL werken het grootste deel van de tijd in de praktijk resp. in loondienst (minstens 60%). Minimaal één dag of avond in de week komen BBL-studenten naar school voor theorie en ondersteuning. Om de BBL te kunnen volgen, dient de student een leer-/arbeidsovereenkomst af te sluiten met een erkend leerbedrijf.</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a:extLst>
              <a:ext uri="{FF2B5EF4-FFF2-40B4-BE49-F238E27FC236}">
                <a16:creationId xmlns:a16="http://schemas.microsoft.com/office/drawing/2014/main" id="{A8787CFB-84B5-4E7F-BEBF-661BEA013005}"/>
              </a:ext>
            </a:extLst>
          </p:cNvPr>
          <p:cNvSpPr>
            <a:spLocks noGrp="1" noChangeArrowheads="1"/>
          </p:cNvSpPr>
          <p:nvPr>
            <p:ph type="sldNum" sz="quarter" idx="5"/>
          </p:nvPr>
        </p:nvSpPr>
        <p:spPr>
          <a:noFill/>
        </p:spPr>
        <p:txBody>
          <a:bodyPr/>
          <a:lstStyle>
            <a:lvl1pPr defTabSz="915988">
              <a:defRPr sz="2400">
                <a:solidFill>
                  <a:schemeClr val="tx1"/>
                </a:solidFill>
                <a:latin typeface="Arial" panose="020B0604020202020204" pitchFamily="34" charset="0"/>
                <a:ea typeface="ヒラギノ角ゴ Pro W3" charset="-128"/>
              </a:defRPr>
            </a:lvl1pPr>
            <a:lvl2pPr marL="744538" indent="-285750" defTabSz="915988">
              <a:defRPr sz="2400">
                <a:solidFill>
                  <a:schemeClr val="tx1"/>
                </a:solidFill>
                <a:latin typeface="Arial" panose="020B0604020202020204" pitchFamily="34" charset="0"/>
                <a:ea typeface="ヒラギノ角ゴ Pro W3" charset="-128"/>
              </a:defRPr>
            </a:lvl2pPr>
            <a:lvl3pPr marL="1146175" indent="-228600" defTabSz="915988">
              <a:defRPr sz="2400">
                <a:solidFill>
                  <a:schemeClr val="tx1"/>
                </a:solidFill>
                <a:latin typeface="Arial" panose="020B0604020202020204" pitchFamily="34" charset="0"/>
                <a:ea typeface="ヒラギノ角ゴ Pro W3" charset="-128"/>
              </a:defRPr>
            </a:lvl3pPr>
            <a:lvl4pPr marL="1606550" indent="-228600" defTabSz="915988">
              <a:defRPr sz="2400">
                <a:solidFill>
                  <a:schemeClr val="tx1"/>
                </a:solidFill>
                <a:latin typeface="Arial" panose="020B0604020202020204" pitchFamily="34" charset="0"/>
                <a:ea typeface="ヒラギノ角ゴ Pro W3" charset="-128"/>
              </a:defRPr>
            </a:lvl4pPr>
            <a:lvl5pPr marL="2065338" indent="-228600" defTabSz="915988">
              <a:defRPr sz="2400">
                <a:solidFill>
                  <a:schemeClr val="tx1"/>
                </a:solidFill>
                <a:latin typeface="Arial" panose="020B0604020202020204" pitchFamily="34" charset="0"/>
                <a:ea typeface="ヒラギノ角ゴ Pro W3" charset="-128"/>
              </a:defRPr>
            </a:lvl5pPr>
            <a:lvl6pPr marL="2522538" indent="-228600" defTabSz="915988"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6pPr>
            <a:lvl7pPr marL="2979738" indent="-228600" defTabSz="915988"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7pPr>
            <a:lvl8pPr marL="3436938" indent="-228600" defTabSz="915988"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8pPr>
            <a:lvl9pPr marL="3894138" indent="-228600" defTabSz="915988"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9pPr>
          </a:lstStyle>
          <a:p>
            <a:fld id="{9BB4C883-86BD-4055-B9EA-37D0E00FADB7}" type="slidenum">
              <a:rPr lang="en-US" altLang="nl-NL" sz="1200" smtClean="0">
                <a:solidFill>
                  <a:srgbClr val="000000"/>
                </a:solidFill>
              </a:rPr>
              <a:pPr/>
              <a:t>11</a:t>
            </a:fld>
            <a:endParaRPr lang="en-US" altLang="nl-NL" sz="1200">
              <a:solidFill>
                <a:srgbClr val="000000"/>
              </a:solidFill>
            </a:endParaRPr>
          </a:p>
        </p:txBody>
      </p:sp>
      <p:sp>
        <p:nvSpPr>
          <p:cNvPr id="23554" name="Rectangle 2">
            <a:extLst>
              <a:ext uri="{FF2B5EF4-FFF2-40B4-BE49-F238E27FC236}">
                <a16:creationId xmlns:a16="http://schemas.microsoft.com/office/drawing/2014/main" id="{440F45D9-6534-47DD-A24C-67BBFB6ECCD6}"/>
              </a:ext>
            </a:extLst>
          </p:cNvPr>
          <p:cNvSpPr>
            <a:spLocks noGrp="1" noRot="1" noChangeAspect="1" noChangeArrowheads="1" noTextEdit="1"/>
          </p:cNvSpPr>
          <p:nvPr>
            <p:ph type="sldImg"/>
          </p:nvPr>
        </p:nvSpPr>
        <p:spPr>
          <a:ln/>
        </p:spPr>
      </p:sp>
      <p:sp>
        <p:nvSpPr>
          <p:cNvPr id="29700" name="Rectangle 3">
            <a:extLst>
              <a:ext uri="{FF2B5EF4-FFF2-40B4-BE49-F238E27FC236}">
                <a16:creationId xmlns:a16="http://schemas.microsoft.com/office/drawing/2014/main" id="{0A4BD2D2-15F6-427E-AD88-86236A9EBB27}"/>
              </a:ext>
            </a:extLst>
          </p:cNvPr>
          <p:cNvSpPr>
            <a:spLocks noGrp="1" noChangeArrowheads="1"/>
          </p:cNvSpPr>
          <p:nvPr>
            <p:ph type="body" idx="1"/>
          </p:nvPr>
        </p:nvSpPr>
        <p:spPr>
          <a:noFill/>
        </p:spPr>
        <p:txBody>
          <a:bodyPr/>
          <a:lstStyle/>
          <a:p>
            <a:pPr eaLnBrk="1" hangingPunct="1"/>
            <a:r>
              <a:rPr lang="nl-NL" altLang="nl-NL">
                <a:latin typeface="Arial" panose="020B0604020202020204" pitchFamily="34" charset="0"/>
                <a:ea typeface="ヒラギノ角ゴ Pro W3" charset="-128"/>
              </a:rPr>
              <a:t>Op deze dia kun je alle toelatingseisen beschrijven bijvoorbeeld, vooropleiding, leeftijd, werk etc.</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a:extLst>
              <a:ext uri="{FF2B5EF4-FFF2-40B4-BE49-F238E27FC236}">
                <a16:creationId xmlns:a16="http://schemas.microsoft.com/office/drawing/2014/main" id="{165CCF6D-5875-4C6F-A0AF-BA3E0E854DD6}"/>
              </a:ext>
            </a:extLst>
          </p:cNvPr>
          <p:cNvSpPr>
            <a:spLocks noGrp="1" noChangeArrowheads="1"/>
          </p:cNvSpPr>
          <p:nvPr>
            <p:ph type="sldNum" sz="quarter" idx="5"/>
          </p:nvPr>
        </p:nvSpPr>
        <p:spPr>
          <a:noFill/>
        </p:spPr>
        <p:txBody>
          <a:bodyPr/>
          <a:lstStyle>
            <a:lvl1pPr defTabSz="915988">
              <a:defRPr sz="2400">
                <a:solidFill>
                  <a:schemeClr val="tx1"/>
                </a:solidFill>
                <a:latin typeface="Arial" panose="020B0604020202020204" pitchFamily="34" charset="0"/>
                <a:ea typeface="ヒラギノ角ゴ Pro W3" charset="-128"/>
              </a:defRPr>
            </a:lvl1pPr>
            <a:lvl2pPr marL="744538" indent="-285750" defTabSz="915988">
              <a:defRPr sz="2400">
                <a:solidFill>
                  <a:schemeClr val="tx1"/>
                </a:solidFill>
                <a:latin typeface="Arial" panose="020B0604020202020204" pitchFamily="34" charset="0"/>
                <a:ea typeface="ヒラギノ角ゴ Pro W3" charset="-128"/>
              </a:defRPr>
            </a:lvl2pPr>
            <a:lvl3pPr marL="1146175" indent="-228600" defTabSz="915988">
              <a:defRPr sz="2400">
                <a:solidFill>
                  <a:schemeClr val="tx1"/>
                </a:solidFill>
                <a:latin typeface="Arial" panose="020B0604020202020204" pitchFamily="34" charset="0"/>
                <a:ea typeface="ヒラギノ角ゴ Pro W3" charset="-128"/>
              </a:defRPr>
            </a:lvl3pPr>
            <a:lvl4pPr marL="1606550" indent="-228600" defTabSz="915988">
              <a:defRPr sz="2400">
                <a:solidFill>
                  <a:schemeClr val="tx1"/>
                </a:solidFill>
                <a:latin typeface="Arial" panose="020B0604020202020204" pitchFamily="34" charset="0"/>
                <a:ea typeface="ヒラギノ角ゴ Pro W3" charset="-128"/>
              </a:defRPr>
            </a:lvl4pPr>
            <a:lvl5pPr marL="2065338" indent="-228600" defTabSz="915988">
              <a:defRPr sz="2400">
                <a:solidFill>
                  <a:schemeClr val="tx1"/>
                </a:solidFill>
                <a:latin typeface="Arial" panose="020B0604020202020204" pitchFamily="34" charset="0"/>
                <a:ea typeface="ヒラギノ角ゴ Pro W3" charset="-128"/>
              </a:defRPr>
            </a:lvl5pPr>
            <a:lvl6pPr marL="2522538" indent="-228600" defTabSz="915988"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6pPr>
            <a:lvl7pPr marL="2979738" indent="-228600" defTabSz="915988"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7pPr>
            <a:lvl8pPr marL="3436938" indent="-228600" defTabSz="915988"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8pPr>
            <a:lvl9pPr marL="3894138" indent="-228600" defTabSz="915988"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9pPr>
          </a:lstStyle>
          <a:p>
            <a:fld id="{2F662796-B5D7-48C4-8547-81EEE60CB90E}" type="slidenum">
              <a:rPr lang="en-US" altLang="nl-NL" sz="1200" smtClean="0">
                <a:solidFill>
                  <a:srgbClr val="000000"/>
                </a:solidFill>
              </a:rPr>
              <a:pPr/>
              <a:t>17</a:t>
            </a:fld>
            <a:endParaRPr lang="en-US" altLang="nl-NL" sz="1200">
              <a:solidFill>
                <a:srgbClr val="000000"/>
              </a:solidFill>
            </a:endParaRPr>
          </a:p>
        </p:txBody>
      </p:sp>
      <p:sp>
        <p:nvSpPr>
          <p:cNvPr id="25602" name="Rectangle 2">
            <a:extLst>
              <a:ext uri="{FF2B5EF4-FFF2-40B4-BE49-F238E27FC236}">
                <a16:creationId xmlns:a16="http://schemas.microsoft.com/office/drawing/2014/main" id="{E2119DC2-AB97-49F1-8579-B5BA2061E05D}"/>
              </a:ext>
            </a:extLst>
          </p:cNvPr>
          <p:cNvSpPr>
            <a:spLocks noGrp="1" noRot="1" noChangeAspect="1" noChangeArrowheads="1" noTextEdit="1"/>
          </p:cNvSpPr>
          <p:nvPr>
            <p:ph type="sldImg"/>
          </p:nvPr>
        </p:nvSpPr>
        <p:spPr>
          <a:ln/>
        </p:spPr>
      </p:sp>
      <p:sp>
        <p:nvSpPr>
          <p:cNvPr id="37892" name="Rectangle 3">
            <a:extLst>
              <a:ext uri="{FF2B5EF4-FFF2-40B4-BE49-F238E27FC236}">
                <a16:creationId xmlns:a16="http://schemas.microsoft.com/office/drawing/2014/main" id="{A066744A-48BF-4E2C-8FEB-C1F4F59308AC}"/>
              </a:ext>
            </a:extLst>
          </p:cNvPr>
          <p:cNvSpPr>
            <a:spLocks noGrp="1" noChangeArrowheads="1"/>
          </p:cNvSpPr>
          <p:nvPr>
            <p:ph type="body" idx="1"/>
          </p:nvPr>
        </p:nvSpPr>
        <p:spPr>
          <a:noFill/>
        </p:spPr>
        <p:txBody>
          <a:bodyPr/>
          <a:lstStyle/>
          <a:p>
            <a:pPr eaLnBrk="1" hangingPunct="1"/>
            <a:r>
              <a:rPr lang="nl-NL" altLang="nl-NL">
                <a:latin typeface="Arial" panose="020B0604020202020204" pitchFamily="34" charset="0"/>
                <a:ea typeface="ヒラギノ角ゴ Pro W3" charset="-128"/>
              </a:rPr>
              <a:t>Op deze dia kun je aangeven wat een student na de opleiding(en) kan gaan doen. Het soort baan/werk of welke vervolgopleidingen goed aansluiten.</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di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el 7"/>
          <p:cNvSpPr>
            <a:spLocks noGrp="1"/>
          </p:cNvSpPr>
          <p:nvPr>
            <p:ph type="title"/>
          </p:nvPr>
        </p:nvSpPr>
        <p:spPr>
          <a:xfrm>
            <a:off x="628650" y="642220"/>
            <a:ext cx="6776605" cy="1325563"/>
          </a:xfrm>
        </p:spPr>
        <p:txBody>
          <a:bodyPr/>
          <a:lstStyle>
            <a:lvl1pPr>
              <a:defRPr sz="4800"/>
            </a:lvl1pPr>
          </a:lstStyle>
          <a:p>
            <a:r>
              <a:rPr lang="nl-NL"/>
              <a:t>Klik om stijl te bewerken</a:t>
            </a:r>
            <a:endParaRPr lang="nl-NL"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el en grafie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nl-NL" dirty="0"/>
              <a:t>Klik om de stijl te bewerken</a:t>
            </a:r>
            <a:endParaRPr lang="en-US" dirty="0"/>
          </a:p>
        </p:txBody>
      </p:sp>
      <p:sp>
        <p:nvSpPr>
          <p:cNvPr id="5" name="Tijdelijke aanduiding voor grafiek 4"/>
          <p:cNvSpPr>
            <a:spLocks noGrp="1"/>
          </p:cNvSpPr>
          <p:nvPr>
            <p:ph type="chart" sz="quarter" idx="10"/>
          </p:nvPr>
        </p:nvSpPr>
        <p:spPr>
          <a:xfrm>
            <a:off x="628650" y="1790700"/>
            <a:ext cx="7886700" cy="4141927"/>
          </a:xfrm>
        </p:spPr>
        <p:txBody>
          <a:bodyPr/>
          <a:lstStyle>
            <a:lvl1pPr marL="0" indent="0">
              <a:buNone/>
              <a:defRPr/>
            </a:lvl1pPr>
          </a:lstStyle>
          <a:p>
            <a:endParaRPr lang="nl-NL" dirty="0"/>
          </a:p>
        </p:txBody>
      </p:sp>
    </p:spTree>
    <p:extLst>
      <p:ext uri="{BB962C8B-B14F-4D97-AF65-F5344CB8AC3E}">
        <p14:creationId xmlns:p14="http://schemas.microsoft.com/office/powerpoint/2010/main" val="17361393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el grafiek uilte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Titelstijl van model bewerken</a:t>
            </a:r>
          </a:p>
        </p:txBody>
      </p:sp>
      <p:sp>
        <p:nvSpPr>
          <p:cNvPr id="4" name="Tijdelijke aanduiding voor tekst 4"/>
          <p:cNvSpPr>
            <a:spLocks noGrp="1"/>
          </p:cNvSpPr>
          <p:nvPr>
            <p:ph type="body" sz="quarter" idx="11"/>
          </p:nvPr>
        </p:nvSpPr>
        <p:spPr>
          <a:xfrm>
            <a:off x="4740250" y="1825625"/>
            <a:ext cx="3775100" cy="4038600"/>
          </a:xfrm>
        </p:spPr>
        <p:txBody>
          <a:bodyPr/>
          <a:lstStyle/>
          <a:p>
            <a:pPr lvl="0"/>
            <a:r>
              <a:rPr lang="nl-NL"/>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7" name="Tijdelijke aanduiding voor grafiek 6"/>
          <p:cNvSpPr>
            <a:spLocks noGrp="1"/>
          </p:cNvSpPr>
          <p:nvPr>
            <p:ph type="chart" sz="quarter" idx="12"/>
          </p:nvPr>
        </p:nvSpPr>
        <p:spPr>
          <a:xfrm>
            <a:off x="628650" y="1825625"/>
            <a:ext cx="4025900" cy="4038600"/>
          </a:xfrm>
        </p:spPr>
        <p:txBody>
          <a:bodyPr/>
          <a:lstStyle>
            <a:lvl1pPr marL="0" indent="0">
              <a:buNone/>
              <a:defRPr/>
            </a:lvl1pPr>
          </a:lstStyle>
          <a:p>
            <a:endParaRPr lang="nl-NL" dirty="0"/>
          </a:p>
        </p:txBody>
      </p:sp>
    </p:spTree>
    <p:extLst>
      <p:ext uri="{BB962C8B-B14F-4D97-AF65-F5344CB8AC3E}">
        <p14:creationId xmlns:p14="http://schemas.microsoft.com/office/powerpoint/2010/main" val="9729213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el en tabel">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lvl1pPr>
              <a:defRPr sz="3200" b="1">
                <a:solidFill>
                  <a:schemeClr val="accent2"/>
                </a:solidFill>
                <a:latin typeface="Arial" panose="020B0604020202020204" pitchFamily="34" charset="0"/>
                <a:cs typeface="Arial" panose="020B0604020202020204" pitchFamily="34" charset="0"/>
              </a:defRPr>
            </a:lvl1pPr>
          </a:lstStyle>
          <a:p>
            <a:r>
              <a:rPr lang="nl-NL" dirty="0"/>
              <a:t>Klik om de stijl te bewerken</a:t>
            </a:r>
          </a:p>
        </p:txBody>
      </p:sp>
      <p:sp>
        <p:nvSpPr>
          <p:cNvPr id="5" name="Tijdelijke aanduiding voor tabel 4"/>
          <p:cNvSpPr>
            <a:spLocks noGrp="1"/>
          </p:cNvSpPr>
          <p:nvPr>
            <p:ph type="tbl" sz="quarter" idx="10"/>
          </p:nvPr>
        </p:nvSpPr>
        <p:spPr>
          <a:xfrm>
            <a:off x="628650" y="1903413"/>
            <a:ext cx="7886700" cy="3976997"/>
          </a:xfrm>
          <a:noFill/>
          <a:ln>
            <a:noFill/>
          </a:ln>
        </p:spPr>
        <p:txBody>
          <a:bodyPr/>
          <a:lstStyle>
            <a:lvl1pPr marL="0" indent="0">
              <a:buNone/>
              <a:defRPr/>
            </a:lvl1pPr>
          </a:lstStyle>
          <a:p>
            <a:endParaRPr lang="nl-NL" dirty="0"/>
          </a:p>
        </p:txBody>
      </p:sp>
    </p:spTree>
    <p:extLst>
      <p:ext uri="{BB962C8B-B14F-4D97-AF65-F5344CB8AC3E}">
        <p14:creationId xmlns:p14="http://schemas.microsoft.com/office/powerpoint/2010/main" val="8083015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 tabel uitle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Titelstijl van model bewerken</a:t>
            </a:r>
          </a:p>
        </p:txBody>
      </p:sp>
      <p:sp>
        <p:nvSpPr>
          <p:cNvPr id="4" name="Tijdelijke aanduiding voor tabel 3"/>
          <p:cNvSpPr>
            <a:spLocks noGrp="1"/>
          </p:cNvSpPr>
          <p:nvPr>
            <p:ph type="tbl" sz="quarter" idx="10"/>
          </p:nvPr>
        </p:nvSpPr>
        <p:spPr>
          <a:xfrm>
            <a:off x="628650" y="1858963"/>
            <a:ext cx="3906179" cy="3998912"/>
          </a:xfrm>
        </p:spPr>
        <p:txBody>
          <a:bodyPr/>
          <a:lstStyle>
            <a:lvl1pPr marL="0" indent="0">
              <a:buNone/>
              <a:defRPr/>
            </a:lvl1pPr>
          </a:lstStyle>
          <a:p>
            <a:endParaRPr lang="nl-NL" dirty="0"/>
          </a:p>
        </p:txBody>
      </p:sp>
      <p:sp>
        <p:nvSpPr>
          <p:cNvPr id="6" name="Tijdelijke aanduiding voor tekst 5"/>
          <p:cNvSpPr>
            <a:spLocks noGrp="1"/>
          </p:cNvSpPr>
          <p:nvPr>
            <p:ph type="body" sz="quarter" idx="11"/>
          </p:nvPr>
        </p:nvSpPr>
        <p:spPr>
          <a:xfrm>
            <a:off x="4824413" y="1858964"/>
            <a:ext cx="3690937" cy="3998912"/>
          </a:xfrm>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7161761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met ondertite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28650" y="1828800"/>
            <a:ext cx="5720944" cy="719667"/>
          </a:xfrm>
        </p:spPr>
        <p:txBody>
          <a:bodyPr/>
          <a:lstStyle>
            <a:lvl1pPr marL="0" indent="0" algn="l">
              <a:buNone/>
              <a:defRPr sz="2400" b="1" i="0">
                <a:latin typeface="Arial" charset="0"/>
                <a:ea typeface="Arial" charset="0"/>
                <a:cs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9" name="Title Placeholder 1"/>
          <p:cNvSpPr>
            <a:spLocks noGrp="1"/>
          </p:cNvSpPr>
          <p:nvPr>
            <p:ph type="title"/>
          </p:nvPr>
        </p:nvSpPr>
        <p:spPr>
          <a:xfrm>
            <a:off x="628650" y="365129"/>
            <a:ext cx="7271766" cy="1325563"/>
          </a:xfrm>
          <a:prstGeom prst="rect">
            <a:avLst/>
          </a:prstGeom>
        </p:spPr>
        <p:txBody>
          <a:bodyPr vert="horz" lIns="91440" tIns="45720" rIns="91440" bIns="45720" rtlCol="0" anchor="ctr">
            <a:normAutofit/>
          </a:bodyPr>
          <a:lstStyle/>
          <a:p>
            <a:r>
              <a:rPr lang="nl-NL"/>
              <a:t>Klik om stijl te bewerken</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tandaard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5" name="Tijdelijke aanduiding voor tekst 4"/>
          <p:cNvSpPr>
            <a:spLocks noGrp="1"/>
          </p:cNvSpPr>
          <p:nvPr>
            <p:ph type="body" sz="quarter" idx="10"/>
          </p:nvPr>
        </p:nvSpPr>
        <p:spPr>
          <a:xfrm>
            <a:off x="628650" y="1865250"/>
            <a:ext cx="7886700" cy="3876675"/>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ergelijking (tekst)">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30"/>
            <a:ext cx="7886700" cy="1316034"/>
          </a:xfrm>
        </p:spPr>
        <p:txBody>
          <a:bodyPr/>
          <a:lstStyle/>
          <a:p>
            <a:r>
              <a:rPr lang="nl-NL"/>
              <a:t>Klik om stijl te bewerken</a:t>
            </a:r>
            <a:endParaRPr lang="en-US" dirty="0"/>
          </a:p>
        </p:txBody>
      </p:sp>
      <p:sp>
        <p:nvSpPr>
          <p:cNvPr id="3" name="Text Placeholder 2"/>
          <p:cNvSpPr>
            <a:spLocks noGrp="1"/>
          </p:cNvSpPr>
          <p:nvPr>
            <p:ph type="body" idx="1" hasCustomPrompt="1"/>
          </p:nvPr>
        </p:nvSpPr>
        <p:spPr>
          <a:xfrm>
            <a:off x="629842" y="1681163"/>
            <a:ext cx="3868340" cy="823912"/>
          </a:xfrm>
        </p:spPr>
        <p:txBody>
          <a:bodyPr anchor="b">
            <a:normAutofit/>
          </a:bodyPr>
          <a:lstStyle>
            <a:lvl1pPr marL="0" indent="0">
              <a:buNone/>
              <a:defRPr sz="2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dirty="0"/>
              <a:t>Subtitel</a:t>
            </a:r>
          </a:p>
        </p:txBody>
      </p:sp>
      <p:sp>
        <p:nvSpPr>
          <p:cNvPr id="5" name="Text Placeholder 4"/>
          <p:cNvSpPr>
            <a:spLocks noGrp="1"/>
          </p:cNvSpPr>
          <p:nvPr>
            <p:ph type="body" sz="quarter" idx="3" hasCustomPrompt="1"/>
          </p:nvPr>
        </p:nvSpPr>
        <p:spPr>
          <a:xfrm>
            <a:off x="4629152" y="1681163"/>
            <a:ext cx="3887391" cy="823912"/>
          </a:xfrm>
        </p:spPr>
        <p:txBody>
          <a:bodyPr anchor="b">
            <a:normAutofit/>
          </a:bodyPr>
          <a:lstStyle>
            <a:lvl1pPr marL="0" indent="0">
              <a:buNone/>
              <a:defRPr sz="2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dirty="0"/>
              <a:t>Subtitel</a:t>
            </a:r>
          </a:p>
        </p:txBody>
      </p:sp>
      <p:sp>
        <p:nvSpPr>
          <p:cNvPr id="8" name="Tijdelijke aanduiding voor tekst 7"/>
          <p:cNvSpPr>
            <a:spLocks noGrp="1"/>
          </p:cNvSpPr>
          <p:nvPr>
            <p:ph type="body" sz="quarter" idx="10"/>
          </p:nvPr>
        </p:nvSpPr>
        <p:spPr>
          <a:xfrm>
            <a:off x="630238" y="2505075"/>
            <a:ext cx="3868737" cy="335121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9" name="Tijdelijke aanduiding voor tekst 7"/>
          <p:cNvSpPr>
            <a:spLocks noGrp="1"/>
          </p:cNvSpPr>
          <p:nvPr>
            <p:ph type="body" sz="quarter" idx="11"/>
          </p:nvPr>
        </p:nvSpPr>
        <p:spPr>
          <a:xfrm>
            <a:off x="4629152" y="2505075"/>
            <a:ext cx="3868737" cy="335121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ee kolommen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5" name="Tijdelijke aanduiding voor tekst 4"/>
          <p:cNvSpPr>
            <a:spLocks noGrp="1"/>
          </p:cNvSpPr>
          <p:nvPr>
            <p:ph type="body" sz="quarter" idx="10"/>
          </p:nvPr>
        </p:nvSpPr>
        <p:spPr>
          <a:xfrm>
            <a:off x="628649" y="1825625"/>
            <a:ext cx="3883877" cy="40386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NL" dirty="0"/>
          </a:p>
        </p:txBody>
      </p:sp>
      <p:sp>
        <p:nvSpPr>
          <p:cNvPr id="7" name="Tijdelijke aanduiding voor tekst 4"/>
          <p:cNvSpPr>
            <a:spLocks noGrp="1"/>
          </p:cNvSpPr>
          <p:nvPr>
            <p:ph type="body" sz="quarter" idx="11"/>
          </p:nvPr>
        </p:nvSpPr>
        <p:spPr>
          <a:xfrm>
            <a:off x="4624039" y="1825625"/>
            <a:ext cx="3891311" cy="40386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NL"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fbeelding">
    <p:spTree>
      <p:nvGrpSpPr>
        <p:cNvPr id="1" name=""/>
        <p:cNvGrpSpPr/>
        <p:nvPr/>
      </p:nvGrpSpPr>
      <p:grpSpPr>
        <a:xfrm>
          <a:off x="0" y="0"/>
          <a:ext cx="0" cy="0"/>
          <a:chOff x="0" y="0"/>
          <a:chExt cx="0" cy="0"/>
        </a:xfrm>
      </p:grpSpPr>
      <p:sp>
        <p:nvSpPr>
          <p:cNvPr id="6" name="Tijdelijke aanduiding voor afbeelding 5"/>
          <p:cNvSpPr>
            <a:spLocks noGrp="1"/>
          </p:cNvSpPr>
          <p:nvPr>
            <p:ph type="pic" sz="quarter" idx="10"/>
          </p:nvPr>
        </p:nvSpPr>
        <p:spPr>
          <a:xfrm>
            <a:off x="0" y="1"/>
            <a:ext cx="9144000" cy="5874106"/>
          </a:xfrm>
        </p:spPr>
        <p:txBody>
          <a:bodyPr/>
          <a:lstStyle>
            <a:lvl1pPr marL="0" indent="0">
              <a:buNone/>
              <a:defRPr/>
            </a:lvl1pPr>
          </a:lstStyle>
          <a:p>
            <a:r>
              <a:rPr lang="nl-NL"/>
              <a:t>Klik op het pictogram als u een afbeelding wilt toevoegen</a:t>
            </a:r>
            <a:endParaRPr lang="nl-NL"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fbeelding en uitle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stijl te bewerken</a:t>
            </a:r>
          </a:p>
        </p:txBody>
      </p:sp>
      <p:sp>
        <p:nvSpPr>
          <p:cNvPr id="4" name="Tijdelijke aanduiding voor afbeelding 3"/>
          <p:cNvSpPr>
            <a:spLocks noGrp="1"/>
          </p:cNvSpPr>
          <p:nvPr>
            <p:ph type="pic" sz="quarter" idx="10"/>
          </p:nvPr>
        </p:nvSpPr>
        <p:spPr>
          <a:xfrm>
            <a:off x="628650" y="1828800"/>
            <a:ext cx="4411663" cy="4029075"/>
          </a:xfrm>
        </p:spPr>
        <p:txBody>
          <a:bodyPr/>
          <a:lstStyle>
            <a:lvl1pPr marL="0" indent="0">
              <a:buNone/>
              <a:defRPr/>
            </a:lvl1pPr>
          </a:lstStyle>
          <a:p>
            <a:r>
              <a:rPr lang="nl-NL"/>
              <a:t>Klik op het pictogram als u een afbeelding wilt toevoegen</a:t>
            </a:r>
            <a:endParaRPr lang="nl-NL" dirty="0"/>
          </a:p>
        </p:txBody>
      </p:sp>
      <p:sp>
        <p:nvSpPr>
          <p:cNvPr id="6" name="Tijdelijke aanduiding voor tekst 5"/>
          <p:cNvSpPr>
            <a:spLocks noGrp="1"/>
          </p:cNvSpPr>
          <p:nvPr>
            <p:ph type="body" sz="quarter" idx="11"/>
          </p:nvPr>
        </p:nvSpPr>
        <p:spPr>
          <a:xfrm>
            <a:off x="5145088" y="1828799"/>
            <a:ext cx="3370262" cy="4029075"/>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269805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Titelstijl van model bewerken</a:t>
            </a:r>
          </a:p>
        </p:txBody>
      </p:sp>
      <p:sp>
        <p:nvSpPr>
          <p:cNvPr id="3" name="Tijdelijke aanduiding voor inhoud 2"/>
          <p:cNvSpPr>
            <a:spLocks noGrp="1"/>
          </p:cNvSpPr>
          <p:nvPr>
            <p:ph idx="1"/>
          </p:nvPr>
        </p:nvSpPr>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Rectangle 4">
            <a:extLst>
              <a:ext uri="{FF2B5EF4-FFF2-40B4-BE49-F238E27FC236}">
                <a16:creationId xmlns:a16="http://schemas.microsoft.com/office/drawing/2014/main" id="{9C0405F8-D6FD-4455-B632-50372FD9E863}"/>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72506FBF-80FC-4B2D-B9DA-C920E1C96610}"/>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BDB37E56-425A-4499-AED1-E61094812750}"/>
              </a:ext>
            </a:extLst>
          </p:cNvPr>
          <p:cNvSpPr>
            <a:spLocks noGrp="1" noChangeArrowheads="1"/>
          </p:cNvSpPr>
          <p:nvPr>
            <p:ph type="sldNum" sz="quarter" idx="12"/>
          </p:nvPr>
        </p:nvSpPr>
        <p:spPr>
          <a:ln/>
        </p:spPr>
        <p:txBody>
          <a:bodyPr/>
          <a:lstStyle>
            <a:lvl1pPr>
              <a:defRPr/>
            </a:lvl1pPr>
          </a:lstStyle>
          <a:p>
            <a:pPr>
              <a:defRPr/>
            </a:pPr>
            <a:fld id="{CFCB98CE-0A43-4F44-A716-9D207B565465}" type="slidenum">
              <a:rPr lang="en-US" altLang="nl-NL"/>
              <a:pPr>
                <a:defRPr/>
              </a:pPr>
              <a:t>‹nr.›</a:t>
            </a:fld>
            <a:endParaRPr lang="en-US" altLang="nl-NL"/>
          </a:p>
        </p:txBody>
      </p:sp>
    </p:spTree>
    <p:extLst>
      <p:ext uri="{BB962C8B-B14F-4D97-AF65-F5344CB8AC3E}">
        <p14:creationId xmlns:p14="http://schemas.microsoft.com/office/powerpoint/2010/main" val="11194244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cSld name="Twee objecten">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Titelstijl van model bewerken</a:t>
            </a:r>
          </a:p>
        </p:txBody>
      </p:sp>
      <p:sp>
        <p:nvSpPr>
          <p:cNvPr id="3" name="Tijdelijke aanduiding voor inhoud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Rectangle 4">
            <a:extLst>
              <a:ext uri="{FF2B5EF4-FFF2-40B4-BE49-F238E27FC236}">
                <a16:creationId xmlns:a16="http://schemas.microsoft.com/office/drawing/2014/main" id="{B07C3C7C-A053-4B69-8D8D-6DF99B676964}"/>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7CDB4E73-1059-42D5-963B-9C59CE9302B8}"/>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CB2E8751-7088-4742-B601-518838C6F9E6}"/>
              </a:ext>
            </a:extLst>
          </p:cNvPr>
          <p:cNvSpPr>
            <a:spLocks noGrp="1" noChangeArrowheads="1"/>
          </p:cNvSpPr>
          <p:nvPr>
            <p:ph type="sldNum" sz="quarter" idx="12"/>
          </p:nvPr>
        </p:nvSpPr>
        <p:spPr>
          <a:ln/>
        </p:spPr>
        <p:txBody>
          <a:bodyPr/>
          <a:lstStyle>
            <a:lvl1pPr>
              <a:defRPr/>
            </a:lvl1pPr>
          </a:lstStyle>
          <a:p>
            <a:pPr>
              <a:defRPr/>
            </a:pPr>
            <a:fld id="{B5F98BFD-AA84-4E6A-AE42-767481C4E447}" type="slidenum">
              <a:rPr lang="en-US" altLang="nl-NL"/>
              <a:pPr>
                <a:defRPr/>
              </a:pPr>
              <a:t>‹nr.›</a:t>
            </a:fld>
            <a:endParaRPr lang="en-US" altLang="nl-NL"/>
          </a:p>
        </p:txBody>
      </p:sp>
    </p:spTree>
    <p:extLst>
      <p:ext uri="{BB962C8B-B14F-4D97-AF65-F5344CB8AC3E}">
        <p14:creationId xmlns:p14="http://schemas.microsoft.com/office/powerpoint/2010/main" val="39806447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9"/>
            <a:ext cx="7886700" cy="1325563"/>
          </a:xfrm>
          <a:prstGeom prst="rect">
            <a:avLst/>
          </a:prstGeom>
        </p:spPr>
        <p:txBody>
          <a:bodyPr vert="horz" lIns="91440" tIns="45720" rIns="91440" bIns="45720" rtlCol="0" anchor="ctr">
            <a:normAutofit/>
          </a:bodyPr>
          <a:lstStyle/>
          <a:p>
            <a:r>
              <a:rPr lang="nl-NL" dirty="0"/>
              <a:t>Titelstijl van model bewerken</a:t>
            </a:r>
            <a:endParaRPr lang="en-US" dirty="0"/>
          </a:p>
        </p:txBody>
      </p:sp>
      <p:sp>
        <p:nvSpPr>
          <p:cNvPr id="3" name="Text Placeholder 2"/>
          <p:cNvSpPr>
            <a:spLocks noGrp="1"/>
          </p:cNvSpPr>
          <p:nvPr>
            <p:ph type="body" idx="1"/>
          </p:nvPr>
        </p:nvSpPr>
        <p:spPr>
          <a:xfrm>
            <a:off x="628650" y="1825626"/>
            <a:ext cx="7886700" cy="4026535"/>
          </a:xfrm>
          <a:prstGeom prst="rect">
            <a:avLst/>
          </a:prstGeom>
        </p:spPr>
        <p:txBody>
          <a:bodyPr vert="horz" lIns="91440" tIns="45720" rIns="91440" bIns="45720" rtlCol="0">
            <a:normAutofit/>
          </a:body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p:txBody>
      </p:sp>
    </p:spTree>
    <p:extLst>
      <p:ext uri="{BB962C8B-B14F-4D97-AF65-F5344CB8AC3E}">
        <p14:creationId xmlns:p14="http://schemas.microsoft.com/office/powerpoint/2010/main" val="20581118"/>
      </p:ext>
    </p:extLst>
  </p:cSld>
  <p:clrMap bg1="lt1" tx1="dk1" bg2="lt2" tx2="dk2" accent1="accent1" accent2="accent2" accent3="accent3" accent4="accent4" accent5="accent5" accent6="accent6" hlink="hlink" folHlink="folHlink"/>
  <p:sldLayoutIdLst>
    <p:sldLayoutId id="2147483666" r:id="rId1"/>
    <p:sldLayoutId id="2147483661" r:id="rId2"/>
    <p:sldLayoutId id="2147483662" r:id="rId3"/>
    <p:sldLayoutId id="2147483665" r:id="rId4"/>
    <p:sldLayoutId id="2147483664" r:id="rId5"/>
    <p:sldLayoutId id="2147483673" r:id="rId6"/>
    <p:sldLayoutId id="2147483683" r:id="rId7"/>
    <p:sldLayoutId id="2147483684" r:id="rId8"/>
    <p:sldLayoutId id="2147483685" r:id="rId9"/>
  </p:sldLayoutIdLst>
  <p:txStyles>
    <p:titleStyle>
      <a:lvl1pPr algn="l" defTabSz="914400" rtl="0" eaLnBrk="1" latinLnBrk="0" hangingPunct="1">
        <a:lnSpc>
          <a:spcPct val="90000"/>
        </a:lnSpc>
        <a:spcBef>
          <a:spcPct val="0"/>
        </a:spcBef>
        <a:buNone/>
        <a:defRPr sz="3200" b="1" i="0" kern="1200">
          <a:solidFill>
            <a:schemeClr val="tx1"/>
          </a:solidFill>
          <a:latin typeface="Arial" charset="0"/>
          <a:ea typeface="Arial" charset="0"/>
          <a:cs typeface="Arial" charset="0"/>
        </a:defRPr>
      </a:lvl1pPr>
    </p:titleStyle>
    <p:bodyStyle>
      <a:lvl1pPr marL="342900" indent="-342900" algn="l" defTabSz="914400" rtl="0" eaLnBrk="1" latinLnBrk="0" hangingPunct="1">
        <a:lnSpc>
          <a:spcPct val="90000"/>
        </a:lnSpc>
        <a:spcBef>
          <a:spcPts val="1000"/>
        </a:spcBef>
        <a:buFont typeface="Arial" panose="020B0604020202020204" pitchFamily="34" charset="0"/>
        <a:buChar char="–"/>
        <a:defRPr sz="2400" kern="1200">
          <a:solidFill>
            <a:schemeClr val="accent5">
              <a:lumMod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5">
              <a:lumMod val="10000"/>
            </a:schemeClr>
          </a:solidFill>
          <a:latin typeface="+mn-lt"/>
          <a:ea typeface="+mn-ea"/>
          <a:cs typeface="+mn-cs"/>
        </a:defRPr>
      </a:lvl2pPr>
      <a:lvl3pPr marL="1143000" indent="-228600" algn="l" defTabSz="914400" rtl="0" eaLnBrk="1" latinLnBrk="0" hangingPunct="1">
        <a:lnSpc>
          <a:spcPct val="90000"/>
        </a:lnSpc>
        <a:spcBef>
          <a:spcPts val="500"/>
        </a:spcBef>
        <a:buFont typeface="Courier New" panose="02070309020205020404" pitchFamily="49" charset="0"/>
        <a:buChar char="o"/>
        <a:defRPr sz="2000" kern="1200">
          <a:solidFill>
            <a:schemeClr val="accent5">
              <a:lumMod val="10000"/>
            </a:schemeClr>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1800" kern="1200">
          <a:solidFill>
            <a:schemeClr val="accent5">
              <a:lumMod val="10000"/>
            </a:schemeClr>
          </a:solidFill>
          <a:latin typeface="+mn-lt"/>
          <a:ea typeface="+mn-ea"/>
          <a:cs typeface="+mn-cs"/>
        </a:defRPr>
      </a:lvl4pPr>
      <a:lvl5pPr marL="2057400" indent="-228600" algn="l" defTabSz="914400" rtl="0" eaLnBrk="1" latinLnBrk="0" hangingPunct="1">
        <a:lnSpc>
          <a:spcPct val="90000"/>
        </a:lnSpc>
        <a:spcBef>
          <a:spcPts val="500"/>
        </a:spcBef>
        <a:buFont typeface="Wingdings" charset="2"/>
        <a:buChar char="§"/>
        <a:defRPr sz="1800" kern="1200">
          <a:solidFill>
            <a:schemeClr val="accent5">
              <a:lumMod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9"/>
            <a:ext cx="7886700" cy="1325563"/>
          </a:xfrm>
          <a:prstGeom prst="rect">
            <a:avLst/>
          </a:prstGeom>
        </p:spPr>
        <p:txBody>
          <a:bodyPr vert="horz" lIns="91440" tIns="45720" rIns="91440" bIns="45720" rtlCol="0" anchor="ctr">
            <a:normAutofit/>
          </a:bodyPr>
          <a:lstStyle/>
          <a:p>
            <a:r>
              <a:rPr lang="nl-NL" dirty="0"/>
              <a:t>Titelstijl van model bewerken</a:t>
            </a:r>
            <a:endParaRPr lang="en-US" dirty="0"/>
          </a:p>
        </p:txBody>
      </p:sp>
      <p:sp>
        <p:nvSpPr>
          <p:cNvPr id="3" name="Text Placeholder 2"/>
          <p:cNvSpPr>
            <a:spLocks noGrp="1"/>
          </p:cNvSpPr>
          <p:nvPr>
            <p:ph type="body" idx="1"/>
          </p:nvPr>
        </p:nvSpPr>
        <p:spPr>
          <a:xfrm>
            <a:off x="628650" y="1825626"/>
            <a:ext cx="7886700" cy="4026535"/>
          </a:xfrm>
          <a:prstGeom prst="rect">
            <a:avLst/>
          </a:prstGeom>
        </p:spPr>
        <p:txBody>
          <a:bodyPr vert="horz" lIns="91440" tIns="45720" rIns="91440" bIns="45720" rtlCol="0">
            <a:normAutofit/>
          </a:body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p:txBody>
      </p:sp>
    </p:spTree>
    <p:extLst>
      <p:ext uri="{BB962C8B-B14F-4D97-AF65-F5344CB8AC3E}">
        <p14:creationId xmlns:p14="http://schemas.microsoft.com/office/powerpoint/2010/main" val="3657446052"/>
      </p:ext>
    </p:extLst>
  </p:cSld>
  <p:clrMap bg1="lt1" tx1="dk1" bg2="lt2" tx2="dk2" accent1="accent1" accent2="accent2" accent3="accent3" accent4="accent4" accent5="accent5" accent6="accent6" hlink="hlink" folHlink="folHlink"/>
  <p:sldLayoutIdLst>
    <p:sldLayoutId id="2147483680" r:id="rId1"/>
    <p:sldLayoutId id="2147483681" r:id="rId2"/>
  </p:sldLayoutIdLst>
  <p:txStyles>
    <p:titleStyle>
      <a:lvl1pPr algn="l" defTabSz="914400" rtl="0" eaLnBrk="1" latinLnBrk="0" hangingPunct="1">
        <a:lnSpc>
          <a:spcPct val="90000"/>
        </a:lnSpc>
        <a:spcBef>
          <a:spcPct val="0"/>
        </a:spcBef>
        <a:buNone/>
        <a:defRPr sz="3200" b="1" i="0" kern="1200">
          <a:solidFill>
            <a:schemeClr val="accent1"/>
          </a:solidFill>
          <a:latin typeface="Arial" charset="0"/>
          <a:ea typeface="Arial" charset="0"/>
          <a:cs typeface="Arial" charset="0"/>
        </a:defRPr>
      </a:lvl1pPr>
    </p:titleStyle>
    <p:bodyStyle>
      <a:lvl1pPr marL="342900" indent="-342900" algn="l" defTabSz="914400" rtl="0" eaLnBrk="1" latinLnBrk="0" hangingPunct="1">
        <a:lnSpc>
          <a:spcPct val="90000"/>
        </a:lnSpc>
        <a:spcBef>
          <a:spcPts val="1000"/>
        </a:spcBef>
        <a:buFont typeface="Arial" panose="020B0604020202020204" pitchFamily="34" charset="0"/>
        <a:buChar char="–"/>
        <a:defRPr sz="2400" kern="1200">
          <a:solidFill>
            <a:schemeClr val="accent5">
              <a:lumMod val="10000"/>
            </a:schemeClr>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5">
              <a:lumMod val="10000"/>
            </a:schemeClr>
          </a:solidFill>
          <a:latin typeface="+mn-lt"/>
          <a:ea typeface="+mn-ea"/>
          <a:cs typeface="+mn-cs"/>
        </a:defRPr>
      </a:lvl2pPr>
      <a:lvl3pPr marL="1143000" indent="-228600" algn="l" defTabSz="914400" rtl="0" eaLnBrk="1" latinLnBrk="0" hangingPunct="1">
        <a:lnSpc>
          <a:spcPct val="90000"/>
        </a:lnSpc>
        <a:spcBef>
          <a:spcPts val="500"/>
        </a:spcBef>
        <a:buFont typeface="Courier New" panose="02070309020205020404" pitchFamily="49" charset="0"/>
        <a:buChar char="o"/>
        <a:defRPr sz="2000" kern="1200">
          <a:solidFill>
            <a:schemeClr val="accent5">
              <a:lumMod val="10000"/>
            </a:schemeClr>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1800" kern="1200">
          <a:solidFill>
            <a:schemeClr val="accent5">
              <a:lumMod val="10000"/>
            </a:schemeClr>
          </a:solidFill>
          <a:latin typeface="+mn-lt"/>
          <a:ea typeface="+mn-ea"/>
          <a:cs typeface="+mn-cs"/>
        </a:defRPr>
      </a:lvl4pPr>
      <a:lvl5pPr marL="2057400" indent="-228600" algn="l" defTabSz="914400" rtl="0" eaLnBrk="1" latinLnBrk="0" hangingPunct="1">
        <a:lnSpc>
          <a:spcPct val="90000"/>
        </a:lnSpc>
        <a:spcBef>
          <a:spcPts val="500"/>
        </a:spcBef>
        <a:buFont typeface="Wingdings" charset="2"/>
        <a:buChar char="§"/>
        <a:defRPr sz="1800" kern="1200">
          <a:solidFill>
            <a:schemeClr val="accent5">
              <a:lumMod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nl-NL" dirty="0"/>
              <a:t>Klik om de stijl te bewerken</a:t>
            </a:r>
          </a:p>
        </p:txBody>
      </p:sp>
      <p:sp>
        <p:nvSpPr>
          <p:cNvPr id="3" name="Tijdelijke aanduiding voor tekst 2"/>
          <p:cNvSpPr>
            <a:spLocks noGrp="1"/>
          </p:cNvSpPr>
          <p:nvPr>
            <p:ph type="body" idx="1"/>
          </p:nvPr>
        </p:nvSpPr>
        <p:spPr>
          <a:xfrm>
            <a:off x="628650" y="1825625"/>
            <a:ext cx="7886700" cy="4114317"/>
          </a:xfrm>
          <a:prstGeom prst="rect">
            <a:avLst/>
          </a:prstGeom>
        </p:spPr>
        <p:txBody>
          <a:bodyPr vert="horz" lIns="91440" tIns="45720" rIns="91440" bIns="45720" rtlCol="0">
            <a:normAutofit/>
          </a:bodyPr>
          <a:lstStyle/>
          <a:p>
            <a:pPr lvl="0"/>
            <a:r>
              <a:rPr lang="nl-NL" dirty="0"/>
              <a:t>Klik om de modelstijlen te bewerken</a:t>
            </a:r>
          </a:p>
          <a:p>
            <a:pPr lvl="1"/>
            <a:r>
              <a:rPr lang="nl-NL" dirty="0"/>
              <a:t>Tweede niveau</a:t>
            </a:r>
          </a:p>
          <a:p>
            <a:pPr lvl="2"/>
            <a:r>
              <a:rPr lang="nl-NL" dirty="0"/>
              <a:t>Derde niveau</a:t>
            </a:r>
          </a:p>
          <a:p>
            <a:pPr lvl="3"/>
            <a:r>
              <a:rPr lang="nl-NL" dirty="0"/>
              <a:t>Vierde niveau</a:t>
            </a:r>
          </a:p>
        </p:txBody>
      </p:sp>
    </p:spTree>
    <p:extLst>
      <p:ext uri="{BB962C8B-B14F-4D97-AF65-F5344CB8AC3E}">
        <p14:creationId xmlns:p14="http://schemas.microsoft.com/office/powerpoint/2010/main" val="1657124953"/>
      </p:ext>
    </p:extLst>
  </p:cSld>
  <p:clrMap bg1="lt1" tx1="dk1" bg2="lt2" tx2="dk2" accent1="accent1" accent2="accent2" accent3="accent3" accent4="accent4" accent5="accent5" accent6="accent6" hlink="hlink" folHlink="folHlink"/>
  <p:sldLayoutIdLst>
    <p:sldLayoutId id="2147483676" r:id="rId1"/>
    <p:sldLayoutId id="2147483682" r:id="rId2"/>
  </p:sldLayoutIdLst>
  <p:txStyles>
    <p:titleStyle>
      <a:lvl1pPr algn="l" defTabSz="914400" rtl="0" eaLnBrk="1" latinLnBrk="0" hangingPunct="1">
        <a:lnSpc>
          <a:spcPct val="90000"/>
        </a:lnSpc>
        <a:spcBef>
          <a:spcPct val="0"/>
        </a:spcBef>
        <a:buNone/>
        <a:defRPr sz="3200" b="1" i="0" kern="1200">
          <a:solidFill>
            <a:schemeClr val="accent2"/>
          </a:solidFill>
          <a:latin typeface="Arial" charset="0"/>
          <a:ea typeface="Arial" charset="0"/>
          <a:cs typeface="Arial" charset="0"/>
        </a:defRPr>
      </a:lvl1pPr>
    </p:titleStyle>
    <p:bodyStyle>
      <a:lvl1pPr marL="342900" indent="-3429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Wingdings" panose="05000000000000000000" pitchFamily="2" charset="2"/>
        <a:buChar char="§"/>
        <a:defRPr sz="1800" b="0" i="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Wingdings" charset="2"/>
        <a:buChar char="§"/>
        <a:defRPr sz="1800" b="0" i="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audio" Target="../media/media10.m4a"/><Relationship Id="rId1" Type="http://schemas.microsoft.com/office/2007/relationships/media" Target="../media/media10.m4a"/><Relationship Id="rId5" Type="http://schemas.openxmlformats.org/officeDocument/2006/relationships/image" Target="../media/image4.png"/><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image" Target="../media/image4.png"/><Relationship Id="rId5" Type="http://schemas.openxmlformats.org/officeDocument/2006/relationships/image" Target="../media/image14.jpeg"/><Relationship Id="rId4" Type="http://schemas.openxmlformats.org/officeDocument/2006/relationships/notesSlide" Target="../notesSlides/notesSlide2.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2.m4a"/><Relationship Id="rId1" Type="http://schemas.microsoft.com/office/2007/relationships/media" Target="../media/media12.m4a"/><Relationship Id="rId5" Type="http://schemas.openxmlformats.org/officeDocument/2006/relationships/image" Target="../media/image4.png"/><Relationship Id="rId4" Type="http://schemas.openxmlformats.org/officeDocument/2006/relationships/hyperlink" Target="https://www.bing.com/videos/search?q=youtube+praktijkleren+&amp;&amp;view=detail&amp;mid=455ACD0954DE7E1DE09C455ACD0954DE7E1DE09C&amp;FORM=VRDGAR" TargetMode="Externa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3.m4a"/><Relationship Id="rId1" Type="http://schemas.microsoft.com/office/2007/relationships/media" Target="../media/media13.m4a"/><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4.m4a"/><Relationship Id="rId1" Type="http://schemas.microsoft.com/office/2007/relationships/media" Target="../media/media14.m4a"/><Relationship Id="rId6" Type="http://schemas.openxmlformats.org/officeDocument/2006/relationships/image" Target="../media/image4.png"/><Relationship Id="rId5" Type="http://schemas.openxmlformats.org/officeDocument/2006/relationships/image" Target="../media/image16.jpeg"/><Relationship Id="rId4" Type="http://schemas.openxmlformats.org/officeDocument/2006/relationships/image" Target="../media/image15.jpe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5.m4a"/><Relationship Id="rId1" Type="http://schemas.microsoft.com/office/2007/relationships/media" Target="../media/media15.m4a"/><Relationship Id="rId5" Type="http://schemas.openxmlformats.org/officeDocument/2006/relationships/image" Target="../media/image4.png"/><Relationship Id="rId4" Type="http://schemas.openxmlformats.org/officeDocument/2006/relationships/image" Target="../media/image17.jpe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6.m4a"/><Relationship Id="rId1" Type="http://schemas.microsoft.com/office/2007/relationships/media" Target="../media/media16.m4a"/><Relationship Id="rId6" Type="http://schemas.openxmlformats.org/officeDocument/2006/relationships/image" Target="../media/image4.png"/><Relationship Id="rId5" Type="http://schemas.openxmlformats.org/officeDocument/2006/relationships/image" Target="../media/image19.jpeg"/><Relationship Id="rId4" Type="http://schemas.openxmlformats.org/officeDocument/2006/relationships/image" Target="../media/image18.jpe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8.xml"/><Relationship Id="rId7" Type="http://schemas.openxmlformats.org/officeDocument/2006/relationships/image" Target="../media/image4.png"/><Relationship Id="rId2" Type="http://schemas.openxmlformats.org/officeDocument/2006/relationships/audio" Target="../media/media17.m4a"/><Relationship Id="rId1" Type="http://schemas.microsoft.com/office/2007/relationships/media" Target="../media/media17.m4a"/><Relationship Id="rId6" Type="http://schemas.openxmlformats.org/officeDocument/2006/relationships/image" Target="../media/image21.jpeg"/><Relationship Id="rId5" Type="http://schemas.openxmlformats.org/officeDocument/2006/relationships/image" Target="../media/image20.emf"/><Relationship Id="rId4" Type="http://schemas.openxmlformats.org/officeDocument/2006/relationships/notesSlide" Target="../notesSlides/notesSlide3.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audio" Target="../media/media18.m4a"/><Relationship Id="rId1" Type="http://schemas.microsoft.com/office/2007/relationships/media" Target="../media/media18.m4a"/><Relationship Id="rId5" Type="http://schemas.openxmlformats.org/officeDocument/2006/relationships/image" Target="../media/image4.png"/><Relationship Id="rId4" Type="http://schemas.openxmlformats.org/officeDocument/2006/relationships/image" Target="../media/image22.jpe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audio" Target="../media/media19.m4a"/><Relationship Id="rId1" Type="http://schemas.microsoft.com/office/2007/relationships/media" Target="../media/media19.m4a"/><Relationship Id="rId5" Type="http://schemas.openxmlformats.org/officeDocument/2006/relationships/image" Target="../media/image4.png"/><Relationship Id="rId4" Type="http://schemas.openxmlformats.org/officeDocument/2006/relationships/image" Target="../media/image23.jpe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2.m4a"/><Relationship Id="rId1" Type="http://schemas.microsoft.com/office/2007/relationships/media" Target="../media/media2.m4a"/><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20.m4a"/><Relationship Id="rId1" Type="http://schemas.microsoft.com/office/2007/relationships/media" Target="../media/media20.m4a"/><Relationship Id="rId6" Type="http://schemas.openxmlformats.org/officeDocument/2006/relationships/image" Target="../media/image4.png"/><Relationship Id="rId5" Type="http://schemas.openxmlformats.org/officeDocument/2006/relationships/image" Target="../media/image24.png"/><Relationship Id="rId4" Type="http://schemas.openxmlformats.org/officeDocument/2006/relationships/hyperlink" Target="mailto:k.vandreumel@roc-nijmegen.nl" TargetMode="Externa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21.m4a"/><Relationship Id="rId1" Type="http://schemas.microsoft.com/office/2007/relationships/media" Target="../media/media21.m4a"/><Relationship Id="rId5" Type="http://schemas.openxmlformats.org/officeDocument/2006/relationships/image" Target="../media/image4.png"/><Relationship Id="rId4" Type="http://schemas.openxmlformats.org/officeDocument/2006/relationships/image" Target="../media/image25.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audio" Target="../media/media22.m4a"/><Relationship Id="rId1" Type="http://schemas.microsoft.com/office/2007/relationships/media" Target="../media/media22.m4a"/><Relationship Id="rId5" Type="http://schemas.openxmlformats.org/officeDocument/2006/relationships/image" Target="../media/image4.png"/><Relationship Id="rId4" Type="http://schemas.openxmlformats.org/officeDocument/2006/relationships/hyperlink" Target="http://www.roc-nijmegen.nl/aanmelden-mbo" TargetMode="Externa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4.png"/><Relationship Id="rId2" Type="http://schemas.openxmlformats.org/officeDocument/2006/relationships/audio" Target="../media/media23.m4a"/><Relationship Id="rId1" Type="http://schemas.microsoft.com/office/2007/relationships/media" Target="../media/media23.m4a"/><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hyperlink" Target="mailto:k.vandreumel@roc-nijmegen.nl" TargetMode="External"/></Relationships>
</file>

<file path=ppt/slides/_rels/slide24.xml.rels><?xml version="1.0" encoding="UTF-8" standalone="yes"?>
<Relationships xmlns="http://schemas.openxmlformats.org/package/2006/relationships"><Relationship Id="rId8" Type="http://schemas.openxmlformats.org/officeDocument/2006/relationships/hyperlink" Target="http://www.roc-nijmegen.nl/adviesgesprek" TargetMode="External"/><Relationship Id="rId13" Type="http://schemas.openxmlformats.org/officeDocument/2006/relationships/hyperlink" Target="http://www.kiesmbo.nl" TargetMode="External"/><Relationship Id="rId3" Type="http://schemas.openxmlformats.org/officeDocument/2006/relationships/slideLayout" Target="../slideLayouts/slideLayout3.xml"/><Relationship Id="rId7" Type="http://schemas.openxmlformats.org/officeDocument/2006/relationships/hyperlink" Target="http://www.roc-nijmegen.nl/mbo" TargetMode="External"/><Relationship Id="rId12" Type="http://schemas.openxmlformats.org/officeDocument/2006/relationships/hyperlink" Target="http://www.roc-nijmegen.nl/locatie" TargetMode="External"/><Relationship Id="rId2" Type="http://schemas.openxmlformats.org/officeDocument/2006/relationships/audio" Target="../media/media24.m4a"/><Relationship Id="rId1" Type="http://schemas.microsoft.com/office/2007/relationships/media" Target="../media/media24.m4a"/><Relationship Id="rId6" Type="http://schemas.openxmlformats.org/officeDocument/2006/relationships/hyperlink" Target="http://www.roc-nijmegen.nl/bit" TargetMode="External"/><Relationship Id="rId11" Type="http://schemas.openxmlformats.org/officeDocument/2006/relationships/hyperlink" Target="http://www.roc-nijmegen.nl/toekomst" TargetMode="External"/><Relationship Id="rId5" Type="http://schemas.openxmlformats.org/officeDocument/2006/relationships/hyperlink" Target="http://www.roc-nijmegen.nl/studiekeuze" TargetMode="External"/><Relationship Id="rId10" Type="http://schemas.openxmlformats.org/officeDocument/2006/relationships/hyperlink" Target="http://www.roc-nijmegen.nl/meelopen" TargetMode="External"/><Relationship Id="rId4" Type="http://schemas.openxmlformats.org/officeDocument/2006/relationships/hyperlink" Target="https://www.roc-nijmegen.nl/folder" TargetMode="External"/><Relationship Id="rId9" Type="http://schemas.openxmlformats.org/officeDocument/2006/relationships/hyperlink" Target="http://www.roc-nijmegen.nl/opendag" TargetMode="External"/><Relationship Id="rId14" Type="http://schemas.openxmlformats.org/officeDocument/2006/relationships/image" Target="../media/image4.pn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25.m4a"/><Relationship Id="rId1" Type="http://schemas.microsoft.com/office/2007/relationships/media" Target="../media/media25.m4a"/><Relationship Id="rId5" Type="http://schemas.openxmlformats.org/officeDocument/2006/relationships/image" Target="../media/image4.png"/><Relationship Id="rId4" Type="http://schemas.openxmlformats.org/officeDocument/2006/relationships/image" Target="../media/image28.jpe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4.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4.m4a"/><Relationship Id="rId1" Type="http://schemas.microsoft.com/office/2007/relationships/media" Target="../media/media4.m4a"/><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4.png"/><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6.m4a"/><Relationship Id="rId1" Type="http://schemas.microsoft.com/office/2007/relationships/media" Target="../media/media6.m4a"/><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7.m4a"/><Relationship Id="rId1" Type="http://schemas.microsoft.com/office/2007/relationships/media" Target="../media/media7.m4a"/><Relationship Id="rId5" Type="http://schemas.openxmlformats.org/officeDocument/2006/relationships/image" Target="../media/image4.png"/><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8.m4a"/><Relationship Id="rId1" Type="http://schemas.microsoft.com/office/2007/relationships/media" Target="../media/media8.m4a"/><Relationship Id="rId5" Type="http://schemas.openxmlformats.org/officeDocument/2006/relationships/image" Target="../media/image4.png"/><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8.xml"/><Relationship Id="rId7" Type="http://schemas.openxmlformats.org/officeDocument/2006/relationships/image" Target="../media/image4.png"/><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062E2BF-235D-4C51-9673-2FF9406689BE}"/>
              </a:ext>
            </a:extLst>
          </p:cNvPr>
          <p:cNvSpPr>
            <a:spLocks noGrp="1"/>
          </p:cNvSpPr>
          <p:nvPr>
            <p:ph type="title"/>
          </p:nvPr>
        </p:nvSpPr>
        <p:spPr>
          <a:xfrm>
            <a:off x="628650" y="1648684"/>
            <a:ext cx="6776605" cy="2250270"/>
          </a:xfrm>
        </p:spPr>
        <p:txBody>
          <a:bodyPr>
            <a:normAutofit fontScale="90000"/>
          </a:bodyPr>
          <a:lstStyle/>
          <a:p>
            <a:br>
              <a:rPr lang="nl-NL" i="1" dirty="0">
                <a:latin typeface="Arial"/>
                <a:cs typeface="Arial"/>
              </a:rPr>
            </a:br>
            <a:r>
              <a:rPr lang="nl-NL" dirty="0">
                <a:latin typeface="Arial"/>
                <a:cs typeface="Arial"/>
              </a:rPr>
              <a:t>Voorlichting over</a:t>
            </a:r>
            <a:br>
              <a:rPr lang="nl-NL" i="1" dirty="0">
                <a:latin typeface="Arial"/>
                <a:cs typeface="Arial"/>
              </a:rPr>
            </a:br>
            <a:br>
              <a:rPr lang="nl-NL" i="1" dirty="0">
                <a:latin typeface="Arial"/>
                <a:cs typeface="Arial"/>
              </a:rPr>
            </a:br>
            <a:r>
              <a:rPr lang="nl-NL" dirty="0">
                <a:latin typeface="Arial"/>
                <a:cs typeface="Arial"/>
              </a:rPr>
              <a:t>werkveld</a:t>
            </a:r>
            <a:r>
              <a:rPr lang="nl-NL" i="1" dirty="0">
                <a:latin typeface="Arial"/>
                <a:cs typeface="Arial"/>
              </a:rPr>
              <a:t>, Zorg &amp; Welzijn</a:t>
            </a:r>
            <a:br>
              <a:rPr lang="nl-NL" i="1" dirty="0">
                <a:latin typeface="Arial"/>
                <a:cs typeface="Arial"/>
              </a:rPr>
            </a:br>
            <a:r>
              <a:rPr lang="nl-NL" i="1" dirty="0">
                <a:latin typeface="Arial"/>
                <a:cs typeface="Arial"/>
              </a:rPr>
              <a:t>richting, Zorg</a:t>
            </a:r>
            <a:br>
              <a:rPr lang="nl-NL" i="1" dirty="0">
                <a:latin typeface="Arial"/>
                <a:cs typeface="Arial"/>
              </a:rPr>
            </a:br>
            <a:br>
              <a:rPr lang="nl-NL" i="1" dirty="0">
                <a:latin typeface="Arial"/>
                <a:cs typeface="Arial"/>
              </a:rPr>
            </a:br>
            <a:r>
              <a:rPr lang="nl-NL" b="0" dirty="0">
                <a:latin typeface="Arial"/>
                <a:cs typeface="Arial"/>
              </a:rPr>
              <a:t>opleiding MBO Verpleegkunde niveau 4</a:t>
            </a:r>
            <a:br>
              <a:rPr lang="nl-NL" b="0" dirty="0">
                <a:latin typeface="Arial"/>
                <a:cs typeface="Arial"/>
              </a:rPr>
            </a:br>
            <a:br>
              <a:rPr lang="nl-NL" b="0" dirty="0">
                <a:latin typeface="Arial"/>
                <a:cs typeface="Arial"/>
              </a:rPr>
            </a:br>
            <a:r>
              <a:rPr lang="nl-NL" dirty="0">
                <a:latin typeface="Arial"/>
                <a:cs typeface="Arial"/>
              </a:rPr>
              <a:t>Nijmegen</a:t>
            </a:r>
            <a:br>
              <a:rPr lang="nl-NL" b="0" dirty="0"/>
            </a:br>
            <a:br>
              <a:rPr lang="nl-NL" b="0" dirty="0"/>
            </a:br>
            <a:endParaRPr lang="nl-NL" b="0" dirty="0"/>
          </a:p>
        </p:txBody>
      </p:sp>
      <p:pic>
        <p:nvPicPr>
          <p:cNvPr id="6" name="Audio 5">
            <a:hlinkClick r:id="" action="ppaction://media"/>
            <a:extLst>
              <a:ext uri="{FF2B5EF4-FFF2-40B4-BE49-F238E27FC236}">
                <a16:creationId xmlns:a16="http://schemas.microsoft.com/office/drawing/2014/main" id="{9D7697A6-FAB9-4097-A43E-71D7C7F30B8D}"/>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521700" y="6235700"/>
            <a:ext cx="406400" cy="406400"/>
          </a:xfrm>
          <a:prstGeom prst="rect">
            <a:avLst/>
          </a:prstGeom>
        </p:spPr>
      </p:pic>
    </p:spTree>
    <p:extLst>
      <p:ext uri="{BB962C8B-B14F-4D97-AF65-F5344CB8AC3E}">
        <p14:creationId xmlns:p14="http://schemas.microsoft.com/office/powerpoint/2010/main" val="1864406021"/>
      </p:ext>
    </p:extLst>
  </p:cSld>
  <p:clrMapOvr>
    <a:masterClrMapping/>
  </p:clrMapOvr>
  <mc:AlternateContent xmlns:mc="http://schemas.openxmlformats.org/markup-compatibility/2006" xmlns:p14="http://schemas.microsoft.com/office/powerpoint/2010/main">
    <mc:Choice Requires="p14">
      <p:transition spd="slow" p14:dur="2000" advTm="17304"/>
    </mc:Choice>
    <mc:Fallback xmlns="">
      <p:transition spd="slow" advTm="1730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a:xfrm>
            <a:off x="628650" y="365129"/>
            <a:ext cx="7886700" cy="1325563"/>
          </a:xfrm>
        </p:spPr>
        <p:txBody>
          <a:bodyPr anchor="ctr">
            <a:normAutofit/>
          </a:bodyPr>
          <a:lstStyle/>
          <a:p>
            <a:r>
              <a:rPr lang="nl-NL" dirty="0"/>
              <a:t>MBO Verpleegkunde niveau 4</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sz="half" idx="1"/>
          </p:nvPr>
        </p:nvSpPr>
        <p:spPr>
          <a:xfrm>
            <a:off x="685800" y="1295400"/>
            <a:ext cx="3810000" cy="4800600"/>
          </a:xfrm>
        </p:spPr>
        <p:txBody>
          <a:bodyPr>
            <a:normAutofit/>
          </a:bodyPr>
          <a:lstStyle/>
          <a:p>
            <a:pPr marL="0" indent="0">
              <a:buNone/>
            </a:pPr>
            <a:r>
              <a:rPr lang="nl-NL" sz="1800" b="1" dirty="0"/>
              <a:t>Studiekosten</a:t>
            </a:r>
          </a:p>
          <a:p>
            <a:r>
              <a:rPr lang="nl-NL" sz="1800" dirty="0"/>
              <a:t>Lesgeld: € 1.202,- per jaar (BOL)</a:t>
            </a:r>
          </a:p>
          <a:p>
            <a:r>
              <a:rPr lang="nl-NL" sz="1800" dirty="0"/>
              <a:t>bijkomende kosten </a:t>
            </a:r>
          </a:p>
          <a:p>
            <a:pPr lvl="1"/>
            <a:r>
              <a:rPr lang="nl-NL" sz="1800" dirty="0"/>
              <a:t>Lesmateriaal/ boeken</a:t>
            </a:r>
          </a:p>
          <a:p>
            <a:pPr lvl="1"/>
            <a:r>
              <a:rPr lang="nl-NL" sz="1800" dirty="0"/>
              <a:t>Licenties</a:t>
            </a:r>
          </a:p>
          <a:p>
            <a:pPr lvl="1"/>
            <a:r>
              <a:rPr lang="nl-NL" sz="1800" dirty="0"/>
              <a:t>Materialen</a:t>
            </a:r>
          </a:p>
          <a:p>
            <a:pPr marL="457200" lvl="1" indent="0">
              <a:buNone/>
            </a:pPr>
            <a:endParaRPr lang="nl-NL" sz="1800" dirty="0"/>
          </a:p>
          <a:p>
            <a:r>
              <a:rPr lang="nl-NL" sz="1800" dirty="0"/>
              <a:t>Laptop: altijd nodig </a:t>
            </a:r>
          </a:p>
          <a:p>
            <a:endParaRPr lang="nl-NL" sz="1800" dirty="0"/>
          </a:p>
          <a:p>
            <a:pPr marL="0" indent="0">
              <a:buNone/>
            </a:pPr>
            <a:r>
              <a:rPr lang="nl-NL" sz="1800" b="1" dirty="0"/>
              <a:t>Financiële uitdaging?</a:t>
            </a:r>
          </a:p>
          <a:p>
            <a:pPr marL="0" indent="0">
              <a:buNone/>
            </a:pPr>
            <a:r>
              <a:rPr lang="nl-NL" sz="1800" dirty="0"/>
              <a:t>vraag via je trajectbegeleider een financieel spreekuur aan </a:t>
            </a:r>
          </a:p>
        </p:txBody>
      </p:sp>
      <p:pic>
        <p:nvPicPr>
          <p:cNvPr id="1026" name="Picture 2" descr="Studiekosten kind werknemer vergoeden · Salaris Vanmorgen">
            <a:extLst>
              <a:ext uri="{FF2B5EF4-FFF2-40B4-BE49-F238E27FC236}">
                <a16:creationId xmlns:a16="http://schemas.microsoft.com/office/drawing/2014/main" id="{86775965-9044-4438-A28B-5907DAED879C}"/>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4600575" y="2595562"/>
            <a:ext cx="3810000" cy="220027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8" name="Audio 7">
            <a:hlinkClick r:id="" action="ppaction://media"/>
            <a:extLst>
              <a:ext uri="{FF2B5EF4-FFF2-40B4-BE49-F238E27FC236}">
                <a16:creationId xmlns:a16="http://schemas.microsoft.com/office/drawing/2014/main" id="{ED62A60D-3639-46B7-8AC1-493F5965C2F6}"/>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21700" y="6235700"/>
            <a:ext cx="406400" cy="406400"/>
          </a:xfrm>
          <a:prstGeom prst="rect">
            <a:avLst/>
          </a:prstGeom>
        </p:spPr>
      </p:pic>
    </p:spTree>
    <p:extLst>
      <p:ext uri="{BB962C8B-B14F-4D97-AF65-F5344CB8AC3E}">
        <p14:creationId xmlns:p14="http://schemas.microsoft.com/office/powerpoint/2010/main" val="3758903905"/>
      </p:ext>
    </p:extLst>
  </p:cSld>
  <p:clrMapOvr>
    <a:masterClrMapping/>
  </p:clrMapOvr>
  <mc:AlternateContent xmlns:mc="http://schemas.openxmlformats.org/markup-compatibility/2006" xmlns:p14="http://schemas.microsoft.com/office/powerpoint/2010/main">
    <mc:Choice Requires="p14">
      <p:transition spd="slow" p14:dur="2000" advTm="35154"/>
    </mc:Choice>
    <mc:Fallback xmlns="">
      <p:transition spd="slow" advTm="3515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Title 1">
            <a:extLst>
              <a:ext uri="{FF2B5EF4-FFF2-40B4-BE49-F238E27FC236}">
                <a16:creationId xmlns:a16="http://schemas.microsoft.com/office/drawing/2014/main" id="{40271A74-55E7-4780-AE21-DAD73AD86B84}"/>
              </a:ext>
            </a:extLst>
          </p:cNvPr>
          <p:cNvSpPr>
            <a:spLocks noGrp="1"/>
          </p:cNvSpPr>
          <p:nvPr>
            <p:ph type="title"/>
          </p:nvPr>
        </p:nvSpPr>
        <p:spPr>
          <a:xfrm>
            <a:off x="685800" y="609600"/>
            <a:ext cx="7772400" cy="1143000"/>
          </a:xfrm>
        </p:spPr>
        <p:txBody>
          <a:bodyPr/>
          <a:lstStyle/>
          <a:p>
            <a:r>
              <a:rPr lang="en-US" b="1"/>
              <a:t>Toelatingseisen</a:t>
            </a:r>
          </a:p>
        </p:txBody>
      </p:sp>
      <p:sp>
        <p:nvSpPr>
          <p:cNvPr id="12291" name="Rectangle 3">
            <a:extLst>
              <a:ext uri="{FF2B5EF4-FFF2-40B4-BE49-F238E27FC236}">
                <a16:creationId xmlns:a16="http://schemas.microsoft.com/office/drawing/2014/main" id="{4D01B9CE-9516-48AB-B5E1-FD721B34A23D}"/>
              </a:ext>
            </a:extLst>
          </p:cNvPr>
          <p:cNvSpPr txBox="1">
            <a:spLocks noChangeArrowheads="1"/>
          </p:cNvSpPr>
          <p:nvPr/>
        </p:nvSpPr>
        <p:spPr bwMode="auto">
          <a:xfrm>
            <a:off x="685800" y="1562100"/>
            <a:ext cx="3810000" cy="38278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342900" indent="-342900">
              <a:defRPr sz="2400">
                <a:solidFill>
                  <a:schemeClr val="tx1"/>
                </a:solidFill>
                <a:latin typeface="Arial" pitchFamily="34" charset="0"/>
                <a:ea typeface="ヒラギノ角ゴ Pro W3" charset="-128"/>
              </a:defRPr>
            </a:lvl1pPr>
            <a:lvl2pPr marL="742950" indent="-285750">
              <a:defRPr sz="2400">
                <a:solidFill>
                  <a:schemeClr val="tx1"/>
                </a:solidFill>
                <a:latin typeface="Arial" pitchFamily="34" charset="0"/>
                <a:ea typeface="ヒラギノ角ゴ Pro W3" charset="-128"/>
              </a:defRPr>
            </a:lvl2pPr>
            <a:lvl3pPr marL="1143000" indent="-228600">
              <a:defRPr sz="2400">
                <a:solidFill>
                  <a:schemeClr val="tx1"/>
                </a:solidFill>
                <a:latin typeface="Arial" pitchFamily="34" charset="0"/>
                <a:ea typeface="ヒラギノ角ゴ Pro W3" charset="-128"/>
              </a:defRPr>
            </a:lvl3pPr>
            <a:lvl4pPr marL="1600200" indent="-228600">
              <a:defRPr sz="2400">
                <a:solidFill>
                  <a:schemeClr val="tx1"/>
                </a:solidFill>
                <a:latin typeface="Arial" pitchFamily="34" charset="0"/>
                <a:ea typeface="ヒラギノ角ゴ Pro W3" charset="-128"/>
              </a:defRPr>
            </a:lvl4pPr>
            <a:lvl5pPr marL="2057400" indent="-228600">
              <a:defRPr sz="24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a:solidFill>
                  <a:schemeClr val="tx1"/>
                </a:solidFill>
                <a:latin typeface="Arial" pitchFamily="34" charset="0"/>
                <a:ea typeface="ヒラギノ角ゴ Pro W3" charset="-128"/>
              </a:defRPr>
            </a:lvl9pPr>
          </a:lstStyle>
          <a:p>
            <a:pPr>
              <a:lnSpc>
                <a:spcPct val="90000"/>
              </a:lnSpc>
              <a:spcBef>
                <a:spcPct val="20000"/>
              </a:spcBef>
              <a:defRPr/>
            </a:pPr>
            <a:endParaRPr lang="nl-NL" sz="2000" dirty="0">
              <a:latin typeface="+mn-lt"/>
              <a:ea typeface="+mn-ea"/>
            </a:endParaRPr>
          </a:p>
          <a:p>
            <a:pPr>
              <a:lnSpc>
                <a:spcPct val="90000"/>
              </a:lnSpc>
              <a:spcBef>
                <a:spcPct val="20000"/>
              </a:spcBef>
              <a:defRPr/>
            </a:pPr>
            <a:r>
              <a:rPr lang="nl-NL" sz="2000" dirty="0">
                <a:latin typeface="+mn-lt"/>
                <a:ea typeface="+mn-ea"/>
              </a:rPr>
              <a:t>VMBO diploma met de kader beroepsgerichte, gemengde of theoretische leerweg</a:t>
            </a:r>
            <a:endParaRPr lang="nl-NL" sz="2000" b="1" dirty="0">
              <a:latin typeface="+mn-lt"/>
              <a:ea typeface="+mn-ea"/>
            </a:endParaRPr>
          </a:p>
          <a:p>
            <a:pPr>
              <a:lnSpc>
                <a:spcPct val="90000"/>
              </a:lnSpc>
              <a:spcBef>
                <a:spcPct val="20000"/>
              </a:spcBef>
              <a:defRPr/>
            </a:pPr>
            <a:endParaRPr lang="nl-NL" sz="2000" dirty="0">
              <a:latin typeface="+mn-lt"/>
              <a:ea typeface="+mn-ea"/>
            </a:endParaRPr>
          </a:p>
          <a:p>
            <a:pPr>
              <a:lnSpc>
                <a:spcPct val="90000"/>
              </a:lnSpc>
              <a:spcBef>
                <a:spcPct val="20000"/>
              </a:spcBef>
              <a:defRPr/>
            </a:pPr>
            <a:r>
              <a:rPr lang="nl-NL" sz="2000" dirty="0">
                <a:latin typeface="+mn-lt"/>
                <a:ea typeface="+mn-ea"/>
              </a:rPr>
              <a:t>Overgangsbewijs van 3 naar 4 HAVO</a:t>
            </a:r>
          </a:p>
          <a:p>
            <a:pPr>
              <a:lnSpc>
                <a:spcPct val="90000"/>
              </a:lnSpc>
              <a:spcBef>
                <a:spcPct val="20000"/>
              </a:spcBef>
              <a:defRPr/>
            </a:pPr>
            <a:r>
              <a:rPr lang="nl-NL" sz="2000" dirty="0">
                <a:latin typeface="+mn-lt"/>
                <a:ea typeface="+mn-ea"/>
              </a:rPr>
              <a:t>    </a:t>
            </a:r>
          </a:p>
          <a:p>
            <a:pPr marL="0" indent="0">
              <a:lnSpc>
                <a:spcPct val="90000"/>
              </a:lnSpc>
              <a:spcBef>
                <a:spcPct val="20000"/>
              </a:spcBef>
              <a:defRPr/>
            </a:pPr>
            <a:r>
              <a:rPr lang="nl-NL" sz="2000" dirty="0">
                <a:latin typeface="+mn-lt"/>
                <a:ea typeface="+mn-ea"/>
              </a:rPr>
              <a:t>We maken gebruik van het digitale doorstroomdossier (voor 1 april invullen) vanuit het LOB. </a:t>
            </a:r>
          </a:p>
          <a:p>
            <a:pPr marL="0" indent="0">
              <a:lnSpc>
                <a:spcPct val="90000"/>
              </a:lnSpc>
              <a:spcBef>
                <a:spcPct val="20000"/>
              </a:spcBef>
              <a:defRPr/>
            </a:pPr>
            <a:endParaRPr lang="nl-NL" sz="2000" dirty="0">
              <a:latin typeface="+mn-lt"/>
              <a:ea typeface="+mn-ea"/>
            </a:endParaRPr>
          </a:p>
          <a:p>
            <a:pPr marL="0" indent="0">
              <a:lnSpc>
                <a:spcPct val="90000"/>
              </a:lnSpc>
              <a:spcBef>
                <a:spcPct val="20000"/>
              </a:spcBef>
              <a:defRPr/>
            </a:pPr>
            <a:endParaRPr lang="nl-NL" sz="2000" dirty="0">
              <a:latin typeface="+mn-lt"/>
              <a:ea typeface="+mn-ea"/>
            </a:endParaRPr>
          </a:p>
          <a:p>
            <a:pPr>
              <a:lnSpc>
                <a:spcPct val="90000"/>
              </a:lnSpc>
              <a:spcBef>
                <a:spcPct val="20000"/>
              </a:spcBef>
              <a:defRPr/>
            </a:pPr>
            <a:endParaRPr lang="nl-NL" sz="2000" b="1" dirty="0">
              <a:latin typeface="+mn-lt"/>
              <a:ea typeface="+mn-ea"/>
            </a:endParaRPr>
          </a:p>
        </p:txBody>
      </p:sp>
      <p:pic>
        <p:nvPicPr>
          <p:cNvPr id="2" name="Afbeelding 2">
            <a:extLst>
              <a:ext uri="{FF2B5EF4-FFF2-40B4-BE49-F238E27FC236}">
                <a16:creationId xmlns:a16="http://schemas.microsoft.com/office/drawing/2014/main" id="{F86A90D8-285C-4991-ADB2-5E3464E5C3EE}"/>
              </a:ext>
            </a:extLst>
          </p:cNvPr>
          <p:cNvPicPr>
            <a:picLocks noChangeAspect="1"/>
          </p:cNvPicPr>
          <p:nvPr/>
        </p:nvPicPr>
        <p:blipFill>
          <a:blip r:embed="rId5"/>
          <a:stretch>
            <a:fillRect/>
          </a:stretch>
        </p:blipFill>
        <p:spPr>
          <a:xfrm>
            <a:off x="4810125" y="1468066"/>
            <a:ext cx="4007126" cy="3921868"/>
          </a:xfrm>
          <a:prstGeom prst="rect">
            <a:avLst/>
          </a:prstGeom>
          <a:noFill/>
        </p:spPr>
      </p:pic>
      <p:pic>
        <p:nvPicPr>
          <p:cNvPr id="9" name="Audio 8">
            <a:hlinkClick r:id="" action="ppaction://media"/>
            <a:extLst>
              <a:ext uri="{FF2B5EF4-FFF2-40B4-BE49-F238E27FC236}">
                <a16:creationId xmlns:a16="http://schemas.microsoft.com/office/drawing/2014/main" id="{CC3FE762-BAFE-4F21-AF43-46D3D56047CA}"/>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521700" y="6235700"/>
            <a:ext cx="406400" cy="4064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28803"/>
    </mc:Choice>
    <mc:Fallback xmlns="">
      <p:transition spd="slow" advTm="2880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a:xfrm>
            <a:off x="628650" y="365130"/>
            <a:ext cx="7886700" cy="825496"/>
          </a:xfrm>
        </p:spPr>
        <p:txBody>
          <a:bodyPr/>
          <a:lstStyle/>
          <a:p>
            <a:r>
              <a:rPr lang="nl-NL" dirty="0"/>
              <a:t>MBO Verpleegkunde niveau 4</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a:xfrm>
            <a:off x="628650" y="1276350"/>
            <a:ext cx="7886700" cy="4838700"/>
          </a:xfrm>
        </p:spPr>
        <p:txBody>
          <a:bodyPr>
            <a:normAutofit/>
          </a:bodyPr>
          <a:lstStyle/>
          <a:p>
            <a:pPr marL="0" indent="0">
              <a:buNone/>
            </a:pPr>
            <a:r>
              <a:rPr lang="nl-NL" b="1" dirty="0"/>
              <a:t>BOL-Opleiding bestaat uit: </a:t>
            </a:r>
          </a:p>
          <a:p>
            <a:r>
              <a:rPr lang="nl-NL" dirty="0"/>
              <a:t>4 jarige opleiding</a:t>
            </a:r>
          </a:p>
          <a:p>
            <a:r>
              <a:rPr lang="nl-NL" dirty="0"/>
              <a:t>In alle leerjaren zul je kennis maken met de praktijk. In de vorm van stage lint of blok en praktijkleerervaringen zoals koken met mensen met dementie.</a:t>
            </a:r>
          </a:p>
          <a:p>
            <a:r>
              <a:rPr lang="nl-NL" dirty="0"/>
              <a:t>De praktijk is leidend in deze opleiding. Er zijn voor alle werkvelden arrangementen geschreven. Als je dan stage loopt in een bepaald werkveld kun je de bijbehorende arrangement kiezen om onderwerpen te verdiepen waar jij op dat moment mee te maken krijgt.</a:t>
            </a:r>
          </a:p>
          <a:p>
            <a:pPr>
              <a:lnSpc>
                <a:spcPct val="80000"/>
              </a:lnSpc>
              <a:spcBef>
                <a:spcPct val="0"/>
              </a:spcBef>
              <a:buNone/>
            </a:pPr>
            <a:endParaRPr lang="nl-NL" altLang="nl-NL" dirty="0">
              <a:ea typeface="ヒラギノ角ゴ Pro W3"/>
              <a:hlinkClick r:id="rId4">
                <a:extLst>
                  <a:ext uri="{A12FA001-AC4F-418D-AE19-62706E023703}">
                    <ahyp:hlinkClr xmlns:ahyp="http://schemas.microsoft.com/office/drawing/2018/hyperlinkcolor" val="tx"/>
                  </a:ext>
                </a:extLst>
              </a:hlinkClick>
            </a:endParaRPr>
          </a:p>
          <a:p>
            <a:pPr marL="0" indent="0">
              <a:buNone/>
            </a:pPr>
            <a:endParaRPr lang="nl-NL" dirty="0"/>
          </a:p>
        </p:txBody>
      </p:sp>
      <p:pic>
        <p:nvPicPr>
          <p:cNvPr id="11" name="Audio 10">
            <a:hlinkClick r:id="" action="ppaction://media"/>
            <a:extLst>
              <a:ext uri="{FF2B5EF4-FFF2-40B4-BE49-F238E27FC236}">
                <a16:creationId xmlns:a16="http://schemas.microsoft.com/office/drawing/2014/main" id="{5E256AE4-D2F1-4A31-8606-BF64CCEDE226}"/>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21700" y="6235700"/>
            <a:ext cx="406400" cy="406400"/>
          </a:xfrm>
          <a:prstGeom prst="rect">
            <a:avLst/>
          </a:prstGeom>
        </p:spPr>
      </p:pic>
    </p:spTree>
    <p:extLst>
      <p:ext uri="{BB962C8B-B14F-4D97-AF65-F5344CB8AC3E}">
        <p14:creationId xmlns:p14="http://schemas.microsoft.com/office/powerpoint/2010/main" val="954112135"/>
      </p:ext>
    </p:extLst>
  </p:cSld>
  <p:clrMapOvr>
    <a:masterClrMapping/>
  </p:clrMapOvr>
  <mc:AlternateContent xmlns:mc="http://schemas.openxmlformats.org/markup-compatibility/2006" xmlns:p14="http://schemas.microsoft.com/office/powerpoint/2010/main">
    <mc:Choice Requires="p14">
      <p:transition spd="slow" p14:dur="2000" advTm="43844"/>
    </mc:Choice>
    <mc:Fallback xmlns="">
      <p:transition spd="slow" advTm="4384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a:xfrm>
            <a:off x="628650" y="365130"/>
            <a:ext cx="7886700" cy="825496"/>
          </a:xfrm>
        </p:spPr>
        <p:txBody>
          <a:bodyPr/>
          <a:lstStyle/>
          <a:p>
            <a:r>
              <a:rPr lang="nl-NL" dirty="0"/>
              <a:t>MBO Verpleegkunde niveau 4</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a:xfrm>
            <a:off x="628650" y="1276350"/>
            <a:ext cx="7886700" cy="4838700"/>
          </a:xfrm>
        </p:spPr>
        <p:txBody>
          <a:bodyPr>
            <a:normAutofit fontScale="92500" lnSpcReduction="10000"/>
          </a:bodyPr>
          <a:lstStyle/>
          <a:p>
            <a:pPr marL="0" indent="0">
              <a:buNone/>
            </a:pPr>
            <a:r>
              <a:rPr lang="nl-NL" b="1" dirty="0"/>
              <a:t>BBL-Opleiding: </a:t>
            </a:r>
          </a:p>
          <a:p>
            <a:r>
              <a:rPr lang="nl-NL" dirty="0"/>
              <a:t>2,5 jarige opleiding</a:t>
            </a:r>
          </a:p>
          <a:p>
            <a:r>
              <a:rPr lang="nl-NL" dirty="0"/>
              <a:t>Leer- arbeidsovereenkomst</a:t>
            </a:r>
          </a:p>
          <a:p>
            <a:r>
              <a:rPr lang="nl-NL" dirty="0"/>
              <a:t>Je start in leerjaar 2, in dit half jaar heb je de tijd om je kennisniveau te brengen naar het vereiste niveau van start leerjaar 3. Met name rekenen, Engels, Nederlands en anatomie.</a:t>
            </a:r>
          </a:p>
          <a:p>
            <a:r>
              <a:rPr lang="nl-NL" dirty="0"/>
              <a:t>Na aanmelding volgt een intake gesprek en een test.</a:t>
            </a:r>
          </a:p>
          <a:p>
            <a:r>
              <a:rPr lang="nl-NL" dirty="0"/>
              <a:t>Toelatingseisen:</a:t>
            </a:r>
          </a:p>
          <a:p>
            <a:pPr lvl="1"/>
            <a:r>
              <a:rPr lang="nl-NL" dirty="0"/>
              <a:t>Overgangsbewijs van leerjaar 2 naar leerjaar 3 MBO verpleegkunde niveau 4</a:t>
            </a:r>
          </a:p>
          <a:p>
            <a:pPr lvl="1"/>
            <a:r>
              <a:rPr lang="nl-NL" dirty="0"/>
              <a:t>Verzorgende IG niveau 3 - diploma</a:t>
            </a:r>
          </a:p>
          <a:p>
            <a:pPr lvl="1"/>
            <a:r>
              <a:rPr lang="nl-NL" dirty="0"/>
              <a:t>Maatschappelijke zorg niveau 4 – diploma</a:t>
            </a:r>
          </a:p>
          <a:p>
            <a:pPr lvl="1"/>
            <a:r>
              <a:rPr lang="nl-NL" dirty="0"/>
              <a:t>Doktersassistent niveau 4 – diploma</a:t>
            </a:r>
          </a:p>
          <a:p>
            <a:pPr lvl="1"/>
            <a:endParaRPr lang="nl-NL" dirty="0"/>
          </a:p>
          <a:p>
            <a:endParaRPr lang="nl-NL" dirty="0"/>
          </a:p>
          <a:p>
            <a:endParaRPr lang="nl-NL" dirty="0"/>
          </a:p>
        </p:txBody>
      </p:sp>
      <p:pic>
        <p:nvPicPr>
          <p:cNvPr id="4" name="Audio 3">
            <a:hlinkClick r:id="" action="ppaction://media"/>
            <a:extLst>
              <a:ext uri="{FF2B5EF4-FFF2-40B4-BE49-F238E27FC236}">
                <a16:creationId xmlns:a16="http://schemas.microsoft.com/office/drawing/2014/main" id="{1E2149D1-7009-4FF8-814B-0DD5850A836D}"/>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521700" y="6235700"/>
            <a:ext cx="406400" cy="406400"/>
          </a:xfrm>
          <a:prstGeom prst="rect">
            <a:avLst/>
          </a:prstGeom>
        </p:spPr>
      </p:pic>
    </p:spTree>
    <p:extLst>
      <p:ext uri="{BB962C8B-B14F-4D97-AF65-F5344CB8AC3E}">
        <p14:creationId xmlns:p14="http://schemas.microsoft.com/office/powerpoint/2010/main" val="3063913616"/>
      </p:ext>
    </p:extLst>
  </p:cSld>
  <p:clrMapOvr>
    <a:masterClrMapping/>
  </p:clrMapOvr>
  <mc:AlternateContent xmlns:mc="http://schemas.openxmlformats.org/markup-compatibility/2006" xmlns:p14="http://schemas.microsoft.com/office/powerpoint/2010/main">
    <mc:Choice Requires="p14">
      <p:transition spd="slow" p14:dur="2000" advTm="50014"/>
    </mc:Choice>
    <mc:Fallback xmlns="">
      <p:transition spd="slow" advTm="5001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a:xfrm>
            <a:off x="628650" y="365129"/>
            <a:ext cx="7886700" cy="682621"/>
          </a:xfrm>
        </p:spPr>
        <p:txBody>
          <a:bodyPr/>
          <a:lstStyle/>
          <a:p>
            <a:r>
              <a:rPr lang="nl-NL" dirty="0">
                <a:latin typeface="Arial"/>
                <a:cs typeface="Arial"/>
              </a:rPr>
              <a:t>Vakkenpakket</a:t>
            </a:r>
            <a:endParaRPr lang="nl-NL" dirty="0"/>
          </a:p>
        </p:txBody>
      </p:sp>
      <p:pic>
        <p:nvPicPr>
          <p:cNvPr id="2052" name="Picture 4" descr="De anatomie van het menselijk lichaam: systemen, organen en hersenen -  Menselijk Lichaam">
            <a:extLst>
              <a:ext uri="{FF2B5EF4-FFF2-40B4-BE49-F238E27FC236}">
                <a16:creationId xmlns:a16="http://schemas.microsoft.com/office/drawing/2014/main" id="{76E74E04-518C-4812-B675-8367F37BA0C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2925" y="1927675"/>
            <a:ext cx="1598200" cy="2686050"/>
          </a:xfrm>
          <a:prstGeom prst="rect">
            <a:avLst/>
          </a:prstGeom>
          <a:noFill/>
          <a:extLst>
            <a:ext uri="{909E8E84-426E-40DD-AFC4-6F175D3DCCD1}">
              <a14:hiddenFill xmlns:a14="http://schemas.microsoft.com/office/drawing/2010/main">
                <a:solidFill>
                  <a:srgbClr val="FFFFFF"/>
                </a:solidFill>
              </a14:hiddenFill>
            </a:ext>
          </a:extLst>
        </p:spPr>
      </p:pic>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a:xfrm>
            <a:off x="1295400" y="1267650"/>
            <a:ext cx="7886700" cy="4885500"/>
          </a:xfrm>
        </p:spPr>
        <p:txBody>
          <a:bodyPr vert="horz" lIns="91440" tIns="45720" rIns="91440" bIns="45720" rtlCol="0" anchor="t">
            <a:normAutofit fontScale="92500" lnSpcReduction="20000"/>
          </a:bodyPr>
          <a:lstStyle/>
          <a:p>
            <a:r>
              <a:rPr lang="nl-NL" b="1" dirty="0"/>
              <a:t>Algemene vakken</a:t>
            </a:r>
          </a:p>
          <a:p>
            <a:pPr lvl="1"/>
            <a:r>
              <a:rPr lang="nl-NL" dirty="0"/>
              <a:t>Nederlands, Engels en rekenen</a:t>
            </a:r>
          </a:p>
          <a:p>
            <a:pPr lvl="1"/>
            <a:r>
              <a:rPr lang="nl-NL" dirty="0"/>
              <a:t>loopbaan en burgerschap </a:t>
            </a:r>
            <a:endParaRPr lang="nl-NL" dirty="0">
              <a:cs typeface="Arial"/>
            </a:endParaRPr>
          </a:p>
          <a:p>
            <a:r>
              <a:rPr lang="nl-NL" b="1" dirty="0"/>
              <a:t>Theorievakken</a:t>
            </a:r>
            <a:endParaRPr lang="nl-NL" b="1" dirty="0">
              <a:cs typeface="Arial"/>
            </a:endParaRPr>
          </a:p>
          <a:p>
            <a:pPr lvl="2"/>
            <a:r>
              <a:rPr lang="nl-NL" dirty="0">
                <a:cs typeface="Arial"/>
              </a:rPr>
              <a:t>Anatomie, basiszorg, verpleegkundig redeneren, verpleegtechnische vaardigheden, begeleiden van de zorgvrager, medicatie, creatieve vakken, psychiatrie, ziekenhuis, gehandicaptenzorg, kind en kraam, verpleeghuis-verzorgingshuis en thuiszorg,  studieloopbaanbegeleiding </a:t>
            </a:r>
            <a:endParaRPr lang="nl-NL" dirty="0"/>
          </a:p>
          <a:p>
            <a:r>
              <a:rPr lang="nl-NL" b="1" dirty="0"/>
              <a:t>Praktijklessen</a:t>
            </a:r>
            <a:endParaRPr lang="nl-NL" b="1" dirty="0">
              <a:cs typeface="Arial"/>
            </a:endParaRPr>
          </a:p>
          <a:p>
            <a:pPr lvl="1"/>
            <a:r>
              <a:rPr lang="nl-NL" dirty="0">
                <a:cs typeface="Arial"/>
              </a:rPr>
              <a:t>Basiszorg, verpleegtechnische vaardigheden, communicatie trainingen.</a:t>
            </a:r>
          </a:p>
          <a:p>
            <a:r>
              <a:rPr lang="nl-NL" b="1" dirty="0"/>
              <a:t>Keuzevakken</a:t>
            </a:r>
            <a:endParaRPr lang="nl-NL" b="1" dirty="0">
              <a:cs typeface="Arial"/>
            </a:endParaRPr>
          </a:p>
          <a:p>
            <a:pPr lvl="1"/>
            <a:r>
              <a:rPr lang="nl-NL" dirty="0">
                <a:cs typeface="Arial"/>
              </a:rPr>
              <a:t>Keuzedelen zoals bijvoorbeeld NAH, </a:t>
            </a:r>
          </a:p>
          <a:p>
            <a:pPr lvl="1"/>
            <a:r>
              <a:rPr lang="nl-NL" dirty="0">
                <a:cs typeface="Arial"/>
              </a:rPr>
              <a:t>acute en instabiele zorg, </a:t>
            </a:r>
          </a:p>
          <a:p>
            <a:pPr lvl="1"/>
            <a:r>
              <a:rPr lang="nl-NL" dirty="0">
                <a:cs typeface="Arial"/>
              </a:rPr>
              <a:t>van MBO naar HBO </a:t>
            </a:r>
            <a:endParaRPr lang="nl-NL" dirty="0"/>
          </a:p>
        </p:txBody>
      </p:sp>
      <p:pic>
        <p:nvPicPr>
          <p:cNvPr id="4" name="Afbeelding 7">
            <a:extLst>
              <a:ext uri="{FF2B5EF4-FFF2-40B4-BE49-F238E27FC236}">
                <a16:creationId xmlns:a16="http://schemas.microsoft.com/office/drawing/2014/main" id="{FC830DE2-A063-44A8-936B-E67CD00A9FD8}"/>
              </a:ext>
            </a:extLst>
          </p:cNvPr>
          <p:cNvPicPr>
            <a:picLocks noChangeAspect="1"/>
          </p:cNvPicPr>
          <p:nvPr/>
        </p:nvPicPr>
        <p:blipFill>
          <a:blip r:embed="rId5"/>
          <a:stretch>
            <a:fillRect/>
          </a:stretch>
        </p:blipFill>
        <p:spPr>
          <a:xfrm>
            <a:off x="6288673" y="5153474"/>
            <a:ext cx="2226677" cy="1339397"/>
          </a:xfrm>
          <a:prstGeom prst="rect">
            <a:avLst/>
          </a:prstGeom>
        </p:spPr>
      </p:pic>
      <p:pic>
        <p:nvPicPr>
          <p:cNvPr id="7" name="Audio 6">
            <a:hlinkClick r:id="" action="ppaction://media"/>
            <a:extLst>
              <a:ext uri="{FF2B5EF4-FFF2-40B4-BE49-F238E27FC236}">
                <a16:creationId xmlns:a16="http://schemas.microsoft.com/office/drawing/2014/main" id="{49030CCD-2A21-4162-B63F-B61C1BD5F51C}"/>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521700" y="6235700"/>
            <a:ext cx="406400" cy="406400"/>
          </a:xfrm>
          <a:prstGeom prst="rect">
            <a:avLst/>
          </a:prstGeom>
        </p:spPr>
      </p:pic>
    </p:spTree>
    <p:extLst>
      <p:ext uri="{BB962C8B-B14F-4D97-AF65-F5344CB8AC3E}">
        <p14:creationId xmlns:p14="http://schemas.microsoft.com/office/powerpoint/2010/main" val="263810582"/>
      </p:ext>
    </p:extLst>
  </p:cSld>
  <p:clrMapOvr>
    <a:masterClrMapping/>
  </p:clrMapOvr>
  <mc:AlternateContent xmlns:mc="http://schemas.openxmlformats.org/markup-compatibility/2006" xmlns:p14="http://schemas.microsoft.com/office/powerpoint/2010/main">
    <mc:Choice Requires="p14">
      <p:transition spd="slow" p14:dur="2000" advTm="82598"/>
    </mc:Choice>
    <mc:Fallback xmlns="">
      <p:transition spd="slow" advTm="8259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598B0A-FEAF-4A47-9D74-5B599384177C}"/>
              </a:ext>
            </a:extLst>
          </p:cNvPr>
          <p:cNvSpPr>
            <a:spLocks noGrp="1"/>
          </p:cNvSpPr>
          <p:nvPr>
            <p:ph type="title"/>
          </p:nvPr>
        </p:nvSpPr>
        <p:spPr>
          <a:xfrm>
            <a:off x="628650" y="365130"/>
            <a:ext cx="7886700" cy="750946"/>
          </a:xfrm>
        </p:spPr>
        <p:txBody>
          <a:bodyPr>
            <a:normAutofit fontScale="90000"/>
          </a:bodyPr>
          <a:lstStyle/>
          <a:p>
            <a:pPr>
              <a:lnSpc>
                <a:spcPct val="100000"/>
              </a:lnSpc>
              <a:spcAft>
                <a:spcPct val="0"/>
              </a:spcAft>
            </a:pPr>
            <a:r>
              <a:rPr lang="nl-NL" dirty="0">
                <a:latin typeface="Arial"/>
                <a:cs typeface="Arial"/>
              </a:rPr>
              <a:t>Beroepspraktijkvorming </a:t>
            </a:r>
            <a:endParaRPr lang="nl-NL" b="0" dirty="0">
              <a:latin typeface="Arial"/>
              <a:cs typeface="Arial"/>
            </a:endParaRPr>
          </a:p>
          <a:p>
            <a:pPr>
              <a:lnSpc>
                <a:spcPct val="100000"/>
              </a:lnSpc>
              <a:spcAft>
                <a:spcPct val="0"/>
              </a:spcAft>
            </a:pPr>
            <a:r>
              <a:rPr lang="nl-NL" dirty="0">
                <a:latin typeface="Arial"/>
                <a:cs typeface="Arial"/>
              </a:rPr>
              <a:t>(BPV / stage)</a:t>
            </a:r>
            <a:r>
              <a:rPr lang="nl-NL" dirty="0">
                <a:solidFill>
                  <a:srgbClr val="000000"/>
                </a:solidFill>
                <a:latin typeface="Arial"/>
                <a:cs typeface="Arial"/>
              </a:rPr>
              <a:t> </a:t>
            </a:r>
            <a:endParaRPr lang="nl-NL" b="0" dirty="0">
              <a:latin typeface="Arial"/>
              <a:cs typeface="Arial"/>
            </a:endParaRPr>
          </a:p>
          <a:p>
            <a:endParaRPr lang="nl-NL" dirty="0"/>
          </a:p>
        </p:txBody>
      </p:sp>
      <p:sp>
        <p:nvSpPr>
          <p:cNvPr id="3" name="Tijdelijke aanduiding voor tekst 2">
            <a:extLst>
              <a:ext uri="{FF2B5EF4-FFF2-40B4-BE49-F238E27FC236}">
                <a16:creationId xmlns:a16="http://schemas.microsoft.com/office/drawing/2014/main" id="{D3436373-5D29-4F86-B795-7A611A444CAE}"/>
              </a:ext>
            </a:extLst>
          </p:cNvPr>
          <p:cNvSpPr>
            <a:spLocks noGrp="1"/>
          </p:cNvSpPr>
          <p:nvPr>
            <p:ph type="body" sz="quarter" idx="10"/>
          </p:nvPr>
        </p:nvSpPr>
        <p:spPr>
          <a:xfrm>
            <a:off x="628650" y="1247776"/>
            <a:ext cx="7886700" cy="4494150"/>
          </a:xfrm>
        </p:spPr>
        <p:txBody>
          <a:bodyPr vert="horz" lIns="91440" tIns="45720" rIns="91440" bIns="45720" rtlCol="0" anchor="t">
            <a:normAutofit/>
          </a:bodyPr>
          <a:lstStyle/>
          <a:p>
            <a:pPr>
              <a:spcBef>
                <a:spcPct val="0"/>
              </a:spcBef>
              <a:spcAft>
                <a:spcPct val="0"/>
              </a:spcAft>
              <a:buChar char="•"/>
            </a:pPr>
            <a:r>
              <a:rPr lang="en-US" dirty="0">
                <a:solidFill>
                  <a:srgbClr val="000000"/>
                </a:solidFill>
                <a:cs typeface="Arial" panose="020B0604020202020204"/>
              </a:rPr>
              <a:t>I</a:t>
            </a:r>
            <a:r>
              <a:rPr lang="nl-NL" dirty="0">
                <a:solidFill>
                  <a:srgbClr val="000000"/>
                </a:solidFill>
                <a:cs typeface="Arial" panose="020B0604020202020204"/>
              </a:rPr>
              <a:t>n instellingen Nijmegen en omstreken</a:t>
            </a:r>
            <a:endParaRPr lang="en-US" dirty="0">
              <a:ea typeface="+mn-lt"/>
              <a:cs typeface="+mn-lt"/>
            </a:endParaRPr>
          </a:p>
          <a:p>
            <a:pPr marL="0" indent="0">
              <a:spcBef>
                <a:spcPct val="0"/>
              </a:spcBef>
              <a:spcAft>
                <a:spcPct val="0"/>
              </a:spcAft>
              <a:buNone/>
            </a:pPr>
            <a:endParaRPr lang="nl-NL" dirty="0">
              <a:solidFill>
                <a:srgbClr val="000000"/>
              </a:solidFill>
              <a:cs typeface="Arial" panose="020B0604020202020204"/>
            </a:endParaRPr>
          </a:p>
          <a:p>
            <a:pPr>
              <a:spcBef>
                <a:spcPct val="0"/>
              </a:spcBef>
              <a:spcAft>
                <a:spcPct val="0"/>
              </a:spcAft>
              <a:buChar char="•"/>
            </a:pPr>
            <a:r>
              <a:rPr lang="nl-NL" dirty="0">
                <a:solidFill>
                  <a:srgbClr val="000000"/>
                </a:solidFill>
                <a:cs typeface="Arial" panose="020B0604020202020204"/>
              </a:rPr>
              <a:t>Stagebureau</a:t>
            </a:r>
          </a:p>
          <a:p>
            <a:pPr>
              <a:spcBef>
                <a:spcPct val="0"/>
              </a:spcBef>
              <a:spcAft>
                <a:spcPct val="0"/>
              </a:spcAft>
              <a:buChar char="•"/>
            </a:pPr>
            <a:endParaRPr lang="nl-NL" dirty="0">
              <a:solidFill>
                <a:srgbClr val="000000"/>
              </a:solidFill>
              <a:cs typeface="Arial" panose="020B0604020202020204"/>
            </a:endParaRPr>
          </a:p>
          <a:p>
            <a:pPr>
              <a:buChar char="•"/>
            </a:pPr>
            <a:r>
              <a:rPr lang="nl-NL" dirty="0">
                <a:cs typeface="Arial" panose="020B0604020202020204"/>
              </a:rPr>
              <a:t>Oefenopdrachten en examens</a:t>
            </a:r>
          </a:p>
          <a:p>
            <a:pPr>
              <a:buChar char="•"/>
            </a:pPr>
            <a:endParaRPr lang="nl-NL" dirty="0">
              <a:cs typeface="Arial" panose="020B0604020202020204"/>
            </a:endParaRPr>
          </a:p>
          <a:p>
            <a:pPr>
              <a:buChar char="•"/>
            </a:pPr>
            <a:r>
              <a:rPr lang="nl-NL" dirty="0">
                <a:cs typeface="Arial" panose="020B0604020202020204"/>
              </a:rPr>
              <a:t>Lintstages</a:t>
            </a:r>
          </a:p>
          <a:p>
            <a:pPr>
              <a:buChar char="•"/>
            </a:pPr>
            <a:r>
              <a:rPr lang="nl-NL" dirty="0">
                <a:cs typeface="Arial" panose="020B0604020202020204"/>
              </a:rPr>
              <a:t>Blokstages</a:t>
            </a:r>
          </a:p>
          <a:p>
            <a:pPr>
              <a:buChar char="•"/>
            </a:pPr>
            <a:endParaRPr lang="nl-NL" dirty="0">
              <a:cs typeface="Arial" panose="020B0604020202020204"/>
            </a:endParaRPr>
          </a:p>
          <a:p>
            <a:pPr>
              <a:buChar char="•"/>
            </a:pPr>
            <a:r>
              <a:rPr lang="nl-NL" dirty="0">
                <a:cs typeface="Arial" panose="020B0604020202020204"/>
              </a:rPr>
              <a:t>Buitenland stages</a:t>
            </a:r>
          </a:p>
          <a:p>
            <a:pPr>
              <a:buChar char="•"/>
            </a:pPr>
            <a:endParaRPr lang="nl-NL" dirty="0">
              <a:cs typeface="Arial" panose="020B0604020202020204"/>
            </a:endParaRPr>
          </a:p>
          <a:p>
            <a:pPr marL="0" indent="0">
              <a:buNone/>
            </a:pPr>
            <a:endParaRPr lang="nl-NL" dirty="0">
              <a:cs typeface="Arial" panose="020B0604020202020204"/>
            </a:endParaRPr>
          </a:p>
        </p:txBody>
      </p:sp>
      <p:pic>
        <p:nvPicPr>
          <p:cNvPr id="4" name="Afbeelding 4" descr="Afbeelding met schoolbord, kamer&#10;&#10;Automatisch gegenereerde beschrijving">
            <a:extLst>
              <a:ext uri="{FF2B5EF4-FFF2-40B4-BE49-F238E27FC236}">
                <a16:creationId xmlns:a16="http://schemas.microsoft.com/office/drawing/2014/main" id="{ADF5A0D5-7359-4125-AC59-45E084903395}"/>
              </a:ext>
            </a:extLst>
          </p:cNvPr>
          <p:cNvPicPr>
            <a:picLocks noChangeAspect="1"/>
          </p:cNvPicPr>
          <p:nvPr/>
        </p:nvPicPr>
        <p:blipFill>
          <a:blip r:embed="rId4"/>
          <a:stretch>
            <a:fillRect/>
          </a:stretch>
        </p:blipFill>
        <p:spPr>
          <a:xfrm>
            <a:off x="4676774" y="3356347"/>
            <a:ext cx="4345735" cy="3254680"/>
          </a:xfrm>
          <a:prstGeom prst="rect">
            <a:avLst/>
          </a:prstGeom>
        </p:spPr>
      </p:pic>
      <p:pic>
        <p:nvPicPr>
          <p:cNvPr id="9" name="Audio 8">
            <a:hlinkClick r:id="" action="ppaction://media"/>
            <a:extLst>
              <a:ext uri="{FF2B5EF4-FFF2-40B4-BE49-F238E27FC236}">
                <a16:creationId xmlns:a16="http://schemas.microsoft.com/office/drawing/2014/main" id="{9916193B-50DD-4F94-8D56-DFB58B4DDC67}"/>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21700" y="6235700"/>
            <a:ext cx="406400" cy="406400"/>
          </a:xfrm>
          <a:prstGeom prst="rect">
            <a:avLst/>
          </a:prstGeom>
        </p:spPr>
      </p:pic>
    </p:spTree>
    <p:extLst>
      <p:ext uri="{BB962C8B-B14F-4D97-AF65-F5344CB8AC3E}">
        <p14:creationId xmlns:p14="http://schemas.microsoft.com/office/powerpoint/2010/main" val="1976154161"/>
      </p:ext>
    </p:extLst>
  </p:cSld>
  <p:clrMapOvr>
    <a:masterClrMapping/>
  </p:clrMapOvr>
  <mc:AlternateContent xmlns:mc="http://schemas.openxmlformats.org/markup-compatibility/2006" xmlns:p14="http://schemas.microsoft.com/office/powerpoint/2010/main">
    <mc:Choice Requires="p14">
      <p:transition spd="slow" p14:dur="2000" advTm="64430"/>
    </mc:Choice>
    <mc:Fallback xmlns="">
      <p:transition spd="slow" advTm="6443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0EDDAE9-DDF0-4FDC-90C3-D2B353A55326}"/>
              </a:ext>
            </a:extLst>
          </p:cNvPr>
          <p:cNvSpPr>
            <a:spLocks noGrp="1"/>
          </p:cNvSpPr>
          <p:nvPr>
            <p:ph type="title"/>
          </p:nvPr>
        </p:nvSpPr>
        <p:spPr/>
        <p:txBody>
          <a:bodyPr/>
          <a:lstStyle/>
          <a:p>
            <a:r>
              <a:rPr lang="nl-NL" dirty="0">
                <a:latin typeface="Arial"/>
                <a:cs typeface="Arial"/>
              </a:rPr>
              <a:t>Stage </a:t>
            </a:r>
            <a:r>
              <a:rPr lang="en-US" dirty="0">
                <a:latin typeface="Arial"/>
                <a:cs typeface="Arial"/>
              </a:rPr>
              <a:t>in het </a:t>
            </a:r>
            <a:r>
              <a:rPr lang="en-US" dirty="0" err="1">
                <a:latin typeface="Arial"/>
                <a:cs typeface="Arial"/>
              </a:rPr>
              <a:t>Buitenland</a:t>
            </a:r>
            <a:r>
              <a:rPr lang="en-US" dirty="0">
                <a:latin typeface="Arial"/>
                <a:cs typeface="Arial"/>
              </a:rPr>
              <a:t> </a:t>
            </a:r>
            <a:endParaRPr lang="nl-NL" dirty="0">
              <a:latin typeface="Arial"/>
              <a:cs typeface="Arial"/>
            </a:endParaRPr>
          </a:p>
        </p:txBody>
      </p:sp>
      <p:sp>
        <p:nvSpPr>
          <p:cNvPr id="3" name="Tijdelijke aanduiding voor tekst 2">
            <a:extLst>
              <a:ext uri="{FF2B5EF4-FFF2-40B4-BE49-F238E27FC236}">
                <a16:creationId xmlns:a16="http://schemas.microsoft.com/office/drawing/2014/main" id="{6EADE3B5-579C-45BC-839B-B2DC8FAF610A}"/>
              </a:ext>
            </a:extLst>
          </p:cNvPr>
          <p:cNvSpPr>
            <a:spLocks noGrp="1"/>
          </p:cNvSpPr>
          <p:nvPr>
            <p:ph type="body" sz="quarter" idx="10"/>
          </p:nvPr>
        </p:nvSpPr>
        <p:spPr>
          <a:xfrm>
            <a:off x="628650" y="1618966"/>
            <a:ext cx="7886700" cy="4122960"/>
          </a:xfrm>
        </p:spPr>
        <p:txBody>
          <a:bodyPr vert="horz" lIns="91440" tIns="45720" rIns="91440" bIns="45720" rtlCol="0" anchor="t">
            <a:normAutofit/>
          </a:bodyPr>
          <a:lstStyle/>
          <a:p>
            <a:pPr marL="0" indent="0">
              <a:buNone/>
            </a:pPr>
            <a:r>
              <a:rPr lang="nl-NL" b="1" dirty="0">
                <a:cs typeface="Arial"/>
              </a:rPr>
              <a:t>Derde leerjaar</a:t>
            </a:r>
            <a:r>
              <a:rPr lang="nl-NL" dirty="0">
                <a:cs typeface="Arial"/>
              </a:rPr>
              <a:t>:</a:t>
            </a:r>
          </a:p>
          <a:p>
            <a:pPr marL="0" indent="0">
              <a:buNone/>
            </a:pPr>
            <a:r>
              <a:rPr lang="nl-NL" dirty="0">
                <a:cs typeface="Arial"/>
              </a:rPr>
              <a:t>  </a:t>
            </a:r>
            <a:endParaRPr lang="en-US" dirty="0">
              <a:cs typeface="Arial"/>
            </a:endParaRPr>
          </a:p>
          <a:p>
            <a:r>
              <a:rPr lang="nl-NL" dirty="0">
                <a:cs typeface="Arial"/>
              </a:rPr>
              <a:t>België, </a:t>
            </a:r>
          </a:p>
          <a:p>
            <a:r>
              <a:rPr lang="nl-NL" dirty="0">
                <a:cs typeface="Arial"/>
              </a:rPr>
              <a:t>Duitsland, </a:t>
            </a:r>
            <a:endParaRPr lang="en-US" dirty="0">
              <a:cs typeface="Arial"/>
            </a:endParaRPr>
          </a:p>
          <a:p>
            <a:r>
              <a:rPr lang="nl-NL" dirty="0">
                <a:cs typeface="Arial"/>
              </a:rPr>
              <a:t>Filippijnen, </a:t>
            </a:r>
          </a:p>
          <a:p>
            <a:r>
              <a:rPr lang="nl-NL" dirty="0">
                <a:cs typeface="Arial"/>
              </a:rPr>
              <a:t>Nepal,</a:t>
            </a:r>
            <a:endParaRPr lang="en-US" dirty="0">
              <a:cs typeface="Arial"/>
            </a:endParaRPr>
          </a:p>
          <a:p>
            <a:r>
              <a:rPr lang="nl-NL" dirty="0">
                <a:cs typeface="Arial"/>
              </a:rPr>
              <a:t>Malawi, </a:t>
            </a:r>
          </a:p>
          <a:p>
            <a:r>
              <a:rPr lang="nl-NL" dirty="0">
                <a:cs typeface="Arial"/>
              </a:rPr>
              <a:t>Griekenland,</a:t>
            </a:r>
          </a:p>
          <a:p>
            <a:r>
              <a:rPr lang="nl-NL" dirty="0">
                <a:cs typeface="Arial"/>
              </a:rPr>
              <a:t>Suriname</a:t>
            </a:r>
            <a:endParaRPr lang="en-US" dirty="0">
              <a:cs typeface="Arial"/>
            </a:endParaRPr>
          </a:p>
          <a:p>
            <a:pPr>
              <a:buNone/>
            </a:pPr>
            <a:endParaRPr lang="nl-NL" dirty="0">
              <a:cs typeface="Arial"/>
            </a:endParaRPr>
          </a:p>
        </p:txBody>
      </p:sp>
      <p:pic>
        <p:nvPicPr>
          <p:cNvPr id="4" name="Afbeelding 4" descr="Afbeelding met persoon, binnen, jongen, person&#10;&#10;Automatisch gegenereerde beschrijving">
            <a:extLst>
              <a:ext uri="{FF2B5EF4-FFF2-40B4-BE49-F238E27FC236}">
                <a16:creationId xmlns:a16="http://schemas.microsoft.com/office/drawing/2014/main" id="{708FF4AB-6C5C-4B4A-915E-7E78C9527585}"/>
              </a:ext>
            </a:extLst>
          </p:cNvPr>
          <p:cNvPicPr>
            <a:picLocks noChangeAspect="1"/>
          </p:cNvPicPr>
          <p:nvPr/>
        </p:nvPicPr>
        <p:blipFill>
          <a:blip r:embed="rId4"/>
          <a:stretch>
            <a:fillRect/>
          </a:stretch>
        </p:blipFill>
        <p:spPr>
          <a:xfrm>
            <a:off x="4953000" y="1618965"/>
            <a:ext cx="3079271" cy="2314837"/>
          </a:xfrm>
          <a:prstGeom prst="rect">
            <a:avLst/>
          </a:prstGeom>
        </p:spPr>
      </p:pic>
      <p:pic>
        <p:nvPicPr>
          <p:cNvPr id="5" name="Afbeelding 5" descr="Afbeelding met binnen, bed, tafel, zitten&#10;&#10;Automatisch gegenereerde beschrijving">
            <a:extLst>
              <a:ext uri="{FF2B5EF4-FFF2-40B4-BE49-F238E27FC236}">
                <a16:creationId xmlns:a16="http://schemas.microsoft.com/office/drawing/2014/main" id="{18B5F788-772B-4D63-8E78-A28F4E68F560}"/>
              </a:ext>
            </a:extLst>
          </p:cNvPr>
          <p:cNvPicPr>
            <a:picLocks noChangeAspect="1"/>
          </p:cNvPicPr>
          <p:nvPr/>
        </p:nvPicPr>
        <p:blipFill>
          <a:blip r:embed="rId5"/>
          <a:stretch>
            <a:fillRect/>
          </a:stretch>
        </p:blipFill>
        <p:spPr>
          <a:xfrm>
            <a:off x="5057775" y="3986854"/>
            <a:ext cx="2993546" cy="2264458"/>
          </a:xfrm>
          <a:prstGeom prst="rect">
            <a:avLst/>
          </a:prstGeom>
        </p:spPr>
      </p:pic>
      <p:pic>
        <p:nvPicPr>
          <p:cNvPr id="6" name="Audio 5">
            <a:hlinkClick r:id="" action="ppaction://media"/>
            <a:extLst>
              <a:ext uri="{FF2B5EF4-FFF2-40B4-BE49-F238E27FC236}">
                <a16:creationId xmlns:a16="http://schemas.microsoft.com/office/drawing/2014/main" id="{14361FAA-8412-4D3A-9266-D5BF2E5921E7}"/>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521700" y="6235700"/>
            <a:ext cx="406400" cy="406400"/>
          </a:xfrm>
          <a:prstGeom prst="rect">
            <a:avLst/>
          </a:prstGeom>
        </p:spPr>
      </p:pic>
    </p:spTree>
    <p:extLst>
      <p:ext uri="{BB962C8B-B14F-4D97-AF65-F5344CB8AC3E}">
        <p14:creationId xmlns:p14="http://schemas.microsoft.com/office/powerpoint/2010/main" val="2343147292"/>
      </p:ext>
    </p:extLst>
  </p:cSld>
  <p:clrMapOvr>
    <a:masterClrMapping/>
  </p:clrMapOvr>
  <mc:AlternateContent xmlns:mc="http://schemas.openxmlformats.org/markup-compatibility/2006" xmlns:p14="http://schemas.microsoft.com/office/powerpoint/2010/main">
    <mc:Choice Requires="p14">
      <p:transition spd="slow" p14:dur="2000" advTm="16996"/>
    </mc:Choice>
    <mc:Fallback xmlns="">
      <p:transition spd="slow" advTm="1699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Afbeelding 1" descr="ROC DSB Ppt standaard.pdf">
            <a:extLst>
              <a:ext uri="{FF2B5EF4-FFF2-40B4-BE49-F238E27FC236}">
                <a16:creationId xmlns:a16="http://schemas.microsoft.com/office/drawing/2014/main" id="{43B9C619-DB29-4991-BF4E-83FD831FD2B6}"/>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3606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3">
            <a:extLst>
              <a:ext uri="{FF2B5EF4-FFF2-40B4-BE49-F238E27FC236}">
                <a16:creationId xmlns:a16="http://schemas.microsoft.com/office/drawing/2014/main" id="{2FF20702-A832-4774-B562-8C4062D34C45}"/>
              </a:ext>
            </a:extLst>
          </p:cNvPr>
          <p:cNvSpPr txBox="1">
            <a:spLocks noChangeArrowheads="1"/>
          </p:cNvSpPr>
          <p:nvPr/>
        </p:nvSpPr>
        <p:spPr bwMode="auto">
          <a:xfrm>
            <a:off x="900112" y="428626"/>
            <a:ext cx="7500937" cy="5880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t"/>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a:solidFill>
                  <a:schemeClr val="tx1"/>
                </a:solidFill>
                <a:latin typeface="+mn-lt"/>
                <a:ea typeface="+mn-ea"/>
                <a:cs typeface="+mn-cs"/>
              </a:defRPr>
            </a:lvl5pPr>
            <a:lvl6pPr marL="2514600" indent="-228600" algn="l" rtl="0" fontAlgn="base">
              <a:spcBef>
                <a:spcPct val="20000"/>
              </a:spcBef>
              <a:spcAft>
                <a:spcPct val="0"/>
              </a:spcAft>
              <a:buChar char="»"/>
              <a:defRPr sz="2000">
                <a:solidFill>
                  <a:schemeClr val="tx1"/>
                </a:solidFill>
                <a:latin typeface="+mn-lt"/>
                <a:ea typeface="+mn-ea"/>
                <a:cs typeface="+mn-cs"/>
              </a:defRPr>
            </a:lvl6pPr>
            <a:lvl7pPr marL="2971800" indent="-228600" algn="l" rtl="0" fontAlgn="base">
              <a:spcBef>
                <a:spcPct val="20000"/>
              </a:spcBef>
              <a:spcAft>
                <a:spcPct val="0"/>
              </a:spcAft>
              <a:buChar char="»"/>
              <a:defRPr sz="2000">
                <a:solidFill>
                  <a:schemeClr val="tx1"/>
                </a:solidFill>
                <a:latin typeface="+mn-lt"/>
                <a:ea typeface="+mn-ea"/>
                <a:cs typeface="+mn-cs"/>
              </a:defRPr>
            </a:lvl7pPr>
            <a:lvl8pPr marL="3429000" indent="-228600" algn="l" rtl="0" fontAlgn="base">
              <a:spcBef>
                <a:spcPct val="20000"/>
              </a:spcBef>
              <a:spcAft>
                <a:spcPct val="0"/>
              </a:spcAft>
              <a:buChar char="»"/>
              <a:defRPr sz="2000">
                <a:solidFill>
                  <a:schemeClr val="tx1"/>
                </a:solidFill>
                <a:latin typeface="+mn-lt"/>
                <a:ea typeface="+mn-ea"/>
                <a:cs typeface="+mn-cs"/>
              </a:defRPr>
            </a:lvl8pPr>
            <a:lvl9pPr marL="3886200" indent="-228600" algn="l" rtl="0" fontAlgn="base">
              <a:spcBef>
                <a:spcPct val="20000"/>
              </a:spcBef>
              <a:spcAft>
                <a:spcPct val="0"/>
              </a:spcAft>
              <a:buChar char="»"/>
              <a:defRPr sz="2000">
                <a:solidFill>
                  <a:schemeClr val="tx1"/>
                </a:solidFill>
                <a:latin typeface="+mn-lt"/>
                <a:ea typeface="+mn-ea"/>
                <a:cs typeface="+mn-cs"/>
              </a:defRPr>
            </a:lvl9pPr>
          </a:lstStyle>
          <a:p>
            <a:pPr marL="0" indent="0" eaLnBrk="1" hangingPunct="1">
              <a:lnSpc>
                <a:spcPct val="80000"/>
              </a:lnSpc>
              <a:buFontTx/>
              <a:buNone/>
              <a:defRPr/>
            </a:pPr>
            <a:r>
              <a:rPr lang="nl-NL" b="1" dirty="0"/>
              <a:t>Na deze opleiding VP?</a:t>
            </a:r>
          </a:p>
          <a:p>
            <a:pPr marL="0" indent="0" eaLnBrk="1" hangingPunct="1">
              <a:lnSpc>
                <a:spcPct val="80000"/>
              </a:lnSpc>
              <a:buFontTx/>
              <a:buNone/>
              <a:defRPr/>
            </a:pPr>
            <a:endParaRPr lang="nl-NL" sz="2400" dirty="0">
              <a:solidFill>
                <a:srgbClr val="000000"/>
              </a:solidFill>
            </a:endParaRPr>
          </a:p>
          <a:p>
            <a:pPr marL="0" indent="0" eaLnBrk="1" hangingPunct="1">
              <a:lnSpc>
                <a:spcPct val="90000"/>
              </a:lnSpc>
              <a:buNone/>
              <a:defRPr/>
            </a:pPr>
            <a:r>
              <a:rPr lang="nl-NL" sz="2400" b="1" dirty="0">
                <a:solidFill>
                  <a:srgbClr val="000000"/>
                </a:solidFill>
              </a:rPr>
              <a:t>Diploma Verpleegkundige(niveau 4);  </a:t>
            </a:r>
          </a:p>
          <a:p>
            <a:pPr eaLnBrk="1" hangingPunct="1">
              <a:lnSpc>
                <a:spcPct val="90000"/>
              </a:lnSpc>
              <a:defRPr/>
            </a:pPr>
            <a:r>
              <a:rPr lang="nl-NL" sz="2400" b="1" dirty="0">
                <a:solidFill>
                  <a:srgbClr val="000000"/>
                </a:solidFill>
              </a:rPr>
              <a:t>Doorstromen</a:t>
            </a:r>
            <a:r>
              <a:rPr lang="nl-NL" sz="2400" dirty="0">
                <a:solidFill>
                  <a:srgbClr val="000000"/>
                </a:solidFill>
              </a:rPr>
              <a:t> naar kwalificatieniveau 5</a:t>
            </a:r>
          </a:p>
          <a:p>
            <a:pPr marL="0" indent="0" eaLnBrk="1" hangingPunct="1">
              <a:lnSpc>
                <a:spcPct val="90000"/>
              </a:lnSpc>
              <a:buNone/>
              <a:defRPr/>
            </a:pPr>
            <a:r>
              <a:rPr lang="nl-NL" sz="2400" dirty="0">
                <a:solidFill>
                  <a:srgbClr val="000000"/>
                </a:solidFill>
              </a:rPr>
              <a:t>(HBO opleiding verpleegkundige) of een</a:t>
            </a:r>
          </a:p>
          <a:p>
            <a:pPr marL="0" indent="0">
              <a:lnSpc>
                <a:spcPct val="90000"/>
              </a:lnSpc>
              <a:buNone/>
              <a:defRPr/>
            </a:pPr>
            <a:r>
              <a:rPr lang="nl-NL" sz="2400" dirty="0">
                <a:solidFill>
                  <a:srgbClr val="000000"/>
                </a:solidFill>
              </a:rPr>
              <a:t>andere gewenste HBO opleiding</a:t>
            </a:r>
          </a:p>
          <a:p>
            <a:pPr eaLnBrk="1" hangingPunct="1">
              <a:defRPr/>
            </a:pPr>
            <a:r>
              <a:rPr lang="nl-NL" sz="2400" b="1" dirty="0">
                <a:solidFill>
                  <a:srgbClr val="000000"/>
                </a:solidFill>
              </a:rPr>
              <a:t>Specialisatie</a:t>
            </a:r>
            <a:r>
              <a:rPr lang="nl-NL" sz="2400" dirty="0">
                <a:solidFill>
                  <a:srgbClr val="000000"/>
                </a:solidFill>
              </a:rPr>
              <a:t> volgen, zoals kraam of</a:t>
            </a:r>
          </a:p>
          <a:p>
            <a:pPr marL="0" indent="0" eaLnBrk="1" hangingPunct="1">
              <a:buNone/>
              <a:defRPr/>
            </a:pPr>
            <a:r>
              <a:rPr lang="nl-NL" sz="2400" dirty="0">
                <a:solidFill>
                  <a:srgbClr val="000000"/>
                </a:solidFill>
              </a:rPr>
              <a:t>kinderverpleegkunde, intensive care-verpleegkunde, ambulance-verpleegkunde.</a:t>
            </a:r>
          </a:p>
          <a:p>
            <a:r>
              <a:rPr lang="nl-NL" sz="2400" b="1" dirty="0">
                <a:solidFill>
                  <a:schemeClr val="accent4">
                    <a:lumMod val="50000"/>
                  </a:schemeClr>
                </a:solidFill>
              </a:rPr>
              <a:t>Arbeidsmarkt: </a:t>
            </a:r>
            <a:r>
              <a:rPr lang="nl-NL" sz="2400" dirty="0">
                <a:solidFill>
                  <a:schemeClr val="accent4">
                    <a:lumMod val="50000"/>
                  </a:schemeClr>
                </a:solidFill>
              </a:rPr>
              <a:t>De afgelopen tijd vond je in de zorg</a:t>
            </a:r>
          </a:p>
          <a:p>
            <a:pPr marL="0" indent="0">
              <a:buNone/>
            </a:pPr>
            <a:r>
              <a:rPr lang="nl-NL" sz="2400" dirty="0">
                <a:solidFill>
                  <a:schemeClr val="accent4">
                    <a:lumMod val="50000"/>
                  </a:schemeClr>
                </a:solidFill>
              </a:rPr>
              <a:t>redelijk makkelijk werk. Met name naar personeel in verpleeghuizen is veel vraag. Ook in de ziekenhuizen krijgt een MBO verpleegkundige de kans om te werken.</a:t>
            </a:r>
          </a:p>
          <a:p>
            <a:pPr eaLnBrk="1" hangingPunct="1">
              <a:defRPr/>
            </a:pPr>
            <a:endParaRPr lang="nl-NL" sz="2400" dirty="0">
              <a:solidFill>
                <a:srgbClr val="000000"/>
              </a:solidFill>
            </a:endParaRPr>
          </a:p>
          <a:p>
            <a:pPr marL="609600" indent="-609600" eaLnBrk="1" hangingPunct="1">
              <a:lnSpc>
                <a:spcPct val="90000"/>
              </a:lnSpc>
              <a:buFontTx/>
              <a:buNone/>
              <a:defRPr/>
            </a:pPr>
            <a:endParaRPr lang="nl-NL" b="1" dirty="0">
              <a:solidFill>
                <a:srgbClr val="000000"/>
              </a:solidFill>
            </a:endParaRPr>
          </a:p>
          <a:p>
            <a:pPr marL="609600" indent="-609600" eaLnBrk="1" hangingPunct="1">
              <a:lnSpc>
                <a:spcPct val="90000"/>
              </a:lnSpc>
              <a:buFontTx/>
              <a:buNone/>
              <a:defRPr/>
            </a:pPr>
            <a:endParaRPr lang="nl-NL" b="1" dirty="0">
              <a:solidFill>
                <a:srgbClr val="000000"/>
              </a:solidFill>
            </a:endParaRPr>
          </a:p>
        </p:txBody>
      </p:sp>
      <p:pic>
        <p:nvPicPr>
          <p:cNvPr id="2" name="Afbeelding 2" descr="Afbeelding met klok, tekening&#10;&#10;Beschrijving is gegenereerd met zeer hoge betrouwbaarheid">
            <a:extLst>
              <a:ext uri="{FF2B5EF4-FFF2-40B4-BE49-F238E27FC236}">
                <a16:creationId xmlns:a16="http://schemas.microsoft.com/office/drawing/2014/main" id="{823B8390-C0B2-47AB-9286-DAB235B02049}"/>
              </a:ext>
            </a:extLst>
          </p:cNvPr>
          <p:cNvPicPr>
            <a:picLocks noChangeAspect="1"/>
          </p:cNvPicPr>
          <p:nvPr/>
        </p:nvPicPr>
        <p:blipFill>
          <a:blip r:embed="rId6"/>
          <a:stretch>
            <a:fillRect/>
          </a:stretch>
        </p:blipFill>
        <p:spPr>
          <a:xfrm>
            <a:off x="6668296" y="1004253"/>
            <a:ext cx="1950085" cy="1950085"/>
          </a:xfrm>
          <a:prstGeom prst="rect">
            <a:avLst/>
          </a:prstGeom>
        </p:spPr>
      </p:pic>
      <p:pic>
        <p:nvPicPr>
          <p:cNvPr id="8" name="Audio 7">
            <a:hlinkClick r:id="" action="ppaction://media"/>
            <a:extLst>
              <a:ext uri="{FF2B5EF4-FFF2-40B4-BE49-F238E27FC236}">
                <a16:creationId xmlns:a16="http://schemas.microsoft.com/office/drawing/2014/main" id="{AAEFC833-0539-4231-88D5-522148FFAEBF}"/>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521700" y="6235700"/>
            <a:ext cx="406400" cy="4064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49547"/>
    </mc:Choice>
    <mc:Fallback xmlns="">
      <p:transition spd="slow" advTm="4954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a:xfrm>
            <a:off x="628650" y="365129"/>
            <a:ext cx="7886700" cy="1325563"/>
          </a:xfrm>
        </p:spPr>
        <p:txBody>
          <a:bodyPr anchor="ctr">
            <a:normAutofit/>
          </a:bodyPr>
          <a:lstStyle/>
          <a:p>
            <a:r>
              <a:rPr lang="nl-NL"/>
              <a:t>In welke werkvelden kan ik gaan werken?</a:t>
            </a:r>
            <a:endParaRPr lang="nl-NL" dirty="0"/>
          </a:p>
        </p:txBody>
      </p:sp>
      <p:pic>
        <p:nvPicPr>
          <p:cNvPr id="1026" name="Picture 2" descr="Premium Vector | Patiënt op rolstoel buiten het ziekenhuis cartoons">
            <a:extLst>
              <a:ext uri="{FF2B5EF4-FFF2-40B4-BE49-F238E27FC236}">
                <a16:creationId xmlns:a16="http://schemas.microsoft.com/office/drawing/2014/main" id="{6DFBEF87-F64E-47E5-B101-9EB3DD874889}"/>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685800" y="2133600"/>
            <a:ext cx="3810000" cy="38100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3" name="Tijdelijke aanduiding voor tekst 2">
            <a:extLst>
              <a:ext uri="{FF2B5EF4-FFF2-40B4-BE49-F238E27FC236}">
                <a16:creationId xmlns:a16="http://schemas.microsoft.com/office/drawing/2014/main" id="{B2FDFB22-4D2C-4ED2-ADC2-CF851A208A57}"/>
              </a:ext>
            </a:extLst>
          </p:cNvPr>
          <p:cNvSpPr>
            <a:spLocks noGrp="1"/>
          </p:cNvSpPr>
          <p:nvPr>
            <p:ph sz="half" idx="2"/>
          </p:nvPr>
        </p:nvSpPr>
        <p:spPr>
          <a:xfrm>
            <a:off x="4648200" y="1981200"/>
            <a:ext cx="3810000" cy="4114800"/>
          </a:xfrm>
        </p:spPr>
        <p:txBody>
          <a:bodyPr vert="horz" lIns="91440" tIns="45720" rIns="91440" bIns="45720" rtlCol="0">
            <a:normAutofit/>
          </a:bodyPr>
          <a:lstStyle/>
          <a:p>
            <a:pPr>
              <a:buChar char="•"/>
            </a:pPr>
            <a:r>
              <a:rPr lang="nl-NL"/>
              <a:t>Ziekenhuis</a:t>
            </a:r>
          </a:p>
          <a:p>
            <a:pPr>
              <a:buChar char="•"/>
            </a:pPr>
            <a:r>
              <a:rPr lang="nl-NL"/>
              <a:t>Gehandicaptenzorg</a:t>
            </a:r>
          </a:p>
          <a:p>
            <a:pPr>
              <a:buChar char="•"/>
            </a:pPr>
            <a:r>
              <a:rPr lang="nl-NL"/>
              <a:t>Verpleeg en verzorgingshuis</a:t>
            </a:r>
          </a:p>
          <a:p>
            <a:pPr>
              <a:buChar char="•"/>
            </a:pPr>
            <a:r>
              <a:rPr lang="nl-NL"/>
              <a:t>Thuiszorg</a:t>
            </a:r>
          </a:p>
          <a:p>
            <a:pPr>
              <a:buChar char="•"/>
            </a:pPr>
            <a:r>
              <a:rPr lang="nl-NL"/>
              <a:t>Geestelijke gezondheidszorg</a:t>
            </a:r>
          </a:p>
          <a:p>
            <a:pPr>
              <a:buChar char="•"/>
            </a:pPr>
            <a:r>
              <a:rPr lang="nl-NL"/>
              <a:t>Revalidatie</a:t>
            </a:r>
          </a:p>
        </p:txBody>
      </p:sp>
      <p:pic>
        <p:nvPicPr>
          <p:cNvPr id="4" name="Audio 3">
            <a:hlinkClick r:id="" action="ppaction://media"/>
            <a:extLst>
              <a:ext uri="{FF2B5EF4-FFF2-40B4-BE49-F238E27FC236}">
                <a16:creationId xmlns:a16="http://schemas.microsoft.com/office/drawing/2014/main" id="{AB029442-CD90-45A6-B1C0-E4C94C333EB9}"/>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21700" y="6235700"/>
            <a:ext cx="406400" cy="406400"/>
          </a:xfrm>
          <a:prstGeom prst="rect">
            <a:avLst/>
          </a:prstGeom>
        </p:spPr>
      </p:pic>
    </p:spTree>
    <p:extLst>
      <p:ext uri="{BB962C8B-B14F-4D97-AF65-F5344CB8AC3E}">
        <p14:creationId xmlns:p14="http://schemas.microsoft.com/office/powerpoint/2010/main" val="990084633"/>
      </p:ext>
    </p:extLst>
  </p:cSld>
  <p:clrMapOvr>
    <a:masterClrMapping/>
  </p:clrMapOvr>
  <mc:AlternateContent xmlns:mc="http://schemas.openxmlformats.org/markup-compatibility/2006" xmlns:p14="http://schemas.microsoft.com/office/powerpoint/2010/main">
    <mc:Choice Requires="p14">
      <p:transition spd="slow" p14:dur="2000" advTm="20431"/>
    </mc:Choice>
    <mc:Fallback xmlns="">
      <p:transition spd="slow" advTm="2043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B79A2D3-3E52-4680-94C3-4D009B79E206}"/>
              </a:ext>
            </a:extLst>
          </p:cNvPr>
          <p:cNvSpPr>
            <a:spLocks noGrp="1"/>
          </p:cNvSpPr>
          <p:nvPr>
            <p:ph type="title"/>
          </p:nvPr>
        </p:nvSpPr>
        <p:spPr bwMode="auto">
          <a:xfrm>
            <a:off x="685800" y="609600"/>
            <a:ext cx="7772400" cy="1143000"/>
          </a:xfrm>
          <a:prstGeom prst="rect">
            <a:avLst/>
          </a:prstGeom>
          <a:noFill/>
          <a:ln>
            <a:noFill/>
          </a:ln>
        </p:spPr>
        <p:txBody>
          <a:bodyPr wrap="square" anchor="ctr">
            <a:normAutofit/>
          </a:bodyPr>
          <a:lstStyle/>
          <a:p>
            <a:r>
              <a:rPr lang="nl-NL"/>
              <a:t>Student MBO verpleegkunde</a:t>
            </a:r>
          </a:p>
        </p:txBody>
      </p:sp>
      <p:sp>
        <p:nvSpPr>
          <p:cNvPr id="4" name="Tijdelijke aanduiding voor inhoud 3">
            <a:extLst>
              <a:ext uri="{FF2B5EF4-FFF2-40B4-BE49-F238E27FC236}">
                <a16:creationId xmlns:a16="http://schemas.microsoft.com/office/drawing/2014/main" id="{CBB57086-52F1-4A61-9398-4D7B674E06E0}"/>
              </a:ext>
            </a:extLst>
          </p:cNvPr>
          <p:cNvSpPr>
            <a:spLocks noGrp="1"/>
          </p:cNvSpPr>
          <p:nvPr>
            <p:ph sz="half" idx="2"/>
          </p:nvPr>
        </p:nvSpPr>
        <p:spPr bwMode="auto">
          <a:xfrm>
            <a:off x="4648200" y="1981200"/>
            <a:ext cx="3810000" cy="4114800"/>
          </a:xfrm>
          <a:prstGeom prst="rect">
            <a:avLst/>
          </a:prstGeom>
          <a:noFill/>
          <a:ln>
            <a:noFill/>
          </a:ln>
        </p:spPr>
        <p:txBody>
          <a:bodyPr wrap="square" anchor="t">
            <a:normAutofit fontScale="92500" lnSpcReduction="20000"/>
          </a:bodyPr>
          <a:lstStyle/>
          <a:p>
            <a:pPr>
              <a:lnSpc>
                <a:spcPct val="90000"/>
              </a:lnSpc>
            </a:pPr>
            <a:r>
              <a:rPr lang="nl-NL" sz="2600" dirty="0"/>
              <a:t>Romy van </a:t>
            </a:r>
            <a:r>
              <a:rPr lang="nl-NL" sz="2600" dirty="0" err="1"/>
              <a:t>Saarloos</a:t>
            </a:r>
            <a:endParaRPr lang="nl-NL" sz="2600" dirty="0"/>
          </a:p>
          <a:p>
            <a:pPr>
              <a:lnSpc>
                <a:spcPct val="90000"/>
              </a:lnSpc>
            </a:pPr>
            <a:r>
              <a:rPr lang="nl-NL" sz="2600" dirty="0" err="1"/>
              <a:t>Derdedejaars</a:t>
            </a:r>
            <a:r>
              <a:rPr lang="nl-NL" sz="2600" dirty="0"/>
              <a:t> student MBO verpleegkunde</a:t>
            </a:r>
          </a:p>
          <a:p>
            <a:pPr>
              <a:lnSpc>
                <a:spcPct val="90000"/>
              </a:lnSpc>
            </a:pPr>
            <a:r>
              <a:rPr lang="nl-NL" sz="2600" dirty="0"/>
              <a:t>De uitdaging voor mij zit in de afwisseling in de verschillende werkvelden en de verpleegtechnische handelingen.</a:t>
            </a:r>
          </a:p>
          <a:p>
            <a:pPr>
              <a:lnSpc>
                <a:spcPct val="90000"/>
              </a:lnSpc>
            </a:pPr>
            <a:r>
              <a:rPr lang="nl-NL" sz="2600" dirty="0"/>
              <a:t>Het dragen van de verantwoordelijkheid van de verschillende zorg voor de cliënten.</a:t>
            </a:r>
          </a:p>
          <a:p>
            <a:pPr marL="0" indent="0">
              <a:lnSpc>
                <a:spcPct val="90000"/>
              </a:lnSpc>
              <a:buNone/>
            </a:pPr>
            <a:endParaRPr lang="nl-NL" sz="2600" dirty="0"/>
          </a:p>
        </p:txBody>
      </p:sp>
      <p:pic>
        <p:nvPicPr>
          <p:cNvPr id="7" name="Afbeelding 7" descr="Afbeelding met persoon, kleding, vrouw, binnen&#10;&#10;Beschrijving is gegenereerd met zeer hoge betrouwbaarheid">
            <a:extLst>
              <a:ext uri="{FF2B5EF4-FFF2-40B4-BE49-F238E27FC236}">
                <a16:creationId xmlns:a16="http://schemas.microsoft.com/office/drawing/2014/main" id="{615E4002-3971-4A54-BB27-65B3FD346F62}"/>
              </a:ext>
            </a:extLst>
          </p:cNvPr>
          <p:cNvPicPr>
            <a:picLocks noGrp="1" noChangeAspect="1"/>
          </p:cNvPicPr>
          <p:nvPr>
            <p:ph sz="half" idx="1"/>
          </p:nvPr>
        </p:nvPicPr>
        <p:blipFill>
          <a:blip r:embed="rId4"/>
          <a:stretch>
            <a:fillRect/>
          </a:stretch>
        </p:blipFill>
        <p:spPr>
          <a:xfrm>
            <a:off x="685800" y="2133600"/>
            <a:ext cx="3810000" cy="3810000"/>
          </a:xfrm>
        </p:spPr>
      </p:pic>
      <p:pic>
        <p:nvPicPr>
          <p:cNvPr id="8" name="Audio 7">
            <a:hlinkClick r:id="" action="ppaction://media"/>
            <a:extLst>
              <a:ext uri="{FF2B5EF4-FFF2-40B4-BE49-F238E27FC236}">
                <a16:creationId xmlns:a16="http://schemas.microsoft.com/office/drawing/2014/main" id="{000A4D9D-FDA4-4D2A-AA75-A933CA6BDA84}"/>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21700" y="6235700"/>
            <a:ext cx="406400" cy="406400"/>
          </a:xfrm>
          <a:prstGeom prst="rect">
            <a:avLst/>
          </a:prstGeom>
        </p:spPr>
      </p:pic>
    </p:spTree>
    <p:extLst>
      <p:ext uri="{BB962C8B-B14F-4D97-AF65-F5344CB8AC3E}">
        <p14:creationId xmlns:p14="http://schemas.microsoft.com/office/powerpoint/2010/main" val="4122721516"/>
      </p:ext>
    </p:extLst>
  </p:cSld>
  <p:clrMapOvr>
    <a:masterClrMapping/>
  </p:clrMapOvr>
  <mc:AlternateContent xmlns:mc="http://schemas.openxmlformats.org/markup-compatibility/2006" xmlns:p14="http://schemas.microsoft.com/office/powerpoint/2010/main">
    <mc:Choice Requires="p14">
      <p:transition spd="slow" p14:dur="2000" advTm="6922"/>
    </mc:Choice>
    <mc:Fallback xmlns="">
      <p:transition spd="slow" advTm="692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AA050E-AE4A-476A-919B-1429904AE6BA}"/>
              </a:ext>
            </a:extLst>
          </p:cNvPr>
          <p:cNvSpPr>
            <a:spLocks noGrp="1"/>
          </p:cNvSpPr>
          <p:nvPr>
            <p:ph type="title"/>
          </p:nvPr>
        </p:nvSpPr>
        <p:spPr/>
        <p:txBody>
          <a:bodyPr/>
          <a:lstStyle/>
          <a:p>
            <a:r>
              <a:rPr lang="nl-NL" dirty="0"/>
              <a:t>Het mbo</a:t>
            </a:r>
          </a:p>
        </p:txBody>
      </p:sp>
      <p:sp>
        <p:nvSpPr>
          <p:cNvPr id="3" name="Tijdelijke aanduiding voor tekst 2">
            <a:extLst>
              <a:ext uri="{FF2B5EF4-FFF2-40B4-BE49-F238E27FC236}">
                <a16:creationId xmlns:a16="http://schemas.microsoft.com/office/drawing/2014/main" id="{7F576AA0-055B-437A-9798-01B8452962D7}"/>
              </a:ext>
            </a:extLst>
          </p:cNvPr>
          <p:cNvSpPr>
            <a:spLocks noGrp="1"/>
          </p:cNvSpPr>
          <p:nvPr>
            <p:ph type="body" sz="quarter" idx="10"/>
          </p:nvPr>
        </p:nvSpPr>
        <p:spPr/>
        <p:txBody>
          <a:bodyPr vert="horz" lIns="91440" tIns="45720" rIns="91440" bIns="45720" rtlCol="0" anchor="t">
            <a:normAutofit fontScale="70000" lnSpcReduction="20000"/>
          </a:bodyPr>
          <a:lstStyle/>
          <a:p>
            <a:pPr marL="0" indent="0">
              <a:lnSpc>
                <a:spcPct val="120000"/>
              </a:lnSpc>
              <a:buNone/>
            </a:pPr>
            <a:r>
              <a:rPr lang="nl-NL" dirty="0"/>
              <a:t>Het middelbaar </a:t>
            </a:r>
            <a:r>
              <a:rPr lang="nl-NL" b="1" dirty="0"/>
              <a:t>beroep</a:t>
            </a:r>
            <a:r>
              <a:rPr lang="nl-NL" dirty="0"/>
              <a:t>sonderwijs (mbo) bereidt jou voor op het uitoefenen van een </a:t>
            </a:r>
            <a:r>
              <a:rPr lang="nl-NL" b="1" dirty="0"/>
              <a:t>vak of beroep, oftewel:</a:t>
            </a:r>
            <a:r>
              <a:rPr lang="nl-NL" dirty="0"/>
              <a:t> jouw toekomst in de maatschappij. </a:t>
            </a:r>
          </a:p>
          <a:p>
            <a:pPr marL="0" indent="0">
              <a:buNone/>
            </a:pPr>
            <a:endParaRPr lang="nl-NL" sz="1100" dirty="0"/>
          </a:p>
          <a:p>
            <a:pPr marL="0" indent="0">
              <a:buNone/>
            </a:pPr>
            <a:r>
              <a:rPr lang="nl-NL" dirty="0"/>
              <a:t>Het mbo bestaat uit verschillende typen onderwijs. Zo kun je: </a:t>
            </a:r>
          </a:p>
          <a:p>
            <a:r>
              <a:rPr lang="nl-NL" b="1" dirty="0"/>
              <a:t>voltijd</a:t>
            </a:r>
            <a:r>
              <a:rPr lang="nl-NL" dirty="0"/>
              <a:t> (BOL) gaan leren of </a:t>
            </a:r>
          </a:p>
          <a:p>
            <a:r>
              <a:rPr lang="nl-NL" b="1" dirty="0"/>
              <a:t>deeltijd</a:t>
            </a:r>
            <a:r>
              <a:rPr lang="nl-NL" dirty="0"/>
              <a:t> (BBL); ook direct werken in loondienst </a:t>
            </a:r>
          </a:p>
          <a:p>
            <a:pPr marL="0" indent="0">
              <a:buNone/>
            </a:pPr>
            <a:endParaRPr lang="nl-NL" sz="1100" dirty="0"/>
          </a:p>
          <a:p>
            <a:pPr marL="0" indent="0">
              <a:buNone/>
            </a:pPr>
            <a:r>
              <a:rPr lang="nl-NL" dirty="0"/>
              <a:t>Je kunt naar het mbo als je: </a:t>
            </a:r>
          </a:p>
          <a:p>
            <a:r>
              <a:rPr lang="nl-NL" dirty="0"/>
              <a:t>Een </a:t>
            </a:r>
            <a:r>
              <a:rPr lang="nl-NL" b="1" dirty="0"/>
              <a:t>vmbo-diploma</a:t>
            </a:r>
            <a:r>
              <a:rPr lang="nl-NL" dirty="0"/>
              <a:t> hebt</a:t>
            </a:r>
          </a:p>
          <a:p>
            <a:r>
              <a:rPr lang="nl-NL" dirty="0"/>
              <a:t>Een </a:t>
            </a:r>
            <a:r>
              <a:rPr lang="nl-NL" b="1" dirty="0">
                <a:ea typeface="+mn-lt"/>
                <a:cs typeface="+mn-lt"/>
              </a:rPr>
              <a:t>havo </a:t>
            </a:r>
            <a:r>
              <a:rPr lang="nl-NL" dirty="0">
                <a:ea typeface="+mn-lt"/>
                <a:cs typeface="+mn-lt"/>
              </a:rPr>
              <a:t>diploma hebt </a:t>
            </a:r>
          </a:p>
          <a:p>
            <a:r>
              <a:rPr lang="nl-NL" dirty="0">
                <a:ea typeface="+mn-lt"/>
                <a:cs typeface="+mn-lt"/>
              </a:rPr>
              <a:t>Een </a:t>
            </a:r>
            <a:r>
              <a:rPr lang="nl-NL" b="1" dirty="0">
                <a:ea typeface="+mn-lt"/>
                <a:cs typeface="+mn-lt"/>
              </a:rPr>
              <a:t>overgangsbewijs</a:t>
            </a:r>
            <a:r>
              <a:rPr lang="nl-NL" dirty="0">
                <a:ea typeface="+mn-lt"/>
                <a:cs typeface="+mn-lt"/>
              </a:rPr>
              <a:t> van havo 3 naar havo 4 hebt </a:t>
            </a:r>
          </a:p>
          <a:p>
            <a:r>
              <a:rPr lang="nl-NL" dirty="0">
                <a:ea typeface="+mn-lt"/>
                <a:cs typeface="+mn-lt"/>
              </a:rPr>
              <a:t>op een </a:t>
            </a:r>
            <a:r>
              <a:rPr lang="nl-NL" b="1" dirty="0">
                <a:ea typeface="+mn-lt"/>
                <a:cs typeface="+mn-lt"/>
              </a:rPr>
              <a:t>praktijkschool </a:t>
            </a:r>
            <a:r>
              <a:rPr lang="nl-NL" dirty="0">
                <a:ea typeface="+mn-lt"/>
                <a:cs typeface="+mn-lt"/>
              </a:rPr>
              <a:t>zit</a:t>
            </a:r>
          </a:p>
          <a:p>
            <a:r>
              <a:rPr lang="nl-NL" dirty="0">
                <a:ea typeface="+mn-lt"/>
                <a:cs typeface="+mn-lt"/>
              </a:rPr>
              <a:t>je vmbo-diploma </a:t>
            </a:r>
            <a:r>
              <a:rPr lang="nl-NL" b="1" dirty="0">
                <a:ea typeface="+mn-lt"/>
                <a:cs typeface="+mn-lt"/>
              </a:rPr>
              <a:t>niet hebt gehaald </a:t>
            </a:r>
            <a:r>
              <a:rPr lang="nl-NL" dirty="0">
                <a:ea typeface="+mn-lt"/>
                <a:cs typeface="+mn-lt"/>
              </a:rPr>
              <a:t>(entree-opleiding)</a:t>
            </a:r>
            <a:endParaRPr lang="nl-NL" dirty="0"/>
          </a:p>
        </p:txBody>
      </p:sp>
      <p:pic>
        <p:nvPicPr>
          <p:cNvPr id="4" name="Audio 3">
            <a:hlinkClick r:id="" action="ppaction://media"/>
            <a:extLst>
              <a:ext uri="{FF2B5EF4-FFF2-40B4-BE49-F238E27FC236}">
                <a16:creationId xmlns:a16="http://schemas.microsoft.com/office/drawing/2014/main" id="{ADB8F825-0871-488B-8E38-7300C016B302}"/>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521700" y="6235700"/>
            <a:ext cx="406400" cy="406400"/>
          </a:xfrm>
          <a:prstGeom prst="rect">
            <a:avLst/>
          </a:prstGeom>
        </p:spPr>
      </p:pic>
    </p:spTree>
    <p:extLst>
      <p:ext uri="{BB962C8B-B14F-4D97-AF65-F5344CB8AC3E}">
        <p14:creationId xmlns:p14="http://schemas.microsoft.com/office/powerpoint/2010/main" val="3191092465"/>
      </p:ext>
    </p:extLst>
  </p:cSld>
  <p:clrMapOvr>
    <a:masterClrMapping/>
  </p:clrMapOvr>
  <mc:AlternateContent xmlns:mc="http://schemas.openxmlformats.org/markup-compatibility/2006" xmlns:p14="http://schemas.microsoft.com/office/powerpoint/2010/main">
    <mc:Choice Requires="p14">
      <p:transition spd="slow" p14:dur="2000" advTm="22402"/>
    </mc:Choice>
    <mc:Fallback xmlns="">
      <p:transition spd="slow" advTm="2240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37C69D5-8C55-4594-BF71-F9B624E667CC}"/>
              </a:ext>
            </a:extLst>
          </p:cNvPr>
          <p:cNvSpPr>
            <a:spLocks noGrp="1"/>
          </p:cNvSpPr>
          <p:nvPr>
            <p:ph type="title"/>
          </p:nvPr>
        </p:nvSpPr>
        <p:spPr/>
        <p:txBody>
          <a:bodyPr/>
          <a:lstStyle/>
          <a:p>
            <a:r>
              <a:rPr lang="nl-NL" dirty="0"/>
              <a:t>Vragen?</a:t>
            </a:r>
          </a:p>
        </p:txBody>
      </p:sp>
      <p:sp>
        <p:nvSpPr>
          <p:cNvPr id="3" name="Tijdelijke aanduiding voor tekst 2">
            <a:extLst>
              <a:ext uri="{FF2B5EF4-FFF2-40B4-BE49-F238E27FC236}">
                <a16:creationId xmlns:a16="http://schemas.microsoft.com/office/drawing/2014/main" id="{CA208210-A5D1-48EB-A178-0D24A6D73E6C}"/>
              </a:ext>
            </a:extLst>
          </p:cNvPr>
          <p:cNvSpPr>
            <a:spLocks noGrp="1"/>
          </p:cNvSpPr>
          <p:nvPr>
            <p:ph type="body" sz="quarter" idx="10"/>
          </p:nvPr>
        </p:nvSpPr>
        <p:spPr>
          <a:xfrm>
            <a:off x="628650" y="1690692"/>
            <a:ext cx="7886700" cy="3876675"/>
          </a:xfrm>
        </p:spPr>
        <p:txBody>
          <a:bodyPr/>
          <a:lstStyle/>
          <a:p>
            <a:pPr marL="0" indent="0">
              <a:buNone/>
            </a:pPr>
            <a:r>
              <a:rPr lang="nl-NL" dirty="0"/>
              <a:t>Ik ben de voorlichter van deze opleiding en voor algemene vragen kun je bij mij terecht.</a:t>
            </a:r>
          </a:p>
          <a:p>
            <a:pPr marL="0" indent="0">
              <a:buNone/>
            </a:pPr>
            <a:r>
              <a:rPr lang="nl-NL" b="1" dirty="0">
                <a:hlinkClick r:id="rId4"/>
              </a:rPr>
              <a:t>k.vandreumel@roc-nijmegen.nl</a:t>
            </a:r>
            <a:endParaRPr lang="nl-NL" b="1" dirty="0"/>
          </a:p>
          <a:p>
            <a:pPr marL="0" indent="0">
              <a:buNone/>
            </a:pPr>
            <a:r>
              <a:rPr lang="nl-NL" b="1" dirty="0"/>
              <a:t>Voor specifieke vragen voor BOL of BBL kun je bij onze coördinatoren terecht:</a:t>
            </a:r>
            <a:br>
              <a:rPr lang="nl-NL" b="1" dirty="0"/>
            </a:br>
            <a:endParaRPr lang="nl-NL" dirty="0"/>
          </a:p>
          <a:p>
            <a:pPr marL="0" indent="0">
              <a:buNone/>
            </a:pPr>
            <a:endParaRPr lang="nl-NL" i="1" dirty="0"/>
          </a:p>
          <a:p>
            <a:endParaRPr lang="nl-NL" dirty="0"/>
          </a:p>
        </p:txBody>
      </p:sp>
      <p:sp>
        <p:nvSpPr>
          <p:cNvPr id="4" name="Tekstvak 3">
            <a:extLst>
              <a:ext uri="{FF2B5EF4-FFF2-40B4-BE49-F238E27FC236}">
                <a16:creationId xmlns:a16="http://schemas.microsoft.com/office/drawing/2014/main" id="{15578C6A-CE7C-44DE-9744-2819A829DDC5}"/>
              </a:ext>
            </a:extLst>
          </p:cNvPr>
          <p:cNvSpPr txBox="1"/>
          <p:nvPr/>
        </p:nvSpPr>
        <p:spPr>
          <a:xfrm>
            <a:off x="6305006" y="95793"/>
            <a:ext cx="2708365" cy="369332"/>
          </a:xfrm>
          <a:prstGeom prst="rect">
            <a:avLst/>
          </a:prstGeom>
          <a:noFill/>
        </p:spPr>
        <p:txBody>
          <a:bodyPr wrap="square" rtlCol="0">
            <a:spAutoFit/>
          </a:bodyPr>
          <a:lstStyle/>
          <a:p>
            <a:r>
              <a:rPr lang="nl-NL" dirty="0"/>
              <a:t> </a:t>
            </a:r>
          </a:p>
        </p:txBody>
      </p:sp>
      <p:pic>
        <p:nvPicPr>
          <p:cNvPr id="6" name="Afbeelding 5">
            <a:extLst>
              <a:ext uri="{FF2B5EF4-FFF2-40B4-BE49-F238E27FC236}">
                <a16:creationId xmlns:a16="http://schemas.microsoft.com/office/drawing/2014/main" id="{B65BA2F2-FD4B-4AD3-A748-7FCED08A66D8}"/>
              </a:ext>
            </a:extLst>
          </p:cNvPr>
          <p:cNvPicPr>
            <a:picLocks noChangeAspect="1"/>
          </p:cNvPicPr>
          <p:nvPr/>
        </p:nvPicPr>
        <p:blipFill rotWithShape="1">
          <a:blip r:embed="rId5"/>
          <a:srcRect l="6875" t="36697" r="33646" b="8426"/>
          <a:stretch/>
        </p:blipFill>
        <p:spPr>
          <a:xfrm>
            <a:off x="3048000" y="3783180"/>
            <a:ext cx="5334000" cy="2768256"/>
          </a:xfrm>
          <a:prstGeom prst="rect">
            <a:avLst/>
          </a:prstGeom>
        </p:spPr>
      </p:pic>
      <p:pic>
        <p:nvPicPr>
          <p:cNvPr id="8" name="Audio 7">
            <a:hlinkClick r:id="" action="ppaction://media"/>
            <a:extLst>
              <a:ext uri="{FF2B5EF4-FFF2-40B4-BE49-F238E27FC236}">
                <a16:creationId xmlns:a16="http://schemas.microsoft.com/office/drawing/2014/main" id="{8D3D5C75-1826-4432-86ED-D23BBA5D90BB}"/>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521700" y="6235700"/>
            <a:ext cx="406400" cy="406400"/>
          </a:xfrm>
          <a:prstGeom prst="rect">
            <a:avLst/>
          </a:prstGeom>
        </p:spPr>
      </p:pic>
    </p:spTree>
    <p:extLst>
      <p:ext uri="{BB962C8B-B14F-4D97-AF65-F5344CB8AC3E}">
        <p14:creationId xmlns:p14="http://schemas.microsoft.com/office/powerpoint/2010/main" val="3889692997"/>
      </p:ext>
    </p:extLst>
  </p:cSld>
  <p:clrMapOvr>
    <a:masterClrMapping/>
  </p:clrMapOvr>
  <mc:AlternateContent xmlns:mc="http://schemas.openxmlformats.org/markup-compatibility/2006" xmlns:p14="http://schemas.microsoft.com/office/powerpoint/2010/main">
    <mc:Choice Requires="p14">
      <p:transition spd="slow" p14:dur="2000" advTm="34995"/>
    </mc:Choice>
    <mc:Fallback xmlns="">
      <p:transition spd="slow" advTm="3499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2C7BE11-5E74-479A-A6A7-8C86CD8BA692}"/>
              </a:ext>
            </a:extLst>
          </p:cNvPr>
          <p:cNvSpPr>
            <a:spLocks noGrp="1"/>
          </p:cNvSpPr>
          <p:nvPr>
            <p:ph type="title"/>
          </p:nvPr>
        </p:nvSpPr>
        <p:spPr>
          <a:xfrm>
            <a:off x="143458" y="2766218"/>
            <a:ext cx="7886700" cy="1325563"/>
          </a:xfrm>
        </p:spPr>
        <p:txBody>
          <a:bodyPr>
            <a:normAutofit fontScale="90000"/>
          </a:bodyPr>
          <a:lstStyle/>
          <a:p>
            <a:r>
              <a:rPr lang="nl-NL" dirty="0"/>
              <a:t>Twijfel je nog?</a:t>
            </a:r>
            <a:br>
              <a:rPr lang="nl-NL" dirty="0"/>
            </a:br>
            <a:r>
              <a:rPr lang="nl-NL" b="0" dirty="0"/>
              <a:t>Kom naar de</a:t>
            </a:r>
            <a:br>
              <a:rPr lang="nl-NL" b="0" dirty="0"/>
            </a:br>
            <a:r>
              <a:rPr lang="nl-NL" b="0" dirty="0"/>
              <a:t>Open Dag of kom </a:t>
            </a:r>
            <a:br>
              <a:rPr lang="nl-NL" b="0" dirty="0"/>
            </a:br>
            <a:r>
              <a:rPr lang="nl-NL" b="0" dirty="0"/>
              <a:t>meelopen! </a:t>
            </a:r>
          </a:p>
        </p:txBody>
      </p:sp>
      <p:pic>
        <p:nvPicPr>
          <p:cNvPr id="4" name="Afbeelding 3">
            <a:extLst>
              <a:ext uri="{FF2B5EF4-FFF2-40B4-BE49-F238E27FC236}">
                <a16:creationId xmlns:a16="http://schemas.microsoft.com/office/drawing/2014/main" id="{AEAF15BE-5CD5-439E-A2EF-F0A0BE14D4D0}"/>
              </a:ext>
            </a:extLst>
          </p:cNvPr>
          <p:cNvPicPr>
            <a:picLocks noChangeAspect="1"/>
          </p:cNvPicPr>
          <p:nvPr/>
        </p:nvPicPr>
        <p:blipFill>
          <a:blip r:embed="rId4"/>
          <a:stretch>
            <a:fillRect/>
          </a:stretch>
        </p:blipFill>
        <p:spPr>
          <a:xfrm>
            <a:off x="3601968" y="0"/>
            <a:ext cx="5088975" cy="6858000"/>
          </a:xfrm>
          <a:prstGeom prst="rect">
            <a:avLst/>
          </a:prstGeom>
        </p:spPr>
      </p:pic>
      <p:pic>
        <p:nvPicPr>
          <p:cNvPr id="6" name="Audio 5">
            <a:hlinkClick r:id="" action="ppaction://media"/>
            <a:extLst>
              <a:ext uri="{FF2B5EF4-FFF2-40B4-BE49-F238E27FC236}">
                <a16:creationId xmlns:a16="http://schemas.microsoft.com/office/drawing/2014/main" id="{09961007-7621-4F80-9DC0-951F6D637E85}"/>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21700" y="6235700"/>
            <a:ext cx="406400" cy="406400"/>
          </a:xfrm>
          <a:prstGeom prst="rect">
            <a:avLst/>
          </a:prstGeom>
        </p:spPr>
      </p:pic>
    </p:spTree>
    <p:extLst>
      <p:ext uri="{BB962C8B-B14F-4D97-AF65-F5344CB8AC3E}">
        <p14:creationId xmlns:p14="http://schemas.microsoft.com/office/powerpoint/2010/main" val="276782136"/>
      </p:ext>
    </p:extLst>
  </p:cSld>
  <p:clrMapOvr>
    <a:masterClrMapping/>
  </p:clrMapOvr>
  <mc:AlternateContent xmlns:mc="http://schemas.openxmlformats.org/markup-compatibility/2006" xmlns:p14="http://schemas.microsoft.com/office/powerpoint/2010/main">
    <mc:Choice Requires="p14">
      <p:transition spd="slow" p14:dur="2000" advTm="36812"/>
    </mc:Choice>
    <mc:Fallback xmlns="">
      <p:transition spd="slow" advTm="3681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2C7BE11-5E74-479A-A6A7-8C86CD8BA692}"/>
              </a:ext>
            </a:extLst>
          </p:cNvPr>
          <p:cNvSpPr>
            <a:spLocks noGrp="1"/>
          </p:cNvSpPr>
          <p:nvPr>
            <p:ph type="title"/>
          </p:nvPr>
        </p:nvSpPr>
        <p:spPr>
          <a:xfrm>
            <a:off x="628650" y="365129"/>
            <a:ext cx="7886700" cy="1325563"/>
          </a:xfrm>
        </p:spPr>
        <p:txBody>
          <a:bodyPr anchor="ctr">
            <a:normAutofit/>
          </a:bodyPr>
          <a:lstStyle/>
          <a:p>
            <a:r>
              <a:rPr lang="nl-NL" dirty="0"/>
              <a:t>Ben jij al er al uit?</a:t>
            </a:r>
          </a:p>
        </p:txBody>
      </p:sp>
      <p:sp>
        <p:nvSpPr>
          <p:cNvPr id="3" name="Tijdelijke aanduiding voor tekst 2">
            <a:extLst>
              <a:ext uri="{FF2B5EF4-FFF2-40B4-BE49-F238E27FC236}">
                <a16:creationId xmlns:a16="http://schemas.microsoft.com/office/drawing/2014/main" id="{2D8C998F-B6D9-4BE1-96E5-55A6B283B3AD}"/>
              </a:ext>
            </a:extLst>
          </p:cNvPr>
          <p:cNvSpPr>
            <a:spLocks noGrp="1"/>
          </p:cNvSpPr>
          <p:nvPr>
            <p:ph idx="1"/>
          </p:nvPr>
        </p:nvSpPr>
        <p:spPr>
          <a:xfrm>
            <a:off x="628650" y="1825626"/>
            <a:ext cx="7886700" cy="4026535"/>
          </a:xfrm>
        </p:spPr>
        <p:txBody>
          <a:bodyPr>
            <a:normAutofit/>
          </a:bodyPr>
          <a:lstStyle/>
          <a:p>
            <a:pPr marL="0" indent="0">
              <a:buNone/>
            </a:pPr>
            <a:endParaRPr lang="nl-NL" dirty="0"/>
          </a:p>
          <a:p>
            <a:pPr marL="0" indent="0">
              <a:buNone/>
            </a:pPr>
            <a:endParaRPr lang="nl-NL" dirty="0"/>
          </a:p>
          <a:p>
            <a:pPr marL="0" indent="0">
              <a:buNone/>
            </a:pPr>
            <a:r>
              <a:rPr lang="nl-NL" dirty="0"/>
              <a:t>Heb jij jouw keuze gemaakt? YES! Je kunt je nu aanmelden via de webpagina van de opleiding die je gekozen hebt. </a:t>
            </a:r>
          </a:p>
          <a:p>
            <a:pPr marL="0" indent="0">
              <a:buNone/>
            </a:pPr>
            <a:endParaRPr lang="nl-NL" dirty="0"/>
          </a:p>
          <a:p>
            <a:pPr marL="0" indent="0">
              <a:buNone/>
            </a:pPr>
            <a:endParaRPr lang="nl-NL" dirty="0"/>
          </a:p>
          <a:p>
            <a:pPr marL="0" indent="0">
              <a:buNone/>
            </a:pPr>
            <a:r>
              <a:rPr lang="nl-NL" dirty="0"/>
              <a:t>Op </a:t>
            </a:r>
            <a:r>
              <a:rPr lang="nl-NL" dirty="0">
                <a:hlinkClick r:id="rId4"/>
              </a:rPr>
              <a:t>www.roc-nijmegen.nl/aanmelden-mbo</a:t>
            </a:r>
            <a:r>
              <a:rPr lang="nl-NL" dirty="0"/>
              <a:t> vind je alle informatie over aanmelden en toelating.</a:t>
            </a:r>
          </a:p>
        </p:txBody>
      </p:sp>
      <p:pic>
        <p:nvPicPr>
          <p:cNvPr id="5" name="Audio 4">
            <a:hlinkClick r:id="" action="ppaction://media"/>
            <a:extLst>
              <a:ext uri="{FF2B5EF4-FFF2-40B4-BE49-F238E27FC236}">
                <a16:creationId xmlns:a16="http://schemas.microsoft.com/office/drawing/2014/main" id="{DFF7847D-1472-4812-8E40-630BE78C2B61}"/>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21700" y="6235700"/>
            <a:ext cx="406400" cy="406400"/>
          </a:xfrm>
          <a:prstGeom prst="rect">
            <a:avLst/>
          </a:prstGeom>
        </p:spPr>
      </p:pic>
    </p:spTree>
    <p:extLst>
      <p:ext uri="{BB962C8B-B14F-4D97-AF65-F5344CB8AC3E}">
        <p14:creationId xmlns:p14="http://schemas.microsoft.com/office/powerpoint/2010/main" val="3623891620"/>
      </p:ext>
    </p:extLst>
  </p:cSld>
  <p:clrMapOvr>
    <a:masterClrMapping/>
  </p:clrMapOvr>
  <mc:AlternateContent xmlns:mc="http://schemas.openxmlformats.org/markup-compatibility/2006" xmlns:p14="http://schemas.microsoft.com/office/powerpoint/2010/main">
    <mc:Choice Requires="p14">
      <p:transition spd="slow" p14:dur="2000" advTm="20033"/>
    </mc:Choice>
    <mc:Fallback xmlns="">
      <p:transition spd="slow" advTm="2003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FF0B9E-2163-4992-B700-E9DD3C1E9A12}"/>
              </a:ext>
            </a:extLst>
          </p:cNvPr>
          <p:cNvSpPr>
            <a:spLocks noGrp="1"/>
          </p:cNvSpPr>
          <p:nvPr>
            <p:ph type="title"/>
          </p:nvPr>
        </p:nvSpPr>
        <p:spPr/>
        <p:txBody>
          <a:bodyPr/>
          <a:lstStyle/>
          <a:p>
            <a:r>
              <a:rPr lang="nl-NL" dirty="0"/>
              <a:t>Presentatie thuis nalezen? </a:t>
            </a:r>
          </a:p>
        </p:txBody>
      </p:sp>
      <p:sp>
        <p:nvSpPr>
          <p:cNvPr id="3" name="Tijdelijke aanduiding voor tekst 2">
            <a:extLst>
              <a:ext uri="{FF2B5EF4-FFF2-40B4-BE49-F238E27FC236}">
                <a16:creationId xmlns:a16="http://schemas.microsoft.com/office/drawing/2014/main" id="{5E49916B-30F4-4CE9-8452-72A2A6B86472}"/>
              </a:ext>
            </a:extLst>
          </p:cNvPr>
          <p:cNvSpPr>
            <a:spLocks noGrp="1"/>
          </p:cNvSpPr>
          <p:nvPr>
            <p:ph type="body" sz="quarter" idx="10"/>
          </p:nvPr>
        </p:nvSpPr>
        <p:spPr/>
        <p:txBody>
          <a:bodyPr>
            <a:normAutofit/>
          </a:bodyPr>
          <a:lstStyle/>
          <a:p>
            <a:pPr marL="457200" indent="-457200">
              <a:buFont typeface="+mj-lt"/>
              <a:buAutoNum type="arabicPeriod"/>
            </a:pPr>
            <a:r>
              <a:rPr lang="nl-NL" dirty="0"/>
              <a:t>Stuur een e-mail naar mij:</a:t>
            </a:r>
          </a:p>
          <a:p>
            <a:pPr marL="800100" lvl="1" indent="-457200"/>
            <a:r>
              <a:rPr lang="nl-NL" i="1" dirty="0">
                <a:hlinkClick r:id="rId4"/>
              </a:rPr>
              <a:t>k.vandreumel@roc-nijmegen.nl</a:t>
            </a:r>
            <a:endParaRPr lang="nl-NL" i="1" dirty="0"/>
          </a:p>
          <a:p>
            <a:pPr marL="457200" indent="-457200">
              <a:buFont typeface="+mj-lt"/>
              <a:buAutoNum type="arabicPeriod"/>
            </a:pPr>
            <a:r>
              <a:rPr lang="nl-NL" dirty="0"/>
              <a:t>Zet in het onderwerp “presentatie”</a:t>
            </a:r>
          </a:p>
          <a:p>
            <a:pPr marL="457200" indent="-457200">
              <a:buFont typeface="+mj-lt"/>
              <a:buAutoNum type="arabicPeriod"/>
            </a:pPr>
            <a:r>
              <a:rPr lang="nl-NL" dirty="0"/>
              <a:t>Dan stuur ik jou z.s.m. deze presentatie </a:t>
            </a:r>
          </a:p>
          <a:p>
            <a:pPr marL="0" indent="0">
              <a:buNone/>
            </a:pPr>
            <a:endParaRPr lang="nl-NL" dirty="0"/>
          </a:p>
          <a:p>
            <a:pPr marL="0" indent="0">
              <a:buNone/>
            </a:pPr>
            <a:r>
              <a:rPr lang="nl-NL" dirty="0"/>
              <a:t>Ook op de website bij de opleidingen staan diverse video’s en andere presentaties die je kunt bekijken. </a:t>
            </a:r>
          </a:p>
          <a:p>
            <a:pPr marL="0" indent="0">
              <a:buNone/>
            </a:pPr>
            <a:r>
              <a:rPr lang="nl-NL" dirty="0"/>
              <a:t>Volg #</a:t>
            </a:r>
            <a:r>
              <a:rPr lang="nl-NL" dirty="0" err="1"/>
              <a:t>ROCNijmegen</a:t>
            </a:r>
            <a:r>
              <a:rPr lang="nl-NL" dirty="0"/>
              <a:t> op </a:t>
            </a:r>
            <a:r>
              <a:rPr lang="nl-NL" dirty="0" err="1"/>
              <a:t>social</a:t>
            </a:r>
            <a:r>
              <a:rPr lang="nl-NL" dirty="0"/>
              <a:t> media</a:t>
            </a:r>
          </a:p>
        </p:txBody>
      </p:sp>
      <p:pic>
        <p:nvPicPr>
          <p:cNvPr id="4" name="Afbeelding 3">
            <a:extLst>
              <a:ext uri="{FF2B5EF4-FFF2-40B4-BE49-F238E27FC236}">
                <a16:creationId xmlns:a16="http://schemas.microsoft.com/office/drawing/2014/main" id="{78E9467E-433A-481D-9454-80423ACB0F9A}"/>
              </a:ext>
            </a:extLst>
          </p:cNvPr>
          <p:cNvPicPr>
            <a:picLocks noChangeAspect="1"/>
          </p:cNvPicPr>
          <p:nvPr/>
        </p:nvPicPr>
        <p:blipFill>
          <a:blip r:embed="rId5"/>
          <a:stretch>
            <a:fillRect/>
          </a:stretch>
        </p:blipFill>
        <p:spPr>
          <a:xfrm>
            <a:off x="5990562" y="4826401"/>
            <a:ext cx="387726" cy="370868"/>
          </a:xfrm>
          <a:prstGeom prst="rect">
            <a:avLst/>
          </a:prstGeom>
        </p:spPr>
      </p:pic>
      <p:pic>
        <p:nvPicPr>
          <p:cNvPr id="5" name="Afbeelding 4">
            <a:extLst>
              <a:ext uri="{FF2B5EF4-FFF2-40B4-BE49-F238E27FC236}">
                <a16:creationId xmlns:a16="http://schemas.microsoft.com/office/drawing/2014/main" id="{A7B2C620-D2C0-4CB5-A294-3437A69FC9ED}"/>
              </a:ext>
            </a:extLst>
          </p:cNvPr>
          <p:cNvPicPr>
            <a:picLocks noChangeAspect="1"/>
          </p:cNvPicPr>
          <p:nvPr/>
        </p:nvPicPr>
        <p:blipFill>
          <a:blip r:embed="rId6"/>
          <a:stretch>
            <a:fillRect/>
          </a:stretch>
        </p:blipFill>
        <p:spPr>
          <a:xfrm>
            <a:off x="6430792" y="4799148"/>
            <a:ext cx="387726" cy="382556"/>
          </a:xfrm>
          <a:prstGeom prst="rect">
            <a:avLst/>
          </a:prstGeom>
        </p:spPr>
      </p:pic>
      <p:pic>
        <p:nvPicPr>
          <p:cNvPr id="6" name="Audio 5">
            <a:hlinkClick r:id="" action="ppaction://media"/>
            <a:extLst>
              <a:ext uri="{FF2B5EF4-FFF2-40B4-BE49-F238E27FC236}">
                <a16:creationId xmlns:a16="http://schemas.microsoft.com/office/drawing/2014/main" id="{3392609A-09D6-4732-A113-85D7ADCF8AE7}"/>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521700" y="6235700"/>
            <a:ext cx="406400" cy="406400"/>
          </a:xfrm>
          <a:prstGeom prst="rect">
            <a:avLst/>
          </a:prstGeom>
        </p:spPr>
      </p:pic>
    </p:spTree>
    <p:extLst>
      <p:ext uri="{BB962C8B-B14F-4D97-AF65-F5344CB8AC3E}">
        <p14:creationId xmlns:p14="http://schemas.microsoft.com/office/powerpoint/2010/main" val="1953526833"/>
      </p:ext>
    </p:extLst>
  </p:cSld>
  <p:clrMapOvr>
    <a:masterClrMapping/>
  </p:clrMapOvr>
  <mc:AlternateContent xmlns:mc="http://schemas.openxmlformats.org/markup-compatibility/2006" xmlns:p14="http://schemas.microsoft.com/office/powerpoint/2010/main">
    <mc:Choice Requires="p14">
      <p:transition spd="slow" p14:dur="2000" advTm="7151"/>
    </mc:Choice>
    <mc:Fallback xmlns="">
      <p:transition spd="slow" advTm="715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C1F1D-E379-44CD-B47E-CE9823C52AF4}"/>
              </a:ext>
            </a:extLst>
          </p:cNvPr>
          <p:cNvSpPr>
            <a:spLocks noGrp="1"/>
          </p:cNvSpPr>
          <p:nvPr>
            <p:ph type="title"/>
          </p:nvPr>
        </p:nvSpPr>
        <p:spPr/>
        <p:txBody>
          <a:bodyPr/>
          <a:lstStyle/>
          <a:p>
            <a:r>
              <a:rPr lang="nl-NL" dirty="0">
                <a:latin typeface="Arial"/>
                <a:cs typeface="Arial"/>
              </a:rPr>
              <a:t>Handige links</a:t>
            </a:r>
            <a:endParaRPr lang="nl-NL" dirty="0"/>
          </a:p>
        </p:txBody>
      </p:sp>
      <p:sp>
        <p:nvSpPr>
          <p:cNvPr id="3" name="Tijdelijke aanduiding voor tekst 2">
            <a:extLst>
              <a:ext uri="{FF2B5EF4-FFF2-40B4-BE49-F238E27FC236}">
                <a16:creationId xmlns:a16="http://schemas.microsoft.com/office/drawing/2014/main" id="{7E3A91F7-77D7-48F4-8650-939ADCB874EC}"/>
              </a:ext>
            </a:extLst>
          </p:cNvPr>
          <p:cNvSpPr>
            <a:spLocks noGrp="1"/>
          </p:cNvSpPr>
          <p:nvPr>
            <p:ph type="body" sz="quarter" idx="10"/>
          </p:nvPr>
        </p:nvSpPr>
        <p:spPr/>
        <p:txBody>
          <a:bodyPr vert="horz" lIns="91440" tIns="45720" rIns="91440" bIns="45720" rtlCol="0" anchor="t">
            <a:normAutofit fontScale="77500" lnSpcReduction="20000"/>
          </a:bodyPr>
          <a:lstStyle/>
          <a:p>
            <a:pPr marL="0" indent="0">
              <a:buNone/>
            </a:pPr>
            <a:r>
              <a:rPr lang="nl-NL" b="1" dirty="0">
                <a:ea typeface="+mn-lt"/>
                <a:cs typeface="+mn-lt"/>
              </a:rPr>
              <a:t>Website-pagina’s </a:t>
            </a:r>
            <a:endParaRPr lang="en-US" dirty="0">
              <a:ea typeface="+mn-lt"/>
              <a:cs typeface="+mn-lt"/>
            </a:endParaRPr>
          </a:p>
          <a:p>
            <a:r>
              <a:rPr lang="nl-NL" sz="2300" i="1" dirty="0">
                <a:ea typeface="+mn-lt"/>
                <a:cs typeface="+mn-lt"/>
              </a:rPr>
              <a:t>Opleidingsfolder bekijken/aanvragen: </a:t>
            </a:r>
            <a:r>
              <a:rPr lang="nl-NL" sz="2300" dirty="0">
                <a:ea typeface="+mn-lt"/>
                <a:cs typeface="+mn-lt"/>
                <a:hlinkClick r:id="rId4"/>
              </a:rPr>
              <a:t>https://www.roc-nijmegen.nl/folder</a:t>
            </a:r>
            <a:r>
              <a:rPr lang="nl-NL" sz="2300" dirty="0">
                <a:ea typeface="+mn-lt"/>
                <a:cs typeface="+mn-lt"/>
              </a:rPr>
              <a:t> </a:t>
            </a:r>
          </a:p>
          <a:p>
            <a:r>
              <a:rPr lang="nl-NL" sz="2300" i="1" dirty="0">
                <a:ea typeface="+mn-lt"/>
                <a:cs typeface="+mn-lt"/>
              </a:rPr>
              <a:t>Hulp bij studiekeuze-pagina: </a:t>
            </a:r>
            <a:r>
              <a:rPr lang="nl-NL" sz="2300" dirty="0">
                <a:ea typeface="+mn-lt"/>
                <a:cs typeface="+mn-lt"/>
                <a:hlinkClick r:id="rId5"/>
              </a:rPr>
              <a:t>www</a:t>
            </a:r>
            <a:r>
              <a:rPr lang="nl-NL" sz="2300" i="1" dirty="0">
                <a:ea typeface="+mn-lt"/>
                <a:cs typeface="+mn-lt"/>
                <a:hlinkClick r:id="rId5"/>
              </a:rPr>
              <a:t>.</a:t>
            </a:r>
            <a:r>
              <a:rPr lang="nl-NL" sz="2300" dirty="0">
                <a:ea typeface="+mn-lt"/>
                <a:cs typeface="+mn-lt"/>
                <a:hlinkClick r:id="rId5"/>
              </a:rPr>
              <a:t>roc-nijmegen.nl/studiekeuze</a:t>
            </a:r>
            <a:r>
              <a:rPr lang="nl-NL" sz="2300" dirty="0">
                <a:ea typeface="+mn-lt"/>
                <a:cs typeface="+mn-lt"/>
              </a:rPr>
              <a:t>  </a:t>
            </a:r>
            <a:endParaRPr lang="nl-NL" sz="2300" dirty="0">
              <a:cs typeface="Arial"/>
            </a:endParaRPr>
          </a:p>
          <a:p>
            <a:r>
              <a:rPr lang="nl-NL" sz="2300" i="1" dirty="0">
                <a:ea typeface="+mn-lt"/>
                <a:cs typeface="+mn-lt"/>
              </a:rPr>
              <a:t>Beroepsinteressetest: </a:t>
            </a:r>
            <a:r>
              <a:rPr lang="nl-NL" sz="2300" dirty="0">
                <a:ea typeface="+mn-lt"/>
                <a:cs typeface="+mn-lt"/>
                <a:hlinkClick r:id="rId6"/>
              </a:rPr>
              <a:t>www.roc-nijmegen.nl/bit</a:t>
            </a:r>
            <a:r>
              <a:rPr lang="nl-NL" sz="2300" dirty="0">
                <a:ea typeface="+mn-lt"/>
                <a:cs typeface="+mn-lt"/>
              </a:rPr>
              <a:t> </a:t>
            </a:r>
            <a:endParaRPr lang="en-US" sz="2300" dirty="0">
              <a:ea typeface="+mn-lt"/>
              <a:cs typeface="+mn-lt"/>
            </a:endParaRPr>
          </a:p>
          <a:p>
            <a:r>
              <a:rPr lang="nl-NL" sz="2300" i="1" dirty="0">
                <a:ea typeface="+mn-lt"/>
                <a:cs typeface="+mn-lt"/>
              </a:rPr>
              <a:t>Pagina met alle werkvelden op een rij</a:t>
            </a:r>
            <a:r>
              <a:rPr lang="nl-NL" sz="2300" dirty="0">
                <a:ea typeface="+mn-lt"/>
                <a:cs typeface="+mn-lt"/>
              </a:rPr>
              <a:t>: </a:t>
            </a:r>
            <a:r>
              <a:rPr lang="nl-NL" sz="2300" dirty="0">
                <a:ea typeface="+mn-lt"/>
                <a:cs typeface="+mn-lt"/>
                <a:hlinkClick r:id="rId7"/>
              </a:rPr>
              <a:t>www.roc-nijmegen.nl/mbo</a:t>
            </a:r>
            <a:r>
              <a:rPr lang="nl-NL" sz="2300" dirty="0">
                <a:ea typeface="+mn-lt"/>
                <a:cs typeface="+mn-lt"/>
              </a:rPr>
              <a:t> </a:t>
            </a:r>
            <a:endParaRPr lang="en-US" sz="2300" dirty="0">
              <a:ea typeface="+mn-lt"/>
              <a:cs typeface="+mn-lt"/>
            </a:endParaRPr>
          </a:p>
          <a:p>
            <a:r>
              <a:rPr lang="nl-NL" sz="2300" i="1" dirty="0">
                <a:ea typeface="+mn-lt"/>
                <a:cs typeface="+mn-lt"/>
              </a:rPr>
              <a:t>Gesprek met studiekeuzeadviseur: </a:t>
            </a:r>
            <a:r>
              <a:rPr lang="nl-NL" sz="2300" dirty="0">
                <a:ea typeface="+mn-lt"/>
                <a:cs typeface="+mn-lt"/>
                <a:hlinkClick r:id="rId8"/>
              </a:rPr>
              <a:t>www</a:t>
            </a:r>
            <a:r>
              <a:rPr lang="nl-NL" sz="2300" i="1" dirty="0">
                <a:ea typeface="+mn-lt"/>
                <a:cs typeface="+mn-lt"/>
                <a:hlinkClick r:id="rId8"/>
              </a:rPr>
              <a:t>.</a:t>
            </a:r>
            <a:r>
              <a:rPr lang="nl-NL" sz="2300" dirty="0">
                <a:ea typeface="+mn-lt"/>
                <a:cs typeface="+mn-lt"/>
                <a:hlinkClick r:id="rId8"/>
              </a:rPr>
              <a:t>roc-nijmegen.nl/adviesgesprek</a:t>
            </a:r>
            <a:r>
              <a:rPr lang="nl-NL" sz="2300" dirty="0">
                <a:ea typeface="+mn-lt"/>
                <a:cs typeface="+mn-lt"/>
              </a:rPr>
              <a:t> </a:t>
            </a:r>
            <a:endParaRPr lang="en-US" sz="2300" dirty="0">
              <a:ea typeface="+mn-lt"/>
              <a:cs typeface="+mn-lt"/>
            </a:endParaRPr>
          </a:p>
          <a:p>
            <a:r>
              <a:rPr lang="nl-NL" sz="2300" i="1" dirty="0">
                <a:ea typeface="+mn-lt"/>
                <a:cs typeface="+mn-lt"/>
              </a:rPr>
              <a:t>Open Dag</a:t>
            </a:r>
            <a:r>
              <a:rPr lang="nl-NL" sz="2300" dirty="0">
                <a:ea typeface="+mn-lt"/>
                <a:cs typeface="+mn-lt"/>
              </a:rPr>
              <a:t>: </a:t>
            </a:r>
            <a:r>
              <a:rPr lang="nl-NL" sz="2300" dirty="0">
                <a:ea typeface="+mn-lt"/>
                <a:cs typeface="+mn-lt"/>
                <a:hlinkClick r:id="rId9"/>
              </a:rPr>
              <a:t>www.roc-nijmegen.nl/opendag</a:t>
            </a:r>
            <a:r>
              <a:rPr lang="nl-NL" sz="2300" dirty="0">
                <a:ea typeface="+mn-lt"/>
                <a:cs typeface="+mn-lt"/>
              </a:rPr>
              <a:t> </a:t>
            </a:r>
            <a:endParaRPr lang="en-US" sz="2300" dirty="0">
              <a:ea typeface="+mn-lt"/>
              <a:cs typeface="+mn-lt"/>
            </a:endParaRPr>
          </a:p>
          <a:p>
            <a:r>
              <a:rPr lang="nl-NL" sz="2300" i="1" dirty="0">
                <a:ea typeface="+mn-lt"/>
                <a:cs typeface="+mn-lt"/>
              </a:rPr>
              <a:t>Meelopen: </a:t>
            </a:r>
            <a:r>
              <a:rPr lang="nl-NL" sz="2300" dirty="0">
                <a:ea typeface="+mn-lt"/>
                <a:cs typeface="+mn-lt"/>
                <a:hlinkClick r:id="rId10"/>
              </a:rPr>
              <a:t>www.roc-nijmegen.nl/meelopen</a:t>
            </a:r>
            <a:r>
              <a:rPr lang="nl-NL" sz="2300" dirty="0">
                <a:ea typeface="+mn-lt"/>
                <a:cs typeface="+mn-lt"/>
              </a:rPr>
              <a:t> </a:t>
            </a:r>
          </a:p>
          <a:p>
            <a:r>
              <a:rPr lang="nl-NL" sz="2300" i="1" dirty="0">
                <a:ea typeface="+mn-lt"/>
                <a:cs typeface="+mn-lt"/>
              </a:rPr>
              <a:t>Video’s De Wereld van</a:t>
            </a:r>
            <a:r>
              <a:rPr lang="nl-NL" sz="2300" dirty="0">
                <a:ea typeface="+mn-lt"/>
                <a:cs typeface="+mn-lt"/>
              </a:rPr>
              <a:t>: </a:t>
            </a:r>
            <a:r>
              <a:rPr lang="nl-NL" sz="2300" dirty="0">
                <a:ea typeface="+mn-lt"/>
                <a:cs typeface="+mn-lt"/>
                <a:hlinkClick r:id="rId11"/>
              </a:rPr>
              <a:t>www.roc-nijmegen.nl/toekomst</a:t>
            </a:r>
            <a:r>
              <a:rPr lang="nl-NL" sz="2300" dirty="0">
                <a:ea typeface="+mn-lt"/>
                <a:cs typeface="+mn-lt"/>
              </a:rPr>
              <a:t>   </a:t>
            </a:r>
            <a:endParaRPr lang="en-US" sz="2300" dirty="0">
              <a:ea typeface="+mn-lt"/>
              <a:cs typeface="+mn-lt"/>
            </a:endParaRPr>
          </a:p>
          <a:p>
            <a:r>
              <a:rPr lang="nl-NL" sz="2300" i="1" dirty="0">
                <a:ea typeface="+mn-lt"/>
                <a:cs typeface="+mn-lt"/>
              </a:rPr>
              <a:t>Locatievideo’s</a:t>
            </a:r>
            <a:r>
              <a:rPr lang="nl-NL" sz="2300" dirty="0">
                <a:ea typeface="+mn-lt"/>
                <a:cs typeface="+mn-lt"/>
              </a:rPr>
              <a:t>: </a:t>
            </a:r>
            <a:r>
              <a:rPr lang="nl-NL" sz="2300" dirty="0">
                <a:ea typeface="+mn-lt"/>
                <a:cs typeface="+mn-lt"/>
                <a:hlinkClick r:id="rId12"/>
              </a:rPr>
              <a:t>www.roc-nijmegen.nl/locatie</a:t>
            </a:r>
            <a:r>
              <a:rPr lang="nl-NL" dirty="0">
                <a:ea typeface="+mn-lt"/>
                <a:cs typeface="+mn-lt"/>
              </a:rPr>
              <a:t> </a:t>
            </a:r>
            <a:endParaRPr lang="nl-NL" dirty="0">
              <a:cs typeface="Arial"/>
            </a:endParaRPr>
          </a:p>
          <a:p>
            <a:pPr marL="457200" lvl="1" indent="0">
              <a:buNone/>
            </a:pPr>
            <a:endParaRPr lang="nl-NL" dirty="0">
              <a:cs typeface="Arial"/>
            </a:endParaRPr>
          </a:p>
          <a:p>
            <a:r>
              <a:rPr lang="nl-NL" dirty="0">
                <a:cs typeface="Arial"/>
                <a:hlinkClick r:id="rId13"/>
              </a:rPr>
              <a:t>www.kiesmbo.nl</a:t>
            </a:r>
            <a:r>
              <a:rPr lang="nl-NL" dirty="0">
                <a:cs typeface="Arial"/>
              </a:rPr>
              <a:t> </a:t>
            </a:r>
          </a:p>
          <a:p>
            <a:endParaRPr lang="nl-NL" dirty="0">
              <a:cs typeface="Arial"/>
            </a:endParaRPr>
          </a:p>
          <a:p>
            <a:endParaRPr lang="nl-NL" dirty="0">
              <a:cs typeface="Arial"/>
            </a:endParaRPr>
          </a:p>
          <a:p>
            <a:endParaRPr lang="nl-NL" dirty="0">
              <a:cs typeface="Arial"/>
            </a:endParaRPr>
          </a:p>
          <a:p>
            <a:endParaRPr lang="nl-NL" dirty="0">
              <a:cs typeface="Arial"/>
            </a:endParaRPr>
          </a:p>
        </p:txBody>
      </p:sp>
      <p:pic>
        <p:nvPicPr>
          <p:cNvPr id="6" name="Audio 5">
            <a:hlinkClick r:id="" action="ppaction://media"/>
            <a:extLst>
              <a:ext uri="{FF2B5EF4-FFF2-40B4-BE49-F238E27FC236}">
                <a16:creationId xmlns:a16="http://schemas.microsoft.com/office/drawing/2014/main" id="{25E3933E-8B3A-40EE-B10E-A24580BFD320}"/>
              </a:ext>
            </a:extLst>
          </p:cNvPr>
          <p:cNvPicPr>
            <a:picLocks noChangeAspect="1"/>
          </p:cNvPicPr>
          <p:nvPr>
            <a:audioFile r:link="rId2"/>
            <p:extLst>
              <p:ext uri="{DAA4B4D4-6D71-4841-9C94-3DE7FCFB9230}">
                <p14:media xmlns:p14="http://schemas.microsoft.com/office/powerpoint/2010/main" r:embed="rId1"/>
              </p:ext>
            </p:extLst>
          </p:nvPr>
        </p:nvPicPr>
        <p:blipFill>
          <a:blip r:embed="rId14"/>
          <a:stretch>
            <a:fillRect/>
          </a:stretch>
        </p:blipFill>
        <p:spPr>
          <a:xfrm>
            <a:off x="8521700" y="6235700"/>
            <a:ext cx="406400" cy="406400"/>
          </a:xfrm>
          <a:prstGeom prst="rect">
            <a:avLst/>
          </a:prstGeom>
        </p:spPr>
      </p:pic>
    </p:spTree>
    <p:extLst>
      <p:ext uri="{BB962C8B-B14F-4D97-AF65-F5344CB8AC3E}">
        <p14:creationId xmlns:p14="http://schemas.microsoft.com/office/powerpoint/2010/main" val="2662717644"/>
      </p:ext>
    </p:extLst>
  </p:cSld>
  <p:clrMapOvr>
    <a:masterClrMapping/>
  </p:clrMapOvr>
  <mc:AlternateContent xmlns:mc="http://schemas.openxmlformats.org/markup-compatibility/2006" xmlns:p14="http://schemas.microsoft.com/office/powerpoint/2010/main">
    <mc:Choice Requires="p14">
      <p:transition spd="slow" p14:dur="2000" advTm="21266"/>
    </mc:Choice>
    <mc:Fallback xmlns="">
      <p:transition spd="slow" advTm="2126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Premium Vector | The end black and white screen background.">
            <a:extLst>
              <a:ext uri="{FF2B5EF4-FFF2-40B4-BE49-F238E27FC236}">
                <a16:creationId xmlns:a16="http://schemas.microsoft.com/office/drawing/2014/main" id="{A7F1495C-10DE-42F4-A54F-F80E4DAA1B25}"/>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3846"/>
          <a:stretch/>
        </p:blipFill>
        <p:spPr bwMode="auto">
          <a:xfrm>
            <a:off x="20" y="10"/>
            <a:ext cx="9143980" cy="6857990"/>
          </a:xfrm>
          <a:prstGeom prst="rect">
            <a:avLst/>
          </a:prstGeom>
          <a:solidFill>
            <a:srgbClr val="FFFFFF"/>
          </a:solidFill>
        </p:spPr>
      </p:pic>
      <p:pic>
        <p:nvPicPr>
          <p:cNvPr id="7" name="Audio 6">
            <a:hlinkClick r:id="" action="ppaction://media"/>
            <a:extLst>
              <a:ext uri="{FF2B5EF4-FFF2-40B4-BE49-F238E27FC236}">
                <a16:creationId xmlns:a16="http://schemas.microsoft.com/office/drawing/2014/main" id="{E48AEBA3-8223-44D0-B8F7-9C183145EABD}"/>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21700" y="6235700"/>
            <a:ext cx="406400" cy="406400"/>
          </a:xfrm>
          <a:prstGeom prst="rect">
            <a:avLst/>
          </a:prstGeom>
        </p:spPr>
      </p:pic>
    </p:spTree>
    <p:extLst>
      <p:ext uri="{BB962C8B-B14F-4D97-AF65-F5344CB8AC3E}">
        <p14:creationId xmlns:p14="http://schemas.microsoft.com/office/powerpoint/2010/main" val="2663895227"/>
      </p:ext>
    </p:extLst>
  </p:cSld>
  <p:clrMapOvr>
    <a:masterClrMapping/>
  </p:clrMapOvr>
  <mc:AlternateContent xmlns:mc="http://schemas.openxmlformats.org/markup-compatibility/2006" xmlns:p14="http://schemas.microsoft.com/office/powerpoint/2010/main">
    <mc:Choice Requires="p14">
      <p:transition spd="slow" p14:dur="2000" advTm="23604"/>
    </mc:Choice>
    <mc:Fallback xmlns="">
      <p:transition spd="slow" advTm="2360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8650" y="368126"/>
            <a:ext cx="7886700" cy="1325563"/>
          </a:xfrm>
        </p:spPr>
        <p:txBody>
          <a:bodyPr/>
          <a:lstStyle/>
          <a:p>
            <a:r>
              <a:rPr lang="nl-NL" dirty="0">
                <a:latin typeface="Arial"/>
                <a:cs typeface="Arial"/>
              </a:rPr>
              <a:t>mbo-niveaus</a:t>
            </a:r>
            <a:endParaRPr lang="nl-NL" dirty="0"/>
          </a:p>
        </p:txBody>
      </p:sp>
      <p:sp>
        <p:nvSpPr>
          <p:cNvPr id="3" name="Tijdelijke aanduiding voor inhoud 2"/>
          <p:cNvSpPr>
            <a:spLocks noGrp="1"/>
          </p:cNvSpPr>
          <p:nvPr>
            <p:ph idx="4294967295"/>
          </p:nvPr>
        </p:nvSpPr>
        <p:spPr>
          <a:xfrm>
            <a:off x="60961" y="2505211"/>
            <a:ext cx="2272017" cy="2420983"/>
          </a:xfrm>
        </p:spPr>
        <p:txBody>
          <a:bodyPr vert="horz" lIns="91440" tIns="45720" rIns="91440" bIns="45720" rtlCol="0" anchor="t">
            <a:noAutofit/>
          </a:bodyPr>
          <a:lstStyle/>
          <a:p>
            <a:pPr marL="0" indent="0">
              <a:lnSpc>
                <a:spcPts val="500"/>
              </a:lnSpc>
              <a:buNone/>
            </a:pPr>
            <a:r>
              <a:rPr lang="nl-NL" sz="800" b="1" dirty="0"/>
              <a:t>entree opleiding = niveau 1 (1 jaar) </a:t>
            </a:r>
          </a:p>
          <a:p>
            <a:pPr marL="0" indent="0">
              <a:lnSpc>
                <a:spcPts val="500"/>
              </a:lnSpc>
              <a:buNone/>
            </a:pPr>
            <a:r>
              <a:rPr lang="nl-NL" sz="800" dirty="0"/>
              <a:t>- eenvoudig uitvoerend werk </a:t>
            </a:r>
          </a:p>
          <a:p>
            <a:pPr marL="0" indent="0">
              <a:lnSpc>
                <a:spcPts val="500"/>
              </a:lnSpc>
              <a:buNone/>
            </a:pPr>
            <a:endParaRPr lang="nl-NL" sz="800" b="1" dirty="0"/>
          </a:p>
          <a:p>
            <a:pPr marL="0" indent="0">
              <a:lnSpc>
                <a:spcPts val="500"/>
              </a:lnSpc>
              <a:buNone/>
            </a:pPr>
            <a:r>
              <a:rPr lang="nl-NL" sz="800" b="1" dirty="0"/>
              <a:t>niveau 2 = basisberoepsopleiding (2 jaar)</a:t>
            </a:r>
          </a:p>
          <a:p>
            <a:pPr marL="0" indent="0">
              <a:lnSpc>
                <a:spcPts val="500"/>
              </a:lnSpc>
              <a:buNone/>
            </a:pPr>
            <a:r>
              <a:rPr lang="nl-NL" sz="800" dirty="0"/>
              <a:t>- uitvoerend praktisch werk </a:t>
            </a:r>
          </a:p>
          <a:p>
            <a:pPr marL="457200" lvl="1" indent="0">
              <a:lnSpc>
                <a:spcPts val="500"/>
              </a:lnSpc>
              <a:buNone/>
            </a:pPr>
            <a:endParaRPr lang="nl-NL" sz="800" dirty="0"/>
          </a:p>
          <a:p>
            <a:pPr marL="0" indent="0">
              <a:lnSpc>
                <a:spcPts val="500"/>
              </a:lnSpc>
              <a:buNone/>
            </a:pPr>
            <a:r>
              <a:rPr lang="nl-NL" sz="800" b="1" dirty="0"/>
              <a:t>niveau 3 = vakopleiding</a:t>
            </a:r>
            <a:r>
              <a:rPr lang="nl-NL" sz="800" b="1" i="1" dirty="0"/>
              <a:t> </a:t>
            </a:r>
            <a:r>
              <a:rPr lang="nl-NL" sz="800" b="1" dirty="0"/>
              <a:t> (2-4 jaar)</a:t>
            </a:r>
            <a:endParaRPr lang="nl-NL" sz="800" dirty="0"/>
          </a:p>
          <a:p>
            <a:pPr marL="0" indent="0">
              <a:lnSpc>
                <a:spcPts val="500"/>
              </a:lnSpc>
              <a:buNone/>
            </a:pPr>
            <a:r>
              <a:rPr lang="nl-NL" sz="800" dirty="0"/>
              <a:t>- zelfstandig uitvoerend werk</a:t>
            </a:r>
          </a:p>
          <a:p>
            <a:pPr marL="457200" lvl="1" indent="0">
              <a:lnSpc>
                <a:spcPts val="500"/>
              </a:lnSpc>
              <a:buNone/>
            </a:pPr>
            <a:endParaRPr lang="nl-NL" sz="800" dirty="0"/>
          </a:p>
          <a:p>
            <a:pPr marL="0" indent="0">
              <a:lnSpc>
                <a:spcPts val="500"/>
              </a:lnSpc>
              <a:buNone/>
            </a:pPr>
            <a:r>
              <a:rPr lang="nl-NL" sz="800" b="1" dirty="0"/>
              <a:t>niveau 4 = middenkaderopleiding (3-4 jaar)</a:t>
            </a:r>
          </a:p>
          <a:p>
            <a:pPr marL="0" indent="0">
              <a:lnSpc>
                <a:spcPts val="500"/>
              </a:lnSpc>
              <a:buNone/>
            </a:pPr>
            <a:r>
              <a:rPr lang="nl-NL" sz="800" dirty="0"/>
              <a:t>- of specialistenopleiding </a:t>
            </a:r>
          </a:p>
          <a:p>
            <a:pPr marL="0" indent="0">
              <a:lnSpc>
                <a:spcPts val="500"/>
              </a:lnSpc>
              <a:buNone/>
            </a:pPr>
            <a:r>
              <a:rPr lang="nl-NL" sz="800" dirty="0"/>
              <a:t>- volledig zelfstandig uitvoerend werk</a:t>
            </a:r>
          </a:p>
          <a:p>
            <a:pPr marL="0" indent="0">
              <a:lnSpc>
                <a:spcPts val="500"/>
              </a:lnSpc>
              <a:buNone/>
            </a:pPr>
            <a:r>
              <a:rPr lang="nl-NL" sz="800" dirty="0"/>
              <a:t>- 1 - 2 jaar (kopopleiding)</a:t>
            </a:r>
          </a:p>
        </p:txBody>
      </p:sp>
      <p:pic>
        <p:nvPicPr>
          <p:cNvPr id="4" name="Afbeelding 3">
            <a:extLst>
              <a:ext uri="{FF2B5EF4-FFF2-40B4-BE49-F238E27FC236}">
                <a16:creationId xmlns:a16="http://schemas.microsoft.com/office/drawing/2014/main" id="{77EE797D-A976-4A95-97A8-881825747A15}"/>
              </a:ext>
            </a:extLst>
          </p:cNvPr>
          <p:cNvPicPr>
            <a:picLocks noChangeAspect="1"/>
          </p:cNvPicPr>
          <p:nvPr/>
        </p:nvPicPr>
        <p:blipFill>
          <a:blip r:embed="rId4"/>
          <a:stretch>
            <a:fillRect/>
          </a:stretch>
        </p:blipFill>
        <p:spPr>
          <a:xfrm>
            <a:off x="2332978" y="1931806"/>
            <a:ext cx="6750061" cy="2994388"/>
          </a:xfrm>
          <a:prstGeom prst="rect">
            <a:avLst/>
          </a:prstGeom>
        </p:spPr>
      </p:pic>
      <p:pic>
        <p:nvPicPr>
          <p:cNvPr id="6" name="Audio 5">
            <a:hlinkClick r:id="" action="ppaction://media"/>
            <a:extLst>
              <a:ext uri="{FF2B5EF4-FFF2-40B4-BE49-F238E27FC236}">
                <a16:creationId xmlns:a16="http://schemas.microsoft.com/office/drawing/2014/main" id="{BCD70502-C078-484C-A9C1-13E09582447F}"/>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21700" y="6235700"/>
            <a:ext cx="406400" cy="406400"/>
          </a:xfrm>
          <a:prstGeom prst="rect">
            <a:avLst/>
          </a:prstGeom>
        </p:spPr>
      </p:pic>
    </p:spTree>
    <p:extLst>
      <p:ext uri="{BB962C8B-B14F-4D97-AF65-F5344CB8AC3E}">
        <p14:creationId xmlns:p14="http://schemas.microsoft.com/office/powerpoint/2010/main" val="2667562004"/>
      </p:ext>
    </p:extLst>
  </p:cSld>
  <p:clrMapOvr>
    <a:masterClrMapping/>
  </p:clrMapOvr>
  <mc:AlternateContent xmlns:mc="http://schemas.openxmlformats.org/markup-compatibility/2006" xmlns:p14="http://schemas.microsoft.com/office/powerpoint/2010/main">
    <mc:Choice Requires="p14">
      <p:transition spd="slow" p14:dur="2000" advTm="11101"/>
    </mc:Choice>
    <mc:Fallback xmlns="">
      <p:transition spd="slow" advTm="1110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B9DADBE-4431-4120-B9AE-7A398365E25A}"/>
              </a:ext>
            </a:extLst>
          </p:cNvPr>
          <p:cNvSpPr>
            <a:spLocks noGrp="1"/>
          </p:cNvSpPr>
          <p:nvPr>
            <p:ph type="title"/>
          </p:nvPr>
        </p:nvSpPr>
        <p:spPr/>
        <p:txBody>
          <a:bodyPr/>
          <a:lstStyle/>
          <a:p>
            <a:r>
              <a:rPr lang="nl-NL" dirty="0"/>
              <a:t>ROC Nijmegen</a:t>
            </a:r>
          </a:p>
        </p:txBody>
      </p:sp>
      <p:sp>
        <p:nvSpPr>
          <p:cNvPr id="3" name="Tijdelijke aanduiding voor tekst 2">
            <a:extLst>
              <a:ext uri="{FF2B5EF4-FFF2-40B4-BE49-F238E27FC236}">
                <a16:creationId xmlns:a16="http://schemas.microsoft.com/office/drawing/2014/main" id="{8553A9F2-564F-4368-B660-BCFA8E99C2A5}"/>
              </a:ext>
            </a:extLst>
          </p:cNvPr>
          <p:cNvSpPr>
            <a:spLocks noGrp="1"/>
          </p:cNvSpPr>
          <p:nvPr>
            <p:ph type="body" sz="quarter" idx="10"/>
          </p:nvPr>
        </p:nvSpPr>
        <p:spPr/>
        <p:txBody>
          <a:bodyPr/>
          <a:lstStyle/>
          <a:p>
            <a:pPr marL="0" indent="0">
              <a:buNone/>
            </a:pPr>
            <a:r>
              <a:rPr lang="nl-NL" dirty="0"/>
              <a:t>ROC Nijmegen biedt kansen voor de ontwikkeling van ieders talent! Of je nu kiest voor de BOL of BBL-variant, je kunt op jouw niveau aan de slag! </a:t>
            </a:r>
          </a:p>
          <a:p>
            <a:pPr marL="0" indent="0">
              <a:buNone/>
            </a:pPr>
            <a:r>
              <a:rPr lang="nl-NL" dirty="0"/>
              <a:t>Opleiden doen we samen met bedrijven en organisaties in de regio. Je kunt als student ook al werkervaring opdoen bij één van onze leerbedrijven op de </a:t>
            </a:r>
            <a:r>
              <a:rPr lang="nl-NL" dirty="0" err="1"/>
              <a:t>Plaza</a:t>
            </a:r>
            <a:r>
              <a:rPr lang="nl-NL" dirty="0"/>
              <a:t>!</a:t>
            </a:r>
          </a:p>
          <a:p>
            <a:pPr marL="0" indent="0">
              <a:buNone/>
            </a:pPr>
            <a:endParaRPr lang="nl-NL" dirty="0"/>
          </a:p>
          <a:p>
            <a:pPr marL="0" indent="0">
              <a:buNone/>
            </a:pPr>
            <a:endParaRPr lang="nl-NL" dirty="0"/>
          </a:p>
        </p:txBody>
      </p:sp>
      <p:pic>
        <p:nvPicPr>
          <p:cNvPr id="4" name="Audio 3">
            <a:hlinkClick r:id="" action="ppaction://media"/>
            <a:extLst>
              <a:ext uri="{FF2B5EF4-FFF2-40B4-BE49-F238E27FC236}">
                <a16:creationId xmlns:a16="http://schemas.microsoft.com/office/drawing/2014/main" id="{DEB5BA96-44D7-44D1-A294-1270453F6FDB}"/>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521700" y="6235700"/>
            <a:ext cx="406400" cy="406400"/>
          </a:xfrm>
          <a:prstGeom prst="rect">
            <a:avLst/>
          </a:prstGeom>
        </p:spPr>
      </p:pic>
    </p:spTree>
    <p:extLst>
      <p:ext uri="{BB962C8B-B14F-4D97-AF65-F5344CB8AC3E}">
        <p14:creationId xmlns:p14="http://schemas.microsoft.com/office/powerpoint/2010/main" val="2287182460"/>
      </p:ext>
    </p:extLst>
  </p:cSld>
  <p:clrMapOvr>
    <a:masterClrMapping/>
  </p:clrMapOvr>
  <mc:AlternateContent xmlns:mc="http://schemas.openxmlformats.org/markup-compatibility/2006" xmlns:p14="http://schemas.microsoft.com/office/powerpoint/2010/main">
    <mc:Choice Requires="p14">
      <p:transition spd="slow" p14:dur="2000" advTm="10849"/>
    </mc:Choice>
    <mc:Fallback xmlns="">
      <p:transition spd="slow" advTm="1084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B9DADBE-4431-4120-B9AE-7A398365E25A}"/>
              </a:ext>
            </a:extLst>
          </p:cNvPr>
          <p:cNvSpPr>
            <a:spLocks noGrp="1"/>
          </p:cNvSpPr>
          <p:nvPr>
            <p:ph type="title"/>
          </p:nvPr>
        </p:nvSpPr>
        <p:spPr/>
        <p:txBody>
          <a:bodyPr/>
          <a:lstStyle/>
          <a:p>
            <a:r>
              <a:rPr lang="nl-NL" dirty="0"/>
              <a:t>Waarom ROC Nijmegen?</a:t>
            </a:r>
          </a:p>
        </p:txBody>
      </p:sp>
      <p:sp>
        <p:nvSpPr>
          <p:cNvPr id="3" name="Tijdelijke aanduiding voor tekst 2">
            <a:extLst>
              <a:ext uri="{FF2B5EF4-FFF2-40B4-BE49-F238E27FC236}">
                <a16:creationId xmlns:a16="http://schemas.microsoft.com/office/drawing/2014/main" id="{8553A9F2-564F-4368-B660-BCFA8E99C2A5}"/>
              </a:ext>
            </a:extLst>
          </p:cNvPr>
          <p:cNvSpPr>
            <a:spLocks noGrp="1"/>
          </p:cNvSpPr>
          <p:nvPr>
            <p:ph type="body" sz="quarter" idx="10"/>
          </p:nvPr>
        </p:nvSpPr>
        <p:spPr/>
        <p:txBody>
          <a:bodyPr/>
          <a:lstStyle/>
          <a:p>
            <a:pPr marL="0" indent="0">
              <a:buNone/>
            </a:pPr>
            <a:r>
              <a:rPr lang="nl-NL" dirty="0"/>
              <a:t>ROC Nijmegen biedt kansen voor de ontwikkeling van ieders talent! Of je nu kiest voor de BOL of BBL-variant, je kunt op jouw niveau aan de slag! Opleiden doen we samen met bedrijven en organisaties in de regio. Je kunt als student ook al werkervaring opdoen bij één van onze leerbedrijven op de </a:t>
            </a:r>
            <a:r>
              <a:rPr lang="nl-NL" dirty="0" err="1"/>
              <a:t>Plaza</a:t>
            </a:r>
            <a:r>
              <a:rPr lang="nl-NL" dirty="0"/>
              <a:t>!</a:t>
            </a:r>
          </a:p>
        </p:txBody>
      </p:sp>
      <p:pic>
        <p:nvPicPr>
          <p:cNvPr id="1026" name="Picture 2">
            <a:extLst>
              <a:ext uri="{FF2B5EF4-FFF2-40B4-BE49-F238E27FC236}">
                <a16:creationId xmlns:a16="http://schemas.microsoft.com/office/drawing/2014/main" id="{15120890-1E7E-44CF-A9D4-0CAE5D356AD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5" name="Graphic 4" descr="Trein">
            <a:extLst>
              <a:ext uri="{FF2B5EF4-FFF2-40B4-BE49-F238E27FC236}">
                <a16:creationId xmlns:a16="http://schemas.microsoft.com/office/drawing/2014/main" id="{F73B2C58-E79F-4C60-A37C-F104580C41A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260015" y="390894"/>
            <a:ext cx="358281" cy="358281"/>
          </a:xfrm>
          <a:prstGeom prst="rect">
            <a:avLst/>
          </a:prstGeom>
        </p:spPr>
      </p:pic>
      <p:pic>
        <p:nvPicPr>
          <p:cNvPr id="7" name="Graphic 6" descr="Trein">
            <a:extLst>
              <a:ext uri="{FF2B5EF4-FFF2-40B4-BE49-F238E27FC236}">
                <a16:creationId xmlns:a16="http://schemas.microsoft.com/office/drawing/2014/main" id="{22E2D9FF-1E99-46D0-AA39-54A4D05043C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209353" y="390893"/>
            <a:ext cx="358281" cy="358281"/>
          </a:xfrm>
          <a:prstGeom prst="rect">
            <a:avLst/>
          </a:prstGeom>
        </p:spPr>
      </p:pic>
      <p:pic>
        <p:nvPicPr>
          <p:cNvPr id="8" name="Graphic 7" descr="Trein">
            <a:extLst>
              <a:ext uri="{FF2B5EF4-FFF2-40B4-BE49-F238E27FC236}">
                <a16:creationId xmlns:a16="http://schemas.microsoft.com/office/drawing/2014/main" id="{41AE4D6A-9204-4901-BAE8-BE8B24BE717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52632" y="6419929"/>
            <a:ext cx="358281" cy="358281"/>
          </a:xfrm>
          <a:prstGeom prst="rect">
            <a:avLst/>
          </a:prstGeom>
        </p:spPr>
      </p:pic>
      <p:sp>
        <p:nvSpPr>
          <p:cNvPr id="6" name="Tekstvak 5">
            <a:extLst>
              <a:ext uri="{FF2B5EF4-FFF2-40B4-BE49-F238E27FC236}">
                <a16:creationId xmlns:a16="http://schemas.microsoft.com/office/drawing/2014/main" id="{E0BDCFC6-5046-4A8D-ACA0-1744F839F904}"/>
              </a:ext>
            </a:extLst>
          </p:cNvPr>
          <p:cNvSpPr txBox="1"/>
          <p:nvPr/>
        </p:nvSpPr>
        <p:spPr>
          <a:xfrm>
            <a:off x="7407025" y="6437555"/>
            <a:ext cx="1632472" cy="253916"/>
          </a:xfrm>
          <a:prstGeom prst="rect">
            <a:avLst/>
          </a:prstGeom>
          <a:noFill/>
        </p:spPr>
        <p:txBody>
          <a:bodyPr wrap="square" rtlCol="0">
            <a:spAutoFit/>
          </a:bodyPr>
          <a:lstStyle/>
          <a:p>
            <a:r>
              <a:rPr lang="nl-NL" sz="1050" dirty="0">
                <a:solidFill>
                  <a:schemeClr val="accent5">
                    <a:lumMod val="10000"/>
                  </a:schemeClr>
                </a:solidFill>
              </a:rPr>
              <a:t>ligt naast een NS station </a:t>
            </a:r>
          </a:p>
        </p:txBody>
      </p:sp>
      <p:sp>
        <p:nvSpPr>
          <p:cNvPr id="10" name="Titel 1">
            <a:extLst>
              <a:ext uri="{FF2B5EF4-FFF2-40B4-BE49-F238E27FC236}">
                <a16:creationId xmlns:a16="http://schemas.microsoft.com/office/drawing/2014/main" id="{4353E084-3609-4B50-B979-E7B5EAA7FBB4}"/>
              </a:ext>
            </a:extLst>
          </p:cNvPr>
          <p:cNvSpPr txBox="1">
            <a:spLocks/>
          </p:cNvSpPr>
          <p:nvPr/>
        </p:nvSpPr>
        <p:spPr>
          <a:xfrm>
            <a:off x="265783" y="5517514"/>
            <a:ext cx="3173372" cy="1325563"/>
          </a:xfrm>
          <a:prstGeom prst="rect">
            <a:avLst/>
          </a:prstGeom>
          <a:solidFill>
            <a:schemeClr val="bg1"/>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3200" b="1" i="0" kern="1200">
                <a:solidFill>
                  <a:schemeClr val="tx1"/>
                </a:solidFill>
                <a:latin typeface="Arial" charset="0"/>
                <a:ea typeface="Arial" charset="0"/>
                <a:cs typeface="Arial" charset="0"/>
              </a:defRPr>
            </a:lvl1pPr>
          </a:lstStyle>
          <a:p>
            <a:r>
              <a:rPr lang="nl-NL" dirty="0"/>
              <a:t>ROC Nijmegen: locaties</a:t>
            </a:r>
          </a:p>
        </p:txBody>
      </p:sp>
      <p:pic>
        <p:nvPicPr>
          <p:cNvPr id="4" name="Audio 3">
            <a:hlinkClick r:id="" action="ppaction://media"/>
            <a:extLst>
              <a:ext uri="{FF2B5EF4-FFF2-40B4-BE49-F238E27FC236}">
                <a16:creationId xmlns:a16="http://schemas.microsoft.com/office/drawing/2014/main" id="{F78964B0-22FC-4AA7-8D09-569E88759142}"/>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521700" y="6235700"/>
            <a:ext cx="406400" cy="406400"/>
          </a:xfrm>
          <a:prstGeom prst="rect">
            <a:avLst/>
          </a:prstGeom>
        </p:spPr>
      </p:pic>
    </p:spTree>
    <p:extLst>
      <p:ext uri="{BB962C8B-B14F-4D97-AF65-F5344CB8AC3E}">
        <p14:creationId xmlns:p14="http://schemas.microsoft.com/office/powerpoint/2010/main" val="428238600"/>
      </p:ext>
    </p:extLst>
  </p:cSld>
  <p:clrMapOvr>
    <a:masterClrMapping/>
  </p:clrMapOvr>
  <mc:AlternateContent xmlns:mc="http://schemas.openxmlformats.org/markup-compatibility/2006" xmlns:p14="http://schemas.microsoft.com/office/powerpoint/2010/main">
    <mc:Choice Requires="p14">
      <p:transition spd="slow" p14:dur="2000" advTm="16169"/>
    </mc:Choice>
    <mc:Fallback xmlns="">
      <p:transition spd="slow" advTm="1616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Rechte verbindingslijn 21">
            <a:extLst>
              <a:ext uri="{FF2B5EF4-FFF2-40B4-BE49-F238E27FC236}">
                <a16:creationId xmlns:a16="http://schemas.microsoft.com/office/drawing/2014/main" id="{11B3C133-3571-4B4E-A6D0-C0B19BBC1092}"/>
              </a:ext>
            </a:extLst>
          </p:cNvPr>
          <p:cNvCxnSpPr>
            <a:cxnSpLocks/>
          </p:cNvCxnSpPr>
          <p:nvPr/>
        </p:nvCxnSpPr>
        <p:spPr>
          <a:xfrm>
            <a:off x="7296293" y="2396629"/>
            <a:ext cx="28201" cy="2016847"/>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20" name="Rechte verbindingslijn 19">
            <a:extLst>
              <a:ext uri="{FF2B5EF4-FFF2-40B4-BE49-F238E27FC236}">
                <a16:creationId xmlns:a16="http://schemas.microsoft.com/office/drawing/2014/main" id="{396AC1E9-8F2B-4517-ADB6-BBFF64703A7C}"/>
              </a:ext>
            </a:extLst>
          </p:cNvPr>
          <p:cNvCxnSpPr>
            <a:cxnSpLocks/>
          </p:cNvCxnSpPr>
          <p:nvPr/>
        </p:nvCxnSpPr>
        <p:spPr>
          <a:xfrm flipH="1">
            <a:off x="5349340" y="2401838"/>
            <a:ext cx="1" cy="2011638"/>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19" name="Rechte verbindingslijn 18">
            <a:extLst>
              <a:ext uri="{FF2B5EF4-FFF2-40B4-BE49-F238E27FC236}">
                <a16:creationId xmlns:a16="http://schemas.microsoft.com/office/drawing/2014/main" id="{8606937D-D071-4CAD-9775-D58EB0AF1C89}"/>
              </a:ext>
            </a:extLst>
          </p:cNvPr>
          <p:cNvCxnSpPr>
            <a:cxnSpLocks/>
          </p:cNvCxnSpPr>
          <p:nvPr/>
        </p:nvCxnSpPr>
        <p:spPr>
          <a:xfrm flipH="1">
            <a:off x="3342494" y="2401838"/>
            <a:ext cx="1" cy="591164"/>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17" name="Rechte verbindingslijn 16">
            <a:extLst>
              <a:ext uri="{FF2B5EF4-FFF2-40B4-BE49-F238E27FC236}">
                <a16:creationId xmlns:a16="http://schemas.microsoft.com/office/drawing/2014/main" id="{B5F924E8-B6D3-4000-A53E-B5B42189ADD5}"/>
              </a:ext>
            </a:extLst>
          </p:cNvPr>
          <p:cNvCxnSpPr>
            <a:cxnSpLocks/>
          </p:cNvCxnSpPr>
          <p:nvPr/>
        </p:nvCxnSpPr>
        <p:spPr>
          <a:xfrm flipH="1">
            <a:off x="1366402" y="2395069"/>
            <a:ext cx="1" cy="591164"/>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15" name="Rechte verbindingslijn 14">
            <a:extLst>
              <a:ext uri="{FF2B5EF4-FFF2-40B4-BE49-F238E27FC236}">
                <a16:creationId xmlns:a16="http://schemas.microsoft.com/office/drawing/2014/main" id="{DDEA9A0F-DDAB-40ED-A1AB-14602788915C}"/>
              </a:ext>
            </a:extLst>
          </p:cNvPr>
          <p:cNvCxnSpPr>
            <a:cxnSpLocks/>
          </p:cNvCxnSpPr>
          <p:nvPr/>
        </p:nvCxnSpPr>
        <p:spPr>
          <a:xfrm flipH="1">
            <a:off x="4267138" y="1766904"/>
            <a:ext cx="1" cy="634934"/>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16" name="Rechte verbindingslijn 15">
            <a:extLst>
              <a:ext uri="{FF2B5EF4-FFF2-40B4-BE49-F238E27FC236}">
                <a16:creationId xmlns:a16="http://schemas.microsoft.com/office/drawing/2014/main" id="{779CD469-FC64-4620-A40F-38B8C89BD197}"/>
              </a:ext>
            </a:extLst>
          </p:cNvPr>
          <p:cNvCxnSpPr>
            <a:cxnSpLocks/>
          </p:cNvCxnSpPr>
          <p:nvPr/>
        </p:nvCxnSpPr>
        <p:spPr>
          <a:xfrm>
            <a:off x="1354617" y="2395069"/>
            <a:ext cx="5950383" cy="6769"/>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Sector Zorg &amp; Welzijn</a:t>
            </a:r>
          </a:p>
        </p:txBody>
      </p:sp>
      <p:sp>
        <p:nvSpPr>
          <p:cNvPr id="6" name="Rechthoek: afgeronde hoeken 5">
            <a:extLst>
              <a:ext uri="{FF2B5EF4-FFF2-40B4-BE49-F238E27FC236}">
                <a16:creationId xmlns:a16="http://schemas.microsoft.com/office/drawing/2014/main" id="{C143FA04-710F-4DEE-9B6D-7B46EDD2D34D}"/>
              </a:ext>
            </a:extLst>
          </p:cNvPr>
          <p:cNvSpPr/>
          <p:nvPr/>
        </p:nvSpPr>
        <p:spPr>
          <a:xfrm>
            <a:off x="412959" y="2722931"/>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dirty="0"/>
              <a:t>sport &amp; bewegen</a:t>
            </a:r>
          </a:p>
        </p:txBody>
      </p:sp>
      <p:sp>
        <p:nvSpPr>
          <p:cNvPr id="7" name="Rechthoek: afgeronde hoeken 6">
            <a:extLst>
              <a:ext uri="{FF2B5EF4-FFF2-40B4-BE49-F238E27FC236}">
                <a16:creationId xmlns:a16="http://schemas.microsoft.com/office/drawing/2014/main" id="{326A5702-A064-4D5A-88CE-FC74E13A3D8B}"/>
              </a:ext>
            </a:extLst>
          </p:cNvPr>
          <p:cNvSpPr/>
          <p:nvPr/>
        </p:nvSpPr>
        <p:spPr>
          <a:xfrm>
            <a:off x="2409241" y="2722931"/>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dirty="0"/>
              <a:t>uiterlijk verzorging</a:t>
            </a:r>
          </a:p>
        </p:txBody>
      </p:sp>
      <p:sp>
        <p:nvSpPr>
          <p:cNvPr id="8" name="Rechthoek: afgeronde hoeken 7">
            <a:extLst>
              <a:ext uri="{FF2B5EF4-FFF2-40B4-BE49-F238E27FC236}">
                <a16:creationId xmlns:a16="http://schemas.microsoft.com/office/drawing/2014/main" id="{3FBC034B-B393-46BA-9D27-0CDC9E0F0114}"/>
              </a:ext>
            </a:extLst>
          </p:cNvPr>
          <p:cNvSpPr/>
          <p:nvPr/>
        </p:nvSpPr>
        <p:spPr>
          <a:xfrm>
            <a:off x="4405523" y="2722931"/>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dirty="0"/>
              <a:t>zorg</a:t>
            </a:r>
          </a:p>
        </p:txBody>
      </p:sp>
      <p:sp>
        <p:nvSpPr>
          <p:cNvPr id="9" name="Rechthoek: afgeronde hoeken 8">
            <a:extLst>
              <a:ext uri="{FF2B5EF4-FFF2-40B4-BE49-F238E27FC236}">
                <a16:creationId xmlns:a16="http://schemas.microsoft.com/office/drawing/2014/main" id="{4F0C901D-8A1C-43E1-824B-CA5D529DF2A1}"/>
              </a:ext>
            </a:extLst>
          </p:cNvPr>
          <p:cNvSpPr/>
          <p:nvPr/>
        </p:nvSpPr>
        <p:spPr>
          <a:xfrm>
            <a:off x="6401805" y="2722930"/>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dirty="0"/>
              <a:t>welzijn </a:t>
            </a:r>
          </a:p>
        </p:txBody>
      </p:sp>
      <p:sp>
        <p:nvSpPr>
          <p:cNvPr id="10" name="Rechthoek: afgeronde hoeken 9">
            <a:extLst>
              <a:ext uri="{FF2B5EF4-FFF2-40B4-BE49-F238E27FC236}">
                <a16:creationId xmlns:a16="http://schemas.microsoft.com/office/drawing/2014/main" id="{D85310B2-8DED-4463-90BD-47E69471A1B2}"/>
              </a:ext>
            </a:extLst>
          </p:cNvPr>
          <p:cNvSpPr/>
          <p:nvPr/>
        </p:nvSpPr>
        <p:spPr>
          <a:xfrm>
            <a:off x="4405523" y="3422476"/>
            <a:ext cx="1866507" cy="605515"/>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dirty="0"/>
              <a:t>assistenten in de gezondheidszorg</a:t>
            </a:r>
          </a:p>
        </p:txBody>
      </p:sp>
      <p:sp>
        <p:nvSpPr>
          <p:cNvPr id="11" name="Rechthoek: afgeronde hoeken 10">
            <a:extLst>
              <a:ext uri="{FF2B5EF4-FFF2-40B4-BE49-F238E27FC236}">
                <a16:creationId xmlns:a16="http://schemas.microsoft.com/office/drawing/2014/main" id="{75439C80-D114-4C8C-98D5-67A93829CC0E}"/>
              </a:ext>
            </a:extLst>
          </p:cNvPr>
          <p:cNvSpPr/>
          <p:nvPr/>
        </p:nvSpPr>
        <p:spPr>
          <a:xfrm>
            <a:off x="4405523" y="4110719"/>
            <a:ext cx="1866507" cy="605515"/>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dirty="0"/>
              <a:t>verpleging &amp; verzorging</a:t>
            </a:r>
          </a:p>
        </p:txBody>
      </p:sp>
      <p:sp>
        <p:nvSpPr>
          <p:cNvPr id="12" name="Rechthoek: afgeronde hoeken 11">
            <a:extLst>
              <a:ext uri="{FF2B5EF4-FFF2-40B4-BE49-F238E27FC236}">
                <a16:creationId xmlns:a16="http://schemas.microsoft.com/office/drawing/2014/main" id="{6951A646-5F3E-4856-B392-FA5728EE4520}"/>
              </a:ext>
            </a:extLst>
          </p:cNvPr>
          <p:cNvSpPr/>
          <p:nvPr/>
        </p:nvSpPr>
        <p:spPr>
          <a:xfrm>
            <a:off x="6401805" y="4113030"/>
            <a:ext cx="1866507" cy="605515"/>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dirty="0"/>
              <a:t>pedagogisch werk</a:t>
            </a:r>
          </a:p>
        </p:txBody>
      </p:sp>
      <p:sp>
        <p:nvSpPr>
          <p:cNvPr id="13" name="Rechthoek: afgeronde hoeken 12">
            <a:extLst>
              <a:ext uri="{FF2B5EF4-FFF2-40B4-BE49-F238E27FC236}">
                <a16:creationId xmlns:a16="http://schemas.microsoft.com/office/drawing/2014/main" id="{88F0F87A-8D18-4A38-B830-D59D2EB75303}"/>
              </a:ext>
            </a:extLst>
          </p:cNvPr>
          <p:cNvSpPr/>
          <p:nvPr/>
        </p:nvSpPr>
        <p:spPr>
          <a:xfrm>
            <a:off x="6401804" y="3422476"/>
            <a:ext cx="1866507" cy="605515"/>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dirty="0"/>
              <a:t>maatschappelijke zorg</a:t>
            </a:r>
          </a:p>
        </p:txBody>
      </p:sp>
      <p:sp>
        <p:nvSpPr>
          <p:cNvPr id="14" name="Rechthoek: afgeronde hoeken 13">
            <a:extLst>
              <a:ext uri="{FF2B5EF4-FFF2-40B4-BE49-F238E27FC236}">
                <a16:creationId xmlns:a16="http://schemas.microsoft.com/office/drawing/2014/main" id="{3DFC58C3-AE71-48DD-9310-CD9E4ED3E700}"/>
              </a:ext>
            </a:extLst>
          </p:cNvPr>
          <p:cNvSpPr/>
          <p:nvPr/>
        </p:nvSpPr>
        <p:spPr>
          <a:xfrm>
            <a:off x="3342494" y="1585688"/>
            <a:ext cx="1866507" cy="4774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Zorg &amp; Welzijn</a:t>
            </a:r>
          </a:p>
        </p:txBody>
      </p:sp>
      <p:pic>
        <p:nvPicPr>
          <p:cNvPr id="3" name="Audio 2">
            <a:hlinkClick r:id="" action="ppaction://media"/>
            <a:extLst>
              <a:ext uri="{FF2B5EF4-FFF2-40B4-BE49-F238E27FC236}">
                <a16:creationId xmlns:a16="http://schemas.microsoft.com/office/drawing/2014/main" id="{3F622E14-949A-45C2-8471-205216A741AB}"/>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521700" y="6235700"/>
            <a:ext cx="406400" cy="406400"/>
          </a:xfrm>
          <a:prstGeom prst="rect">
            <a:avLst/>
          </a:prstGeom>
        </p:spPr>
      </p:pic>
    </p:spTree>
    <p:extLst>
      <p:ext uri="{BB962C8B-B14F-4D97-AF65-F5344CB8AC3E}">
        <p14:creationId xmlns:p14="http://schemas.microsoft.com/office/powerpoint/2010/main" val="2979266110"/>
      </p:ext>
    </p:extLst>
  </p:cSld>
  <p:clrMapOvr>
    <a:masterClrMapping/>
  </p:clrMapOvr>
  <mc:AlternateContent xmlns:mc="http://schemas.openxmlformats.org/markup-compatibility/2006" xmlns:p14="http://schemas.microsoft.com/office/powerpoint/2010/main">
    <mc:Choice Requires="p14">
      <p:transition spd="slow" p14:dur="2000" advTm="9699"/>
    </mc:Choice>
    <mc:Fallback xmlns="">
      <p:transition spd="slow" advTm="969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2F1F53-921E-4C23-91B4-6151FECEF6E0}"/>
              </a:ext>
            </a:extLst>
          </p:cNvPr>
          <p:cNvSpPr>
            <a:spLocks noGrp="1"/>
          </p:cNvSpPr>
          <p:nvPr>
            <p:ph type="title"/>
          </p:nvPr>
        </p:nvSpPr>
        <p:spPr/>
        <p:txBody>
          <a:bodyPr/>
          <a:lstStyle/>
          <a:p>
            <a:r>
              <a:rPr lang="nl-NL" dirty="0">
                <a:latin typeface="Arial"/>
                <a:cs typeface="Arial"/>
              </a:rPr>
              <a:t>Werken in de zorg iets voor jou?</a:t>
            </a:r>
            <a:endParaRPr lang="nl-NL" b="0" dirty="0">
              <a:latin typeface="Arial"/>
              <a:cs typeface="Arial"/>
            </a:endParaRPr>
          </a:p>
          <a:p>
            <a:endParaRPr lang="nl-NL" dirty="0"/>
          </a:p>
        </p:txBody>
      </p:sp>
      <p:sp>
        <p:nvSpPr>
          <p:cNvPr id="3" name="Tijdelijke aanduiding voor tekst 2">
            <a:extLst>
              <a:ext uri="{FF2B5EF4-FFF2-40B4-BE49-F238E27FC236}">
                <a16:creationId xmlns:a16="http://schemas.microsoft.com/office/drawing/2014/main" id="{E741DCFE-3BCD-40BE-9316-60B601F1AE80}"/>
              </a:ext>
            </a:extLst>
          </p:cNvPr>
          <p:cNvSpPr>
            <a:spLocks noGrp="1"/>
          </p:cNvSpPr>
          <p:nvPr>
            <p:ph type="body" sz="quarter" idx="10"/>
          </p:nvPr>
        </p:nvSpPr>
        <p:spPr/>
        <p:txBody>
          <a:bodyPr vert="horz" lIns="91440" tIns="45720" rIns="91440" bIns="45720" rtlCol="0" anchor="t">
            <a:normAutofit fontScale="92500" lnSpcReduction="20000"/>
          </a:bodyPr>
          <a:lstStyle/>
          <a:p>
            <a:pPr>
              <a:lnSpc>
                <a:spcPct val="100000"/>
              </a:lnSpc>
              <a:spcBef>
                <a:spcPct val="20000"/>
              </a:spcBef>
              <a:spcAft>
                <a:spcPct val="0"/>
              </a:spcAft>
            </a:pPr>
            <a:endParaRPr lang="nl-NL" dirty="0">
              <a:ea typeface="+mn-lt"/>
              <a:cs typeface="+mn-lt"/>
            </a:endParaRPr>
          </a:p>
          <a:p>
            <a:pPr>
              <a:lnSpc>
                <a:spcPct val="100000"/>
              </a:lnSpc>
              <a:spcBef>
                <a:spcPct val="20000"/>
              </a:spcBef>
              <a:spcAft>
                <a:spcPct val="0"/>
              </a:spcAft>
            </a:pPr>
            <a:r>
              <a:rPr lang="nl-NL" dirty="0">
                <a:ea typeface="+mn-lt"/>
                <a:cs typeface="+mn-lt"/>
              </a:rPr>
              <a:t>Werken met en voor mensen</a:t>
            </a:r>
            <a:endParaRPr lang="en-US" dirty="0">
              <a:ea typeface="+mn-lt"/>
              <a:cs typeface="+mn-lt"/>
            </a:endParaRPr>
          </a:p>
          <a:p>
            <a:pPr>
              <a:lnSpc>
                <a:spcPct val="100000"/>
              </a:lnSpc>
              <a:spcBef>
                <a:spcPct val="20000"/>
              </a:spcBef>
              <a:spcAft>
                <a:spcPct val="0"/>
              </a:spcAft>
            </a:pPr>
            <a:r>
              <a:rPr lang="nl-NL" dirty="0">
                <a:ea typeface="+mn-lt"/>
                <a:cs typeface="+mn-lt"/>
              </a:rPr>
              <a:t>Geduld</a:t>
            </a:r>
            <a:endParaRPr lang="en-US" dirty="0">
              <a:ea typeface="+mn-lt"/>
              <a:cs typeface="+mn-lt"/>
            </a:endParaRPr>
          </a:p>
          <a:p>
            <a:pPr>
              <a:lnSpc>
                <a:spcPct val="100000"/>
              </a:lnSpc>
              <a:spcBef>
                <a:spcPct val="20000"/>
              </a:spcBef>
              <a:spcAft>
                <a:spcPct val="0"/>
              </a:spcAft>
            </a:pPr>
            <a:r>
              <a:rPr lang="nl-NL" dirty="0">
                <a:ea typeface="+mn-lt"/>
                <a:cs typeface="+mn-lt"/>
              </a:rPr>
              <a:t>Inleven in anderen</a:t>
            </a:r>
            <a:endParaRPr lang="en-US" dirty="0">
              <a:ea typeface="+mn-lt"/>
              <a:cs typeface="+mn-lt"/>
            </a:endParaRPr>
          </a:p>
          <a:p>
            <a:pPr>
              <a:lnSpc>
                <a:spcPct val="100000"/>
              </a:lnSpc>
              <a:spcBef>
                <a:spcPct val="20000"/>
              </a:spcBef>
              <a:spcAft>
                <a:spcPct val="0"/>
              </a:spcAft>
            </a:pPr>
            <a:r>
              <a:rPr lang="nl-NL" dirty="0">
                <a:ea typeface="+mn-lt"/>
                <a:cs typeface="+mn-lt"/>
              </a:rPr>
              <a:t>Respect</a:t>
            </a:r>
            <a:endParaRPr lang="en-US" dirty="0">
              <a:ea typeface="+mn-lt"/>
              <a:cs typeface="+mn-lt"/>
            </a:endParaRPr>
          </a:p>
          <a:p>
            <a:pPr>
              <a:lnSpc>
                <a:spcPct val="100000"/>
              </a:lnSpc>
              <a:spcBef>
                <a:spcPct val="20000"/>
              </a:spcBef>
              <a:spcAft>
                <a:spcPct val="0"/>
              </a:spcAft>
            </a:pPr>
            <a:r>
              <a:rPr lang="nl-NL" dirty="0">
                <a:ea typeface="+mn-lt"/>
                <a:cs typeface="+mn-lt"/>
              </a:rPr>
              <a:t>Sociaal</a:t>
            </a:r>
            <a:endParaRPr lang="en-US" dirty="0">
              <a:ea typeface="+mn-lt"/>
              <a:cs typeface="+mn-lt"/>
            </a:endParaRPr>
          </a:p>
          <a:p>
            <a:pPr>
              <a:lnSpc>
                <a:spcPct val="100000"/>
              </a:lnSpc>
              <a:spcBef>
                <a:spcPct val="20000"/>
              </a:spcBef>
              <a:spcAft>
                <a:spcPct val="0"/>
              </a:spcAft>
            </a:pPr>
            <a:r>
              <a:rPr lang="nl-NL" dirty="0">
                <a:ea typeface="+mn-lt"/>
                <a:cs typeface="+mn-lt"/>
              </a:rPr>
              <a:t>Goed communiceren</a:t>
            </a:r>
            <a:endParaRPr lang="en-US" dirty="0">
              <a:ea typeface="+mn-lt"/>
              <a:cs typeface="+mn-lt"/>
            </a:endParaRPr>
          </a:p>
          <a:p>
            <a:pPr>
              <a:lnSpc>
                <a:spcPct val="100000"/>
              </a:lnSpc>
              <a:spcBef>
                <a:spcPct val="20000"/>
              </a:spcBef>
              <a:spcAft>
                <a:spcPct val="0"/>
              </a:spcAft>
            </a:pPr>
            <a:r>
              <a:rPr lang="nl-NL" dirty="0">
                <a:ea typeface="+mn-lt"/>
                <a:cs typeface="+mn-lt"/>
              </a:rPr>
              <a:t>Stressbestendig</a:t>
            </a:r>
            <a:endParaRPr lang="en-US" dirty="0">
              <a:ea typeface="+mn-lt"/>
              <a:cs typeface="+mn-lt"/>
            </a:endParaRPr>
          </a:p>
          <a:p>
            <a:pPr>
              <a:lnSpc>
                <a:spcPct val="100000"/>
              </a:lnSpc>
              <a:spcBef>
                <a:spcPct val="20000"/>
              </a:spcBef>
              <a:spcAft>
                <a:spcPct val="0"/>
              </a:spcAft>
            </a:pPr>
            <a:r>
              <a:rPr lang="nl-NL" dirty="0">
                <a:ea typeface="+mn-lt"/>
                <a:cs typeface="+mn-lt"/>
              </a:rPr>
              <a:t>Nauwkeurig</a:t>
            </a:r>
            <a:endParaRPr lang="en-US" dirty="0">
              <a:ea typeface="+mn-lt"/>
              <a:cs typeface="+mn-lt"/>
            </a:endParaRPr>
          </a:p>
          <a:p>
            <a:pPr>
              <a:lnSpc>
                <a:spcPct val="100000"/>
              </a:lnSpc>
              <a:spcBef>
                <a:spcPct val="20000"/>
              </a:spcBef>
              <a:spcAft>
                <a:spcPct val="0"/>
              </a:spcAft>
            </a:pPr>
            <a:r>
              <a:rPr lang="nl-NL" dirty="0">
                <a:ea typeface="+mn-lt"/>
                <a:cs typeface="+mn-lt"/>
              </a:rPr>
              <a:t>Zelfstandig werken</a:t>
            </a:r>
            <a:endParaRPr lang="en-US" dirty="0">
              <a:ea typeface="+mn-lt"/>
              <a:cs typeface="+mn-lt"/>
            </a:endParaRPr>
          </a:p>
          <a:p>
            <a:pPr>
              <a:lnSpc>
                <a:spcPct val="100000"/>
              </a:lnSpc>
              <a:spcBef>
                <a:spcPct val="20000"/>
              </a:spcBef>
              <a:spcAft>
                <a:spcPct val="0"/>
              </a:spcAft>
            </a:pPr>
            <a:r>
              <a:rPr lang="nl-NL" dirty="0">
                <a:ea typeface="+mn-lt"/>
                <a:cs typeface="+mn-lt"/>
              </a:rPr>
              <a:t>Humor</a:t>
            </a:r>
            <a:endParaRPr lang="en-US" dirty="0">
              <a:ea typeface="+mn-lt"/>
              <a:cs typeface="+mn-lt"/>
            </a:endParaRPr>
          </a:p>
          <a:p>
            <a:pPr>
              <a:lnSpc>
                <a:spcPct val="100000"/>
              </a:lnSpc>
              <a:spcBef>
                <a:spcPct val="20000"/>
              </a:spcBef>
              <a:spcAft>
                <a:spcPct val="0"/>
              </a:spcAft>
            </a:pPr>
            <a:endParaRPr lang="nl-NL" dirty="0">
              <a:ea typeface="+mn-lt"/>
              <a:cs typeface="+mn-lt"/>
            </a:endParaRPr>
          </a:p>
          <a:p>
            <a:endParaRPr lang="nl-NL" dirty="0">
              <a:cs typeface="Arial"/>
            </a:endParaRPr>
          </a:p>
        </p:txBody>
      </p:sp>
      <p:pic>
        <p:nvPicPr>
          <p:cNvPr id="4" name="Afbeelding 4">
            <a:extLst>
              <a:ext uri="{FF2B5EF4-FFF2-40B4-BE49-F238E27FC236}">
                <a16:creationId xmlns:a16="http://schemas.microsoft.com/office/drawing/2014/main" id="{76B93EA8-DC70-4E9E-9894-74A0AE75989D}"/>
              </a:ext>
            </a:extLst>
          </p:cNvPr>
          <p:cNvPicPr>
            <a:picLocks noChangeAspect="1"/>
          </p:cNvPicPr>
          <p:nvPr/>
        </p:nvPicPr>
        <p:blipFill>
          <a:blip r:embed="rId4"/>
          <a:stretch>
            <a:fillRect/>
          </a:stretch>
        </p:blipFill>
        <p:spPr>
          <a:xfrm>
            <a:off x="5296619" y="2592238"/>
            <a:ext cx="2743200" cy="2743200"/>
          </a:xfrm>
          <a:prstGeom prst="rect">
            <a:avLst/>
          </a:prstGeom>
        </p:spPr>
      </p:pic>
      <p:pic>
        <p:nvPicPr>
          <p:cNvPr id="13" name="Audio 12">
            <a:hlinkClick r:id="" action="ppaction://media"/>
            <a:extLst>
              <a:ext uri="{FF2B5EF4-FFF2-40B4-BE49-F238E27FC236}">
                <a16:creationId xmlns:a16="http://schemas.microsoft.com/office/drawing/2014/main" id="{52D310F8-30A8-494A-B6A8-54C14E733C7A}"/>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21700" y="6235700"/>
            <a:ext cx="406400" cy="406400"/>
          </a:xfrm>
          <a:prstGeom prst="rect">
            <a:avLst/>
          </a:prstGeom>
        </p:spPr>
      </p:pic>
    </p:spTree>
    <p:extLst>
      <p:ext uri="{BB962C8B-B14F-4D97-AF65-F5344CB8AC3E}">
        <p14:creationId xmlns:p14="http://schemas.microsoft.com/office/powerpoint/2010/main" val="3061670835"/>
      </p:ext>
    </p:extLst>
  </p:cSld>
  <p:clrMapOvr>
    <a:masterClrMapping/>
  </p:clrMapOvr>
  <mc:AlternateContent xmlns:mc="http://schemas.openxmlformats.org/markup-compatibility/2006" xmlns:p14="http://schemas.microsoft.com/office/powerpoint/2010/main">
    <mc:Choice Requires="p14">
      <p:transition spd="slow" p14:dur="2000" advTm="55184"/>
    </mc:Choice>
    <mc:Fallback xmlns="">
      <p:transition spd="slow" advTm="5518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EB43EE-EC48-4AE1-BF80-2F45D9E480B6}"/>
              </a:ext>
            </a:extLst>
          </p:cNvPr>
          <p:cNvSpPr>
            <a:spLocks noGrp="1"/>
          </p:cNvSpPr>
          <p:nvPr>
            <p:ph type="title"/>
          </p:nvPr>
        </p:nvSpPr>
        <p:spPr/>
        <p:txBody>
          <a:bodyPr/>
          <a:lstStyle/>
          <a:p>
            <a:r>
              <a:rPr lang="nl-NL" dirty="0">
                <a:latin typeface="Arial"/>
                <a:cs typeface="Arial"/>
              </a:rPr>
              <a:t>Doelgroepen</a:t>
            </a:r>
          </a:p>
        </p:txBody>
      </p:sp>
      <p:sp>
        <p:nvSpPr>
          <p:cNvPr id="3" name="Tijdelijke aanduiding voor tekst 2">
            <a:extLst>
              <a:ext uri="{FF2B5EF4-FFF2-40B4-BE49-F238E27FC236}">
                <a16:creationId xmlns:a16="http://schemas.microsoft.com/office/drawing/2014/main" id="{473DEAE0-E724-4538-B2B6-E0F367B269AC}"/>
              </a:ext>
            </a:extLst>
          </p:cNvPr>
          <p:cNvSpPr>
            <a:spLocks noGrp="1"/>
          </p:cNvSpPr>
          <p:nvPr>
            <p:ph type="body" sz="quarter" idx="10"/>
          </p:nvPr>
        </p:nvSpPr>
        <p:spPr>
          <a:xfrm>
            <a:off x="628650" y="1470804"/>
            <a:ext cx="7886700" cy="4271121"/>
          </a:xfrm>
        </p:spPr>
        <p:txBody>
          <a:bodyPr vert="horz" lIns="91440" tIns="45720" rIns="91440" bIns="45720" rtlCol="0" anchor="t">
            <a:normAutofit lnSpcReduction="10000"/>
          </a:bodyPr>
          <a:lstStyle/>
          <a:p>
            <a:pPr marL="0" indent="0">
              <a:lnSpc>
                <a:spcPct val="100000"/>
              </a:lnSpc>
              <a:spcBef>
                <a:spcPct val="20000"/>
              </a:spcBef>
              <a:spcAft>
                <a:spcPct val="0"/>
              </a:spcAft>
              <a:buNone/>
            </a:pPr>
            <a:r>
              <a:rPr lang="nl-NL" dirty="0">
                <a:ea typeface="+mn-lt"/>
                <a:cs typeface="+mn-lt"/>
              </a:rPr>
              <a:t>Je gaat als verpleegkundige werken met de volgende doelgroep:</a:t>
            </a:r>
            <a:endParaRPr lang="en-US" dirty="0">
              <a:ea typeface="+mn-lt"/>
              <a:cs typeface="+mn-lt"/>
            </a:endParaRPr>
          </a:p>
          <a:p>
            <a:pPr>
              <a:lnSpc>
                <a:spcPct val="100000"/>
              </a:lnSpc>
              <a:spcBef>
                <a:spcPct val="20000"/>
              </a:spcBef>
              <a:spcAft>
                <a:spcPct val="0"/>
              </a:spcAft>
              <a:buFont typeface="Arial,Sans-Serif" panose="020B0604020202020204" pitchFamily="34" charset="0"/>
              <a:buChar char="•"/>
            </a:pPr>
            <a:r>
              <a:rPr lang="nl-NL" dirty="0">
                <a:ea typeface="+mn-lt"/>
                <a:cs typeface="+mn-lt"/>
              </a:rPr>
              <a:t>Kinderen/Baby's,</a:t>
            </a:r>
          </a:p>
          <a:p>
            <a:pPr>
              <a:lnSpc>
                <a:spcPct val="100000"/>
              </a:lnSpc>
              <a:spcBef>
                <a:spcPct val="20000"/>
              </a:spcBef>
              <a:spcAft>
                <a:spcPct val="0"/>
              </a:spcAft>
              <a:buFont typeface="Arial,Sans-Serif" panose="020B0604020202020204" pitchFamily="34" charset="0"/>
              <a:buChar char="•"/>
            </a:pPr>
            <a:r>
              <a:rPr lang="nl-NL" dirty="0">
                <a:ea typeface="+mn-lt"/>
                <a:cs typeface="+mn-lt"/>
              </a:rPr>
              <a:t>Volwassenen, </a:t>
            </a:r>
          </a:p>
          <a:p>
            <a:pPr>
              <a:lnSpc>
                <a:spcPct val="100000"/>
              </a:lnSpc>
              <a:spcBef>
                <a:spcPct val="20000"/>
              </a:spcBef>
              <a:spcAft>
                <a:spcPct val="0"/>
              </a:spcAft>
              <a:buFont typeface="Arial,Sans-Serif" panose="020B0604020202020204" pitchFamily="34" charset="0"/>
              <a:buChar char="•"/>
            </a:pPr>
            <a:r>
              <a:rPr lang="nl-NL" dirty="0">
                <a:ea typeface="+mn-lt"/>
                <a:cs typeface="+mn-lt"/>
              </a:rPr>
              <a:t>Ouderen </a:t>
            </a:r>
          </a:p>
          <a:p>
            <a:pPr>
              <a:lnSpc>
                <a:spcPct val="100000"/>
              </a:lnSpc>
              <a:spcBef>
                <a:spcPct val="20000"/>
              </a:spcBef>
              <a:spcAft>
                <a:spcPct val="0"/>
              </a:spcAft>
              <a:buFont typeface="Arial,Sans-Serif" panose="020B0604020202020204" pitchFamily="34" charset="0"/>
              <a:buChar char="•"/>
            </a:pPr>
            <a:r>
              <a:rPr lang="nl-NL" dirty="0">
                <a:ea typeface="+mn-lt"/>
                <a:cs typeface="+mn-lt"/>
              </a:rPr>
              <a:t>Mensen met een beperking. </a:t>
            </a:r>
          </a:p>
          <a:p>
            <a:pPr>
              <a:lnSpc>
                <a:spcPct val="100000"/>
              </a:lnSpc>
              <a:spcBef>
                <a:spcPct val="20000"/>
              </a:spcBef>
              <a:spcAft>
                <a:spcPct val="0"/>
              </a:spcAft>
              <a:buFont typeface="Arial,Sans-Serif" panose="020B0604020202020204" pitchFamily="34" charset="0"/>
              <a:buChar char="•"/>
            </a:pPr>
            <a:endParaRPr lang="nl-NL" dirty="0">
              <a:ea typeface="+mn-lt"/>
              <a:cs typeface="+mn-lt"/>
            </a:endParaRPr>
          </a:p>
          <a:p>
            <a:pPr marL="0" indent="0">
              <a:lnSpc>
                <a:spcPct val="100000"/>
              </a:lnSpc>
              <a:spcBef>
                <a:spcPct val="20000"/>
              </a:spcBef>
              <a:spcAft>
                <a:spcPct val="0"/>
              </a:spcAft>
              <a:buNone/>
            </a:pPr>
            <a:r>
              <a:rPr lang="nl-NL" b="1" dirty="0">
                <a:solidFill>
                  <a:schemeClr val="accent1"/>
                </a:solidFill>
                <a:ea typeface="+mn-lt"/>
                <a:cs typeface="+mn-lt"/>
              </a:rPr>
              <a:t>Of te wel</a:t>
            </a:r>
          </a:p>
          <a:p>
            <a:pPr marL="0" indent="0">
              <a:lnSpc>
                <a:spcPct val="100000"/>
              </a:lnSpc>
              <a:spcBef>
                <a:spcPct val="20000"/>
              </a:spcBef>
              <a:spcAft>
                <a:spcPct val="0"/>
              </a:spcAft>
              <a:buNone/>
            </a:pPr>
            <a:r>
              <a:rPr lang="nl-NL" dirty="0">
                <a:ea typeface="+mn-lt"/>
                <a:cs typeface="+mn-lt"/>
              </a:rPr>
              <a:t>Iedereen met een zorgvraag</a:t>
            </a:r>
            <a:endParaRPr lang="en-US" dirty="0">
              <a:ea typeface="+mn-lt"/>
              <a:cs typeface="+mn-lt"/>
            </a:endParaRPr>
          </a:p>
          <a:p>
            <a:pPr marL="0" indent="0">
              <a:lnSpc>
                <a:spcPct val="100000"/>
              </a:lnSpc>
              <a:spcBef>
                <a:spcPct val="20000"/>
              </a:spcBef>
              <a:spcAft>
                <a:spcPct val="0"/>
              </a:spcAft>
              <a:buNone/>
            </a:pPr>
            <a:r>
              <a:rPr lang="nl-NL" dirty="0">
                <a:ea typeface="+mn-lt"/>
                <a:cs typeface="+mn-lt"/>
              </a:rPr>
              <a:t>van geboorte tot overlijden!</a:t>
            </a:r>
          </a:p>
          <a:p>
            <a:pPr>
              <a:lnSpc>
                <a:spcPct val="100000"/>
              </a:lnSpc>
              <a:spcBef>
                <a:spcPct val="20000"/>
              </a:spcBef>
              <a:spcAft>
                <a:spcPct val="0"/>
              </a:spcAft>
            </a:pPr>
            <a:endParaRPr lang="nl-NL" dirty="0">
              <a:ea typeface="+mn-lt"/>
              <a:cs typeface="+mn-lt"/>
            </a:endParaRPr>
          </a:p>
          <a:p>
            <a:endParaRPr lang="nl-NL" dirty="0">
              <a:cs typeface="Arial"/>
            </a:endParaRPr>
          </a:p>
        </p:txBody>
      </p:sp>
      <p:pic>
        <p:nvPicPr>
          <p:cNvPr id="4" name="Afbeelding 4" descr="Afbeelding met groep, poseren, foto, jong&#10;&#10;Automatisch gegenereerde beschrijving">
            <a:extLst>
              <a:ext uri="{FF2B5EF4-FFF2-40B4-BE49-F238E27FC236}">
                <a16:creationId xmlns:a16="http://schemas.microsoft.com/office/drawing/2014/main" id="{4EA6C85C-F87D-4C77-97EF-A8BB687EC030}"/>
              </a:ext>
            </a:extLst>
          </p:cNvPr>
          <p:cNvPicPr>
            <a:picLocks noChangeAspect="1"/>
          </p:cNvPicPr>
          <p:nvPr/>
        </p:nvPicPr>
        <p:blipFill>
          <a:blip r:embed="rId4"/>
          <a:stretch>
            <a:fillRect/>
          </a:stretch>
        </p:blipFill>
        <p:spPr>
          <a:xfrm>
            <a:off x="5287992" y="2209800"/>
            <a:ext cx="3227358" cy="3177396"/>
          </a:xfrm>
          <a:prstGeom prst="rect">
            <a:avLst/>
          </a:prstGeom>
        </p:spPr>
      </p:pic>
      <p:pic>
        <p:nvPicPr>
          <p:cNvPr id="6" name="Audio 5">
            <a:hlinkClick r:id="" action="ppaction://media"/>
            <a:extLst>
              <a:ext uri="{FF2B5EF4-FFF2-40B4-BE49-F238E27FC236}">
                <a16:creationId xmlns:a16="http://schemas.microsoft.com/office/drawing/2014/main" id="{ED57C8B5-1DDF-4881-846A-FB745FEC466A}"/>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21700" y="6235700"/>
            <a:ext cx="406400" cy="406400"/>
          </a:xfrm>
          <a:prstGeom prst="rect">
            <a:avLst/>
          </a:prstGeom>
        </p:spPr>
      </p:pic>
    </p:spTree>
    <p:extLst>
      <p:ext uri="{BB962C8B-B14F-4D97-AF65-F5344CB8AC3E}">
        <p14:creationId xmlns:p14="http://schemas.microsoft.com/office/powerpoint/2010/main" val="1190525001"/>
      </p:ext>
    </p:extLst>
  </p:cSld>
  <p:clrMapOvr>
    <a:masterClrMapping/>
  </p:clrMapOvr>
  <mc:AlternateContent xmlns:mc="http://schemas.openxmlformats.org/markup-compatibility/2006" xmlns:p14="http://schemas.microsoft.com/office/powerpoint/2010/main">
    <mc:Choice Requires="p14">
      <p:transition spd="slow" p14:dur="2000" advTm="22565"/>
    </mc:Choice>
    <mc:Fallback xmlns="">
      <p:transition spd="slow" advTm="2256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Afbeelding 1" descr="ROC-DSB-CM-13xxx-PPT-format-BEELD-8.jpg">
            <a:extLst>
              <a:ext uri="{FF2B5EF4-FFF2-40B4-BE49-F238E27FC236}">
                <a16:creationId xmlns:a16="http://schemas.microsoft.com/office/drawing/2014/main" id="{ED64DF52-470C-4CF5-817A-596B68BCEFD5}"/>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2653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3">
            <a:extLst>
              <a:ext uri="{FF2B5EF4-FFF2-40B4-BE49-F238E27FC236}">
                <a16:creationId xmlns:a16="http://schemas.microsoft.com/office/drawing/2014/main" id="{9DE266AE-D311-455B-8BC2-C4BA6AD16210}"/>
              </a:ext>
            </a:extLst>
          </p:cNvPr>
          <p:cNvSpPr txBox="1">
            <a:spLocks noChangeArrowheads="1"/>
          </p:cNvSpPr>
          <p:nvPr/>
        </p:nvSpPr>
        <p:spPr bwMode="auto">
          <a:xfrm>
            <a:off x="432753" y="-159702"/>
            <a:ext cx="6551612" cy="47513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t"/>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a:solidFill>
                  <a:schemeClr val="tx1"/>
                </a:solidFill>
                <a:latin typeface="+mn-lt"/>
                <a:ea typeface="+mn-ea"/>
                <a:cs typeface="+mn-cs"/>
              </a:defRPr>
            </a:lvl5pPr>
            <a:lvl6pPr marL="2514600" indent="-228600" algn="l" rtl="0" fontAlgn="base">
              <a:spcBef>
                <a:spcPct val="20000"/>
              </a:spcBef>
              <a:spcAft>
                <a:spcPct val="0"/>
              </a:spcAft>
              <a:buChar char="»"/>
              <a:defRPr sz="2000">
                <a:solidFill>
                  <a:schemeClr val="tx1"/>
                </a:solidFill>
                <a:latin typeface="+mn-lt"/>
                <a:ea typeface="+mn-ea"/>
                <a:cs typeface="+mn-cs"/>
              </a:defRPr>
            </a:lvl6pPr>
            <a:lvl7pPr marL="2971800" indent="-228600" algn="l" rtl="0" fontAlgn="base">
              <a:spcBef>
                <a:spcPct val="20000"/>
              </a:spcBef>
              <a:spcAft>
                <a:spcPct val="0"/>
              </a:spcAft>
              <a:buChar char="»"/>
              <a:defRPr sz="2000">
                <a:solidFill>
                  <a:schemeClr val="tx1"/>
                </a:solidFill>
                <a:latin typeface="+mn-lt"/>
                <a:ea typeface="+mn-ea"/>
                <a:cs typeface="+mn-cs"/>
              </a:defRPr>
            </a:lvl7pPr>
            <a:lvl8pPr marL="3429000" indent="-228600" algn="l" rtl="0" fontAlgn="base">
              <a:spcBef>
                <a:spcPct val="20000"/>
              </a:spcBef>
              <a:spcAft>
                <a:spcPct val="0"/>
              </a:spcAft>
              <a:buChar char="»"/>
              <a:defRPr sz="2000">
                <a:solidFill>
                  <a:schemeClr val="tx1"/>
                </a:solidFill>
                <a:latin typeface="+mn-lt"/>
                <a:ea typeface="+mn-ea"/>
                <a:cs typeface="+mn-cs"/>
              </a:defRPr>
            </a:lvl8pPr>
            <a:lvl9pPr marL="3886200" indent="-228600" algn="l" rtl="0" fontAlgn="base">
              <a:spcBef>
                <a:spcPct val="20000"/>
              </a:spcBef>
              <a:spcAft>
                <a:spcPct val="0"/>
              </a:spcAft>
              <a:buChar char="»"/>
              <a:defRPr sz="2000">
                <a:solidFill>
                  <a:schemeClr val="tx1"/>
                </a:solidFill>
                <a:latin typeface="+mn-lt"/>
                <a:ea typeface="+mn-ea"/>
                <a:cs typeface="+mn-cs"/>
              </a:defRPr>
            </a:lvl9pPr>
          </a:lstStyle>
          <a:p>
            <a:pPr eaLnBrk="1" hangingPunct="1">
              <a:lnSpc>
                <a:spcPct val="80000"/>
              </a:lnSpc>
              <a:buNone/>
              <a:defRPr/>
            </a:pPr>
            <a:endParaRPr lang="nl-NL" b="1" dirty="0"/>
          </a:p>
          <a:p>
            <a:pPr>
              <a:lnSpc>
                <a:spcPct val="80000"/>
              </a:lnSpc>
              <a:buFontTx/>
              <a:buNone/>
              <a:defRPr/>
            </a:pPr>
            <a:r>
              <a:rPr lang="nl-NL" b="1" dirty="0"/>
              <a:t>Opleiding VP</a:t>
            </a:r>
            <a:endParaRPr lang="nl-NL" dirty="0"/>
          </a:p>
          <a:p>
            <a:pPr eaLnBrk="1" hangingPunct="1">
              <a:lnSpc>
                <a:spcPct val="80000"/>
              </a:lnSpc>
              <a:buFontTx/>
              <a:buNone/>
              <a:defRPr/>
            </a:pPr>
            <a:endParaRPr lang="nl-NL" b="1" dirty="0"/>
          </a:p>
          <a:p>
            <a:pPr marL="0" indent="0" eaLnBrk="1" hangingPunct="1">
              <a:buFontTx/>
              <a:buNone/>
              <a:defRPr/>
            </a:pPr>
            <a:r>
              <a:rPr lang="nl-NL" b="1" dirty="0">
                <a:solidFill>
                  <a:srgbClr val="000000"/>
                </a:solidFill>
              </a:rPr>
              <a:t>BOL </a:t>
            </a:r>
            <a:r>
              <a:rPr lang="nl-NL" sz="2400" dirty="0" err="1"/>
              <a:t>Beroepsopleidende</a:t>
            </a:r>
            <a:r>
              <a:rPr lang="nl-NL" sz="2400" dirty="0"/>
              <a:t> Leerweg</a:t>
            </a:r>
          </a:p>
          <a:p>
            <a:pPr marL="0" indent="0" eaLnBrk="1" hangingPunct="1">
              <a:buFontTx/>
              <a:buNone/>
              <a:defRPr/>
            </a:pPr>
            <a:r>
              <a:rPr lang="nl-NL" sz="2400" dirty="0"/>
              <a:t>Of </a:t>
            </a:r>
          </a:p>
          <a:p>
            <a:pPr marL="0" indent="0" eaLnBrk="1" hangingPunct="1">
              <a:buFontTx/>
              <a:buNone/>
              <a:defRPr/>
            </a:pPr>
            <a:r>
              <a:rPr lang="nl-NL" b="1" dirty="0">
                <a:solidFill>
                  <a:srgbClr val="000000"/>
                </a:solidFill>
              </a:rPr>
              <a:t>BBL </a:t>
            </a:r>
            <a:r>
              <a:rPr lang="nl-NL" sz="2400" dirty="0"/>
              <a:t>Beroepsbegeleidende Leerweg</a:t>
            </a:r>
          </a:p>
          <a:p>
            <a:pPr marL="609600" indent="-609600" algn="ctr" eaLnBrk="1" hangingPunct="1">
              <a:lnSpc>
                <a:spcPct val="90000"/>
              </a:lnSpc>
              <a:buFontTx/>
              <a:buNone/>
              <a:defRPr/>
            </a:pPr>
            <a:endParaRPr lang="nl-NL" b="1" dirty="0"/>
          </a:p>
          <a:p>
            <a:pPr marL="609600" indent="-609600" eaLnBrk="1" hangingPunct="1">
              <a:lnSpc>
                <a:spcPct val="90000"/>
              </a:lnSpc>
              <a:buFontTx/>
              <a:buNone/>
              <a:defRPr/>
            </a:pPr>
            <a:endParaRPr lang="nl-NL" b="1" dirty="0"/>
          </a:p>
          <a:p>
            <a:pPr marL="609600" indent="-609600" eaLnBrk="1" hangingPunct="1">
              <a:lnSpc>
                <a:spcPct val="90000"/>
              </a:lnSpc>
              <a:buFontTx/>
              <a:buNone/>
              <a:defRPr/>
            </a:pPr>
            <a:endParaRPr lang="nl-NL" b="1" dirty="0"/>
          </a:p>
        </p:txBody>
      </p:sp>
      <p:pic>
        <p:nvPicPr>
          <p:cNvPr id="4100" name="Picture 4" descr="De bronafbeelding bekijken">
            <a:extLst>
              <a:ext uri="{FF2B5EF4-FFF2-40B4-BE49-F238E27FC236}">
                <a16:creationId xmlns:a16="http://schemas.microsoft.com/office/drawing/2014/main" id="{0F9D8D06-7DF3-4FB9-9B51-57C31B51DA0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2925" y="3068638"/>
            <a:ext cx="5076824" cy="304609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3" name="Audio 2">
            <a:hlinkClick r:id="" action="ppaction://media"/>
            <a:extLst>
              <a:ext uri="{FF2B5EF4-FFF2-40B4-BE49-F238E27FC236}">
                <a16:creationId xmlns:a16="http://schemas.microsoft.com/office/drawing/2014/main" id="{FFEEEC3A-662C-45E5-8879-6B4713D85CC4}"/>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521700" y="6235700"/>
            <a:ext cx="406400" cy="4064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13659"/>
    </mc:Choice>
    <mc:Fallback xmlns="">
      <p:transition spd="slow" advTm="1365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theme/theme1.xml><?xml version="1.0" encoding="utf-8"?>
<a:theme xmlns:a="http://schemas.openxmlformats.org/drawingml/2006/main" name="ROC Nijmegen">
  <a:themeElements>
    <a:clrScheme name="Aangepast 3">
      <a:dk1>
        <a:srgbClr val="EF7D00"/>
      </a:dk1>
      <a:lt1>
        <a:srgbClr val="FFFFFF"/>
      </a:lt1>
      <a:dk2>
        <a:srgbClr val="EDEDED"/>
      </a:dk2>
      <a:lt2>
        <a:srgbClr val="FFFFFF"/>
      </a:lt2>
      <a:accent1>
        <a:srgbClr val="EF7D00"/>
      </a:accent1>
      <a:accent2>
        <a:srgbClr val="E30613"/>
      </a:accent2>
      <a:accent3>
        <a:srgbClr val="A8A8A7"/>
      </a:accent3>
      <a:accent4>
        <a:srgbClr val="646363"/>
      </a:accent4>
      <a:accent5>
        <a:srgbClr val="EDEDED"/>
      </a:accent5>
      <a:accent6>
        <a:srgbClr val="FFFFFF"/>
      </a:accent6>
      <a:hlink>
        <a:srgbClr val="A8A8A7"/>
      </a:hlink>
      <a:folHlink>
        <a:srgbClr val="275B9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th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 sjabloon okt 2017 JH - MB2" id="{54863012-4379-4C9E-8578-57016D57AFC5}" vid="{D67265A2-D181-452A-8EBD-6AD4E3BBD436}"/>
    </a:ext>
  </a:extLst>
</a:theme>
</file>

<file path=ppt/theme/theme2.xml><?xml version="1.0" encoding="utf-8"?>
<a:theme xmlns:a="http://schemas.openxmlformats.org/drawingml/2006/main" name="Aangepast model voor grafiek">
  <a:themeElements>
    <a:clrScheme name="Aangepast 14">
      <a:dk1>
        <a:srgbClr val="171717"/>
      </a:dk1>
      <a:lt1>
        <a:srgbClr val="FFFFFF"/>
      </a:lt1>
      <a:dk2>
        <a:srgbClr val="EDEDED"/>
      </a:dk2>
      <a:lt2>
        <a:srgbClr val="FFFFFF"/>
      </a:lt2>
      <a:accent1>
        <a:srgbClr val="EF7D00"/>
      </a:accent1>
      <a:accent2>
        <a:srgbClr val="E30613"/>
      </a:accent2>
      <a:accent3>
        <a:srgbClr val="A8A8A7"/>
      </a:accent3>
      <a:accent4>
        <a:srgbClr val="646363"/>
      </a:accent4>
      <a:accent5>
        <a:srgbClr val="EDEDED"/>
      </a:accent5>
      <a:accent6>
        <a:srgbClr val="FFFFFF"/>
      </a:accent6>
      <a:hlink>
        <a:srgbClr val="A8A8A7"/>
      </a:hlink>
      <a:folHlink>
        <a:srgbClr val="275B9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th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 sjabloon okt 2017 JH - MB2" id="{54863012-4379-4C9E-8578-57016D57AFC5}" vid="{3677B8D1-3A29-4AEC-AF0D-0204F500D535}"/>
    </a:ext>
  </a:extLst>
</a:theme>
</file>

<file path=ppt/theme/theme3.xml><?xml version="1.0" encoding="utf-8"?>
<a:theme xmlns:a="http://schemas.openxmlformats.org/drawingml/2006/main" name="Aangepast ontwerp voor tabel">
  <a:themeElements>
    <a:clrScheme name="kleuren voor tabel">
      <a:dk1>
        <a:srgbClr val="000000"/>
      </a:dk1>
      <a:lt1>
        <a:srgbClr val="FFFFFF"/>
      </a:lt1>
      <a:dk2>
        <a:srgbClr val="EDEDED"/>
      </a:dk2>
      <a:lt2>
        <a:srgbClr val="FFFFFF"/>
      </a:lt2>
      <a:accent1>
        <a:srgbClr val="E30613"/>
      </a:accent1>
      <a:accent2>
        <a:srgbClr val="EF7D00"/>
      </a:accent2>
      <a:accent3>
        <a:srgbClr val="A8A8A7"/>
      </a:accent3>
      <a:accent4>
        <a:srgbClr val="646363"/>
      </a:accent4>
      <a:accent5>
        <a:srgbClr val="EDEDED"/>
      </a:accent5>
      <a:accent6>
        <a:srgbClr val="FFFFFF"/>
      </a:accent6>
      <a:hlink>
        <a:srgbClr val="A8A8A7"/>
      </a:hlink>
      <a:folHlink>
        <a:srgbClr val="275B9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 sjabloon okt 2017 JH - MB2" id="{54863012-4379-4C9E-8578-57016D57AFC5}" vid="{12E4EE07-9C6E-45F3-B6F6-3D7EA514FCE5}"/>
    </a:ext>
  </a:extLst>
</a:theme>
</file>

<file path=ppt/theme/theme4.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E78E8C44276DF4CBC74F8412B546762" ma:contentTypeVersion="12" ma:contentTypeDescription="Een nieuw document maken." ma:contentTypeScope="" ma:versionID="82f25da66589aa2d0578099c5b506182">
  <xsd:schema xmlns:xsd="http://www.w3.org/2001/XMLSchema" xmlns:xs="http://www.w3.org/2001/XMLSchema" xmlns:p="http://schemas.microsoft.com/office/2006/metadata/properties" xmlns:ns2="ca6d8ab7-14e8-43fb-be46-d5b97b675565" xmlns:ns3="6239e0f7-bd6b-405f-8af9-ae217371239b" targetNamespace="http://schemas.microsoft.com/office/2006/metadata/properties" ma:root="true" ma:fieldsID="eac70b70da772e793bd01e4be7e4f154" ns2:_="" ns3:_="">
    <xsd:import namespace="ca6d8ab7-14e8-43fb-be46-d5b97b675565"/>
    <xsd:import namespace="6239e0f7-bd6b-405f-8af9-ae217371239b"/>
    <xsd:element name="properties">
      <xsd:complexType>
        <xsd:sequence>
          <xsd:element name="documentManagement">
            <xsd:complexType>
              <xsd:all>
                <xsd:element ref="ns2:MediaServiceMetadata" minOccurs="0"/>
                <xsd:element ref="ns2:MediaServiceFastMetadata" minOccurs="0"/>
                <xsd:element ref="ns2:MediaServiceAutoTags" minOccurs="0"/>
                <xsd:element ref="ns3:SharedWithUsers" minOccurs="0"/>
                <xsd:element ref="ns3:SharedWithDetails" minOccurs="0"/>
                <xsd:element ref="ns2:MediaServiceDateTaken" minOccurs="0"/>
                <xsd:element ref="ns2:MediaServiceLocation" minOccurs="0"/>
                <xsd:element ref="ns2:MediaServiceOCR"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a6d8ab7-14e8-43fb-be46-d5b97b675565"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0" nillable="true" ma:displayName="MediaServiceAutoTags" ma:description="" ma:internalName="MediaServiceAutoTags"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Location" ma:index="14" nillable="true" ma:displayName="MediaServiceLocation" ma:internalName="MediaServiceLocation"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239e0f7-bd6b-405f-8af9-ae217371239b" elementFormDefault="qualified">
    <xsd:import namespace="http://schemas.microsoft.com/office/2006/documentManagement/types"/>
    <xsd:import namespace="http://schemas.microsoft.com/office/infopath/2007/PartnerControls"/>
    <xsd:element name="SharedWithUsers" ma:index="11"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Gedeeld met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4" ma:displayName="Inhoudstype"/>
        <xsd:element ref="dc:title" minOccurs="0" maxOccurs="1" ma:index="0"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SharedContentType xmlns="Microsoft.SharePoint.Taxonomy.ContentTypeSync" SourceId="96173d46-5f7d-49bf-a64d-4dd4f1c458b8" ContentTypeId="0x0101" PreviousValue="false"/>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A1431C4-2586-4E37-AC1B-07DDA90434A8}">
  <ds:schemaRefs>
    <ds:schemaRef ds:uri="http://www.w3.org/XML/1998/namespace"/>
    <ds:schemaRef ds:uri="http://schemas.microsoft.com/office/infopath/2007/PartnerControls"/>
    <ds:schemaRef ds:uri="http://purl.org/dc/terms/"/>
    <ds:schemaRef ds:uri="http://schemas.microsoft.com/office/2006/documentManagement/types"/>
    <ds:schemaRef ds:uri="http://schemas.microsoft.com/office/2006/metadata/properties"/>
    <ds:schemaRef ds:uri="http://schemas.openxmlformats.org/package/2006/metadata/core-properties"/>
    <ds:schemaRef ds:uri="0f9decb6-ddea-4aab-b8ad-475f64b3f25f"/>
    <ds:schemaRef ds:uri="http://purl.org/dc/dcmitype/"/>
    <ds:schemaRef ds:uri="http://purl.org/dc/elements/1.1/"/>
  </ds:schemaRefs>
</ds:datastoreItem>
</file>

<file path=customXml/itemProps2.xml><?xml version="1.0" encoding="utf-8"?>
<ds:datastoreItem xmlns:ds="http://schemas.openxmlformats.org/officeDocument/2006/customXml" ds:itemID="{E13F6D79-7135-410F-ACFE-86AD4D32149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a6d8ab7-14e8-43fb-be46-d5b97b675565"/>
    <ds:schemaRef ds:uri="6239e0f7-bd6b-405f-8af9-ae217371239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D5595CE-3597-40F7-BB73-7E09B82CD58A}">
  <ds:schemaRefs>
    <ds:schemaRef ds:uri="Microsoft.SharePoint.Taxonomy.ContentTypeSync"/>
  </ds:schemaRefs>
</ds:datastoreItem>
</file>

<file path=customXml/itemProps4.xml><?xml version="1.0" encoding="utf-8"?>
<ds:datastoreItem xmlns:ds="http://schemas.openxmlformats.org/officeDocument/2006/customXml" ds:itemID="{A0A4D0F2-0D89-49D2-B234-9DD6CA8C701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285</TotalTime>
  <Words>1322</Words>
  <Application>Microsoft Office PowerPoint</Application>
  <PresentationFormat>Diavoorstelling (4:3)</PresentationFormat>
  <Paragraphs>211</Paragraphs>
  <Slides>25</Slides>
  <Notes>3</Notes>
  <HiddenSlides>0</HiddenSlides>
  <MMClips>25</MMClips>
  <ScaleCrop>false</ScaleCrop>
  <HeadingPairs>
    <vt:vector size="4" baseType="variant">
      <vt:variant>
        <vt:lpstr>Thema</vt:lpstr>
      </vt:variant>
      <vt:variant>
        <vt:i4>3</vt:i4>
      </vt:variant>
      <vt:variant>
        <vt:lpstr>Diatitels</vt:lpstr>
      </vt:variant>
      <vt:variant>
        <vt:i4>25</vt:i4>
      </vt:variant>
    </vt:vector>
  </HeadingPairs>
  <TitlesOfParts>
    <vt:vector size="28" baseType="lpstr">
      <vt:lpstr>ROC Nijmegen</vt:lpstr>
      <vt:lpstr>Aangepast model voor grafiek</vt:lpstr>
      <vt:lpstr>Aangepast ontwerp voor tabel</vt:lpstr>
      <vt:lpstr> Voorlichting over  werkveld, Zorg &amp; Welzijn richting, Zorg  opleiding MBO Verpleegkunde niveau 4  Nijmegen  </vt:lpstr>
      <vt:lpstr>Het mbo</vt:lpstr>
      <vt:lpstr>mbo-niveaus</vt:lpstr>
      <vt:lpstr>ROC Nijmegen</vt:lpstr>
      <vt:lpstr>Waarom ROC Nijmegen?</vt:lpstr>
      <vt:lpstr>Sector Zorg &amp; Welzijn</vt:lpstr>
      <vt:lpstr>Werken in de zorg iets voor jou? </vt:lpstr>
      <vt:lpstr>Doelgroepen</vt:lpstr>
      <vt:lpstr>PowerPoint-presentatie</vt:lpstr>
      <vt:lpstr>MBO Verpleegkunde niveau 4</vt:lpstr>
      <vt:lpstr>Toelatingseisen</vt:lpstr>
      <vt:lpstr>MBO Verpleegkunde niveau 4</vt:lpstr>
      <vt:lpstr>MBO Verpleegkunde niveau 4</vt:lpstr>
      <vt:lpstr>Vakkenpakket</vt:lpstr>
      <vt:lpstr>Beroepspraktijkvorming  (BPV / stage)  </vt:lpstr>
      <vt:lpstr>Stage in het Buitenland </vt:lpstr>
      <vt:lpstr>PowerPoint-presentatie</vt:lpstr>
      <vt:lpstr>In welke werkvelden kan ik gaan werken?</vt:lpstr>
      <vt:lpstr>Student MBO verpleegkunde</vt:lpstr>
      <vt:lpstr>Vragen?</vt:lpstr>
      <vt:lpstr>Twijfel je nog? Kom naar de Open Dag of kom  meelopen! </vt:lpstr>
      <vt:lpstr>Ben jij al er al uit?</vt:lpstr>
      <vt:lpstr>Presentatie thuis nalezen? </vt:lpstr>
      <vt:lpstr>Handige links</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Voorlichting over  werkveld, Zorg &amp; Welzijn richting, Zorg  opleiding MBO Verpleegkunde niveau 4  </dc:title>
  <dc:creator>Katja van Dreumel</dc:creator>
  <cp:lastModifiedBy>Katja van Dreumel</cp:lastModifiedBy>
  <cp:revision>4</cp:revision>
  <dcterms:created xsi:type="dcterms:W3CDTF">2020-11-01T15:09:00Z</dcterms:created>
  <dcterms:modified xsi:type="dcterms:W3CDTF">2020-11-03T09:46:57Z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rder">
    <vt:r8>2900</vt:r8>
  </property>
  <property fmtid="{D5CDD505-2E9C-101B-9397-08002B2CF9AE}" pid="3" name="xd_Signature">
    <vt:bool>false</vt:bool>
  </property>
  <property fmtid="{D5CDD505-2E9C-101B-9397-08002B2CF9AE}" pid="4" name="xd_ProgID">
    <vt:lpwstr/>
  </property>
  <property fmtid="{D5CDD505-2E9C-101B-9397-08002B2CF9AE}" pid="5" name="ContentTypeId">
    <vt:lpwstr>0x0101007E78E8C44276DF4CBC74F8412B546762</vt:lpwstr>
  </property>
  <property fmtid="{D5CDD505-2E9C-101B-9397-08002B2CF9AE}" pid="6" name="_SourceUrl">
    <vt:lpwstr/>
  </property>
  <property fmtid="{D5CDD505-2E9C-101B-9397-08002B2CF9AE}" pid="7" name="_SharedFileIndex">
    <vt:lpwstr/>
  </property>
  <property fmtid="{D5CDD505-2E9C-101B-9397-08002B2CF9AE}" pid="8" name="ComplianceAssetId">
    <vt:lpwstr/>
  </property>
  <property fmtid="{D5CDD505-2E9C-101B-9397-08002B2CF9AE}" pid="9" name="TemplateUrl">
    <vt:lpwstr/>
  </property>
</Properties>
</file>