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m4a" ContentType="audio/mp4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5"/>
    <p:sldMasterId id="2147483665" r:id="rId6"/>
  </p:sldMasterIdLst>
  <p:notesMasterIdLst>
    <p:notesMasterId r:id="rId22"/>
  </p:notesMasterIdLst>
  <p:sldIdLst>
    <p:sldId id="256" r:id="rId7"/>
    <p:sldId id="271" r:id="rId8"/>
    <p:sldId id="273" r:id="rId9"/>
    <p:sldId id="274" r:id="rId10"/>
    <p:sldId id="263" r:id="rId11"/>
    <p:sldId id="279" r:id="rId12"/>
    <p:sldId id="265" r:id="rId13"/>
    <p:sldId id="275" r:id="rId14"/>
    <p:sldId id="267" r:id="rId15"/>
    <p:sldId id="277" r:id="rId16"/>
    <p:sldId id="266" r:id="rId17"/>
    <p:sldId id="276" r:id="rId18"/>
    <p:sldId id="269" r:id="rId19"/>
    <p:sldId id="280" r:id="rId20"/>
    <p:sldId id="278" r:id="rId2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E8F9303-05F9-4C00-A619-C92CCB55F190}" v="6" dt="2020-10-30T14:38:29.85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29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23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notesMaster" Target="notesMasters/notesMaster1.xml"/><Relationship Id="rId27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D25CD7-34C2-4DE9-928A-761FC9C7957D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3E1749DF-1CFC-4453-839F-E6DAAF58F386}">
      <dgm:prSet/>
      <dgm:spPr/>
      <dgm:t>
        <a:bodyPr/>
        <a:lstStyle/>
        <a:p>
          <a:r>
            <a:rPr lang="nl-NL" b="1"/>
            <a:t>Zakelijke dienstverlening:</a:t>
          </a:r>
          <a:endParaRPr lang="en-US" b="1"/>
        </a:p>
      </dgm:t>
    </dgm:pt>
    <dgm:pt modelId="{62E6A9AE-DB5C-48D1-B141-3E1E5B734FE9}" type="parTrans" cxnId="{8AE5B126-7A2B-4F87-A9C2-D60AE654ADA1}">
      <dgm:prSet/>
      <dgm:spPr/>
      <dgm:t>
        <a:bodyPr/>
        <a:lstStyle/>
        <a:p>
          <a:endParaRPr lang="en-US"/>
        </a:p>
      </dgm:t>
    </dgm:pt>
    <dgm:pt modelId="{C50EB560-DFE0-4B86-8766-D3B070ADBB93}" type="sibTrans" cxnId="{8AE5B126-7A2B-4F87-A9C2-D60AE654ADA1}">
      <dgm:prSet/>
      <dgm:spPr/>
      <dgm:t>
        <a:bodyPr/>
        <a:lstStyle/>
        <a:p>
          <a:endParaRPr lang="en-US"/>
        </a:p>
      </dgm:t>
    </dgm:pt>
    <dgm:pt modelId="{C9D7E19D-2108-4311-A7FD-AB86987F1D5A}">
      <dgm:prSet/>
      <dgm:spPr/>
      <dgm:t>
        <a:bodyPr/>
        <a:lstStyle/>
        <a:p>
          <a:r>
            <a:rPr lang="nl-NL"/>
            <a:t>Medewerker Marketing &amp; Communicatie (niveau 4)</a:t>
          </a:r>
          <a:endParaRPr lang="en-US"/>
        </a:p>
      </dgm:t>
    </dgm:pt>
    <dgm:pt modelId="{85BDF7DE-1934-4546-9938-313DCFD773C0}" type="parTrans" cxnId="{F3007A56-5703-481E-BE91-3E470FC4C342}">
      <dgm:prSet/>
      <dgm:spPr/>
      <dgm:t>
        <a:bodyPr/>
        <a:lstStyle/>
        <a:p>
          <a:endParaRPr lang="en-US"/>
        </a:p>
      </dgm:t>
    </dgm:pt>
    <dgm:pt modelId="{24C4E6AB-21CC-42D4-81AF-08275D564B97}" type="sibTrans" cxnId="{F3007A56-5703-481E-BE91-3E470FC4C342}">
      <dgm:prSet/>
      <dgm:spPr/>
      <dgm:t>
        <a:bodyPr/>
        <a:lstStyle/>
        <a:p>
          <a:endParaRPr lang="en-US"/>
        </a:p>
      </dgm:t>
    </dgm:pt>
    <dgm:pt modelId="{004BDCCC-38C7-4B84-BCFA-0300A2033264}">
      <dgm:prSet/>
      <dgm:spPr/>
      <dgm:t>
        <a:bodyPr/>
        <a:lstStyle/>
        <a:p>
          <a:r>
            <a:rPr lang="nl-NL"/>
            <a:t>Versneld traject</a:t>
          </a:r>
          <a:endParaRPr lang="en-US"/>
        </a:p>
      </dgm:t>
    </dgm:pt>
    <dgm:pt modelId="{39BEB3BC-959D-4E64-95E0-E5CC7FCC0668}" type="parTrans" cxnId="{2F18B8C4-E050-4130-B93A-623D04EA9AC4}">
      <dgm:prSet/>
      <dgm:spPr/>
      <dgm:t>
        <a:bodyPr/>
        <a:lstStyle/>
        <a:p>
          <a:endParaRPr lang="en-US"/>
        </a:p>
      </dgm:t>
    </dgm:pt>
    <dgm:pt modelId="{36E7DAD2-CCF2-4826-9C96-A7FC849A8A0F}" type="sibTrans" cxnId="{2F18B8C4-E050-4130-B93A-623D04EA9AC4}">
      <dgm:prSet/>
      <dgm:spPr/>
      <dgm:t>
        <a:bodyPr/>
        <a:lstStyle/>
        <a:p>
          <a:endParaRPr lang="en-US"/>
        </a:p>
      </dgm:t>
    </dgm:pt>
    <dgm:pt modelId="{7A27082B-20D6-474C-8CFF-D0249F8D542D}" type="pres">
      <dgm:prSet presAssocID="{96D25CD7-34C2-4DE9-928A-761FC9C7957D}" presName="linear" presStyleCnt="0">
        <dgm:presLayoutVars>
          <dgm:animLvl val="lvl"/>
          <dgm:resizeHandles val="exact"/>
        </dgm:presLayoutVars>
      </dgm:prSet>
      <dgm:spPr/>
    </dgm:pt>
    <dgm:pt modelId="{501A83E6-AAF8-4AEE-9313-A97FC5EEF202}" type="pres">
      <dgm:prSet presAssocID="{3E1749DF-1CFC-4453-839F-E6DAAF58F386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36BFA0EE-0B72-4A31-9F19-CED8C8A2111E}" type="pres">
      <dgm:prSet presAssocID="{C50EB560-DFE0-4B86-8766-D3B070ADBB93}" presName="spacer" presStyleCnt="0"/>
      <dgm:spPr/>
    </dgm:pt>
    <dgm:pt modelId="{45FBCA60-CFF7-4FAE-8A7C-E63C39138C80}" type="pres">
      <dgm:prSet presAssocID="{C9D7E19D-2108-4311-A7FD-AB86987F1D5A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69C5F80C-76E3-43DF-992F-F571973DBDF6}" type="pres">
      <dgm:prSet presAssocID="{24C4E6AB-21CC-42D4-81AF-08275D564B97}" presName="spacer" presStyleCnt="0"/>
      <dgm:spPr/>
    </dgm:pt>
    <dgm:pt modelId="{D36C7FE3-5F52-40CE-A5E1-ACB04AF8715D}" type="pres">
      <dgm:prSet presAssocID="{004BDCCC-38C7-4B84-BCFA-0300A2033264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8AE5B126-7A2B-4F87-A9C2-D60AE654ADA1}" srcId="{96D25CD7-34C2-4DE9-928A-761FC9C7957D}" destId="{3E1749DF-1CFC-4453-839F-E6DAAF58F386}" srcOrd="0" destOrd="0" parTransId="{62E6A9AE-DB5C-48D1-B141-3E1E5B734FE9}" sibTransId="{C50EB560-DFE0-4B86-8766-D3B070ADBB93}"/>
    <dgm:cxn modelId="{F3007A56-5703-481E-BE91-3E470FC4C342}" srcId="{96D25CD7-34C2-4DE9-928A-761FC9C7957D}" destId="{C9D7E19D-2108-4311-A7FD-AB86987F1D5A}" srcOrd="1" destOrd="0" parTransId="{85BDF7DE-1934-4546-9938-313DCFD773C0}" sibTransId="{24C4E6AB-21CC-42D4-81AF-08275D564B97}"/>
    <dgm:cxn modelId="{EABB0978-5AF0-42F3-881E-4F5D99D3618F}" type="presOf" srcId="{C9D7E19D-2108-4311-A7FD-AB86987F1D5A}" destId="{45FBCA60-CFF7-4FAE-8A7C-E63C39138C80}" srcOrd="0" destOrd="0" presId="urn:microsoft.com/office/officeart/2005/8/layout/vList2"/>
    <dgm:cxn modelId="{744CAFA9-89AD-46FD-B76E-D285AA1737BF}" type="presOf" srcId="{004BDCCC-38C7-4B84-BCFA-0300A2033264}" destId="{D36C7FE3-5F52-40CE-A5E1-ACB04AF8715D}" srcOrd="0" destOrd="0" presId="urn:microsoft.com/office/officeart/2005/8/layout/vList2"/>
    <dgm:cxn modelId="{2F18B8C4-E050-4130-B93A-623D04EA9AC4}" srcId="{96D25CD7-34C2-4DE9-928A-761FC9C7957D}" destId="{004BDCCC-38C7-4B84-BCFA-0300A2033264}" srcOrd="2" destOrd="0" parTransId="{39BEB3BC-959D-4E64-95E0-E5CC7FCC0668}" sibTransId="{36E7DAD2-CCF2-4826-9C96-A7FC849A8A0F}"/>
    <dgm:cxn modelId="{D8C0B2CC-5ABE-4DB9-8F62-86976F65E004}" type="presOf" srcId="{3E1749DF-1CFC-4453-839F-E6DAAF58F386}" destId="{501A83E6-AAF8-4AEE-9313-A97FC5EEF202}" srcOrd="0" destOrd="0" presId="urn:microsoft.com/office/officeart/2005/8/layout/vList2"/>
    <dgm:cxn modelId="{942390EB-DBA9-475D-804F-4BB6E2D970D9}" type="presOf" srcId="{96D25CD7-34C2-4DE9-928A-761FC9C7957D}" destId="{7A27082B-20D6-474C-8CFF-D0249F8D542D}" srcOrd="0" destOrd="0" presId="urn:microsoft.com/office/officeart/2005/8/layout/vList2"/>
    <dgm:cxn modelId="{BA6F90AA-0377-4882-8E08-EC77F6FECF39}" type="presParOf" srcId="{7A27082B-20D6-474C-8CFF-D0249F8D542D}" destId="{501A83E6-AAF8-4AEE-9313-A97FC5EEF202}" srcOrd="0" destOrd="0" presId="urn:microsoft.com/office/officeart/2005/8/layout/vList2"/>
    <dgm:cxn modelId="{71BAFEED-B2CB-4696-999C-0244AF6DE59A}" type="presParOf" srcId="{7A27082B-20D6-474C-8CFF-D0249F8D542D}" destId="{36BFA0EE-0B72-4A31-9F19-CED8C8A2111E}" srcOrd="1" destOrd="0" presId="urn:microsoft.com/office/officeart/2005/8/layout/vList2"/>
    <dgm:cxn modelId="{F304B1DA-A40A-4270-BF85-AD90AD3425F1}" type="presParOf" srcId="{7A27082B-20D6-474C-8CFF-D0249F8D542D}" destId="{45FBCA60-CFF7-4FAE-8A7C-E63C39138C80}" srcOrd="2" destOrd="0" presId="urn:microsoft.com/office/officeart/2005/8/layout/vList2"/>
    <dgm:cxn modelId="{CE0B357B-8B44-4135-A711-FA3F5D12414F}" type="presParOf" srcId="{7A27082B-20D6-474C-8CFF-D0249F8D542D}" destId="{69C5F80C-76E3-43DF-992F-F571973DBDF6}" srcOrd="3" destOrd="0" presId="urn:microsoft.com/office/officeart/2005/8/layout/vList2"/>
    <dgm:cxn modelId="{8B0374A1-3167-4F88-8C2B-67C22FF96885}" type="presParOf" srcId="{7A27082B-20D6-474C-8CFF-D0249F8D542D}" destId="{D36C7FE3-5F52-40CE-A5E1-ACB04AF8715D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FB26D25-26B1-4BD5-B2D1-156C55846095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78DF14A5-2FE3-413A-927A-289976E06895}">
      <dgm:prSet/>
      <dgm:spPr/>
      <dgm:t>
        <a:bodyPr/>
        <a:lstStyle/>
        <a:p>
          <a:r>
            <a:rPr lang="nl-NL"/>
            <a:t>Basisjaar</a:t>
          </a:r>
          <a:endParaRPr lang="en-US"/>
        </a:p>
      </dgm:t>
    </dgm:pt>
    <dgm:pt modelId="{86B26B11-F348-437E-8759-92BCAE3E3077}" type="parTrans" cxnId="{FBC94C94-5C26-45E5-B982-A23AED48A3D2}">
      <dgm:prSet/>
      <dgm:spPr/>
      <dgm:t>
        <a:bodyPr/>
        <a:lstStyle/>
        <a:p>
          <a:endParaRPr lang="en-US"/>
        </a:p>
      </dgm:t>
    </dgm:pt>
    <dgm:pt modelId="{D619CEB3-8F9D-4CF3-96B2-9B8BA6AEBFA3}" type="sibTrans" cxnId="{FBC94C94-5C26-45E5-B982-A23AED48A3D2}">
      <dgm:prSet/>
      <dgm:spPr/>
      <dgm:t>
        <a:bodyPr/>
        <a:lstStyle/>
        <a:p>
          <a:endParaRPr lang="en-US"/>
        </a:p>
      </dgm:t>
    </dgm:pt>
    <dgm:pt modelId="{27C52A9C-11E0-4D0C-9018-CD46255579AF}">
      <dgm:prSet/>
      <dgm:spPr/>
      <dgm:t>
        <a:bodyPr/>
        <a:lstStyle/>
        <a:p>
          <a:r>
            <a:rPr lang="nl-NL"/>
            <a:t>1</a:t>
          </a:r>
          <a:r>
            <a:rPr lang="nl-NL" baseline="30000"/>
            <a:t>e</a:t>
          </a:r>
          <a:r>
            <a:rPr lang="nl-NL"/>
            <a:t>  kwartaal Redacteur magazine</a:t>
          </a:r>
          <a:endParaRPr lang="en-US"/>
        </a:p>
      </dgm:t>
    </dgm:pt>
    <dgm:pt modelId="{5126E339-C626-4E26-9E42-A2CF3D430CE9}" type="parTrans" cxnId="{8C998495-77C5-4F3C-924B-29EDD59FB8CE}">
      <dgm:prSet/>
      <dgm:spPr/>
      <dgm:t>
        <a:bodyPr/>
        <a:lstStyle/>
        <a:p>
          <a:endParaRPr lang="en-US"/>
        </a:p>
      </dgm:t>
    </dgm:pt>
    <dgm:pt modelId="{96AF2F70-B9B4-4E8B-A71C-174F247B0984}" type="sibTrans" cxnId="{8C998495-77C5-4F3C-924B-29EDD59FB8CE}">
      <dgm:prSet/>
      <dgm:spPr/>
      <dgm:t>
        <a:bodyPr/>
        <a:lstStyle/>
        <a:p>
          <a:endParaRPr lang="en-US"/>
        </a:p>
      </dgm:t>
    </dgm:pt>
    <dgm:pt modelId="{B8A4D5B2-ECAB-4C84-A3BF-7AA6748D3F37}">
      <dgm:prSet/>
      <dgm:spPr/>
      <dgm:t>
        <a:bodyPr/>
        <a:lstStyle/>
        <a:p>
          <a:r>
            <a:rPr lang="nl-NL"/>
            <a:t>2</a:t>
          </a:r>
          <a:r>
            <a:rPr lang="nl-NL" baseline="30000"/>
            <a:t>e</a:t>
          </a:r>
          <a:r>
            <a:rPr lang="nl-NL"/>
            <a:t>  kwartaal Communicatiemedewerker YTA    </a:t>
          </a:r>
          <a:endParaRPr lang="en-US"/>
        </a:p>
      </dgm:t>
    </dgm:pt>
    <dgm:pt modelId="{7A132AC2-052F-44A7-9161-573BA57788B2}" type="parTrans" cxnId="{D750B31E-D2F0-4C8F-8182-AB1B8FF29503}">
      <dgm:prSet/>
      <dgm:spPr/>
      <dgm:t>
        <a:bodyPr/>
        <a:lstStyle/>
        <a:p>
          <a:endParaRPr lang="en-US"/>
        </a:p>
      </dgm:t>
    </dgm:pt>
    <dgm:pt modelId="{55F5C41F-F23B-45FA-A05A-B19D6C3FA3D3}" type="sibTrans" cxnId="{D750B31E-D2F0-4C8F-8182-AB1B8FF29503}">
      <dgm:prSet/>
      <dgm:spPr/>
      <dgm:t>
        <a:bodyPr/>
        <a:lstStyle/>
        <a:p>
          <a:endParaRPr lang="en-US"/>
        </a:p>
      </dgm:t>
    </dgm:pt>
    <dgm:pt modelId="{950AF219-36DC-470C-AE35-88126677C184}">
      <dgm:prSet/>
      <dgm:spPr/>
      <dgm:t>
        <a:bodyPr/>
        <a:lstStyle/>
        <a:p>
          <a:r>
            <a:rPr lang="nl-NL"/>
            <a:t>3</a:t>
          </a:r>
          <a:r>
            <a:rPr lang="nl-NL" baseline="30000"/>
            <a:t>e</a:t>
          </a:r>
          <a:r>
            <a:rPr lang="nl-NL"/>
            <a:t>  kwartaal </a:t>
          </a:r>
          <a:r>
            <a:rPr lang="nl-NL" err="1"/>
            <a:t>Charity</a:t>
          </a:r>
          <a:r>
            <a:rPr lang="nl-NL"/>
            <a:t> event    assistent 	</a:t>
          </a:r>
          <a:endParaRPr lang="en-US"/>
        </a:p>
      </dgm:t>
    </dgm:pt>
    <dgm:pt modelId="{F458C409-A731-4316-88F9-F825AA27255A}" type="parTrans" cxnId="{E615D716-8E71-49D5-AD49-B36F921AB3C2}">
      <dgm:prSet/>
      <dgm:spPr/>
      <dgm:t>
        <a:bodyPr/>
        <a:lstStyle/>
        <a:p>
          <a:endParaRPr lang="en-US"/>
        </a:p>
      </dgm:t>
    </dgm:pt>
    <dgm:pt modelId="{B95B5CE1-5765-4F61-9053-2629EAB4B307}" type="sibTrans" cxnId="{E615D716-8E71-49D5-AD49-B36F921AB3C2}">
      <dgm:prSet/>
      <dgm:spPr/>
      <dgm:t>
        <a:bodyPr/>
        <a:lstStyle/>
        <a:p>
          <a:endParaRPr lang="en-US"/>
        </a:p>
      </dgm:t>
    </dgm:pt>
    <dgm:pt modelId="{AF458836-1CF8-480F-847F-F7EAC77B62B8}">
      <dgm:prSet/>
      <dgm:spPr/>
      <dgm:t>
        <a:bodyPr/>
        <a:lstStyle/>
        <a:p>
          <a:r>
            <a:rPr lang="nl-NL"/>
            <a:t>4</a:t>
          </a:r>
          <a:r>
            <a:rPr lang="nl-NL" baseline="30000"/>
            <a:t>e</a:t>
          </a:r>
          <a:r>
            <a:rPr lang="nl-NL"/>
            <a:t>  kwartaal Online marketeer</a:t>
          </a:r>
          <a:endParaRPr lang="en-US"/>
        </a:p>
      </dgm:t>
    </dgm:pt>
    <dgm:pt modelId="{56D9E6B8-2D0A-490B-8458-7345307BE7E1}" type="parTrans" cxnId="{0A2D7501-3C4A-4F81-AF51-5C07AF1EAEDE}">
      <dgm:prSet/>
      <dgm:spPr/>
      <dgm:t>
        <a:bodyPr/>
        <a:lstStyle/>
        <a:p>
          <a:endParaRPr lang="en-US"/>
        </a:p>
      </dgm:t>
    </dgm:pt>
    <dgm:pt modelId="{A8C5A39C-BCDA-4A26-832D-1221F37C0522}" type="sibTrans" cxnId="{0A2D7501-3C4A-4F81-AF51-5C07AF1EAEDE}">
      <dgm:prSet/>
      <dgm:spPr/>
      <dgm:t>
        <a:bodyPr/>
        <a:lstStyle/>
        <a:p>
          <a:endParaRPr lang="en-US"/>
        </a:p>
      </dgm:t>
    </dgm:pt>
    <dgm:pt modelId="{3F88E2AF-DAC7-409D-B9BF-AD764E5D4CE7}" type="pres">
      <dgm:prSet presAssocID="{0FB26D25-26B1-4BD5-B2D1-156C55846095}" presName="linear" presStyleCnt="0">
        <dgm:presLayoutVars>
          <dgm:animLvl val="lvl"/>
          <dgm:resizeHandles val="exact"/>
        </dgm:presLayoutVars>
      </dgm:prSet>
      <dgm:spPr/>
    </dgm:pt>
    <dgm:pt modelId="{99496265-F36B-4F15-A9E3-A230D0BB7657}" type="pres">
      <dgm:prSet presAssocID="{78DF14A5-2FE3-413A-927A-289976E06895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8DB0AC52-7BCB-4C59-9319-1CCFA1E16234}" type="pres">
      <dgm:prSet presAssocID="{D619CEB3-8F9D-4CF3-96B2-9B8BA6AEBFA3}" presName="spacer" presStyleCnt="0"/>
      <dgm:spPr/>
    </dgm:pt>
    <dgm:pt modelId="{7185E2BE-63CD-43C5-8A8D-E05488A46F65}" type="pres">
      <dgm:prSet presAssocID="{27C52A9C-11E0-4D0C-9018-CD46255579AF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FD94E5A9-08BE-41E2-AA72-1E0836284E2A}" type="pres">
      <dgm:prSet presAssocID="{96AF2F70-B9B4-4E8B-A71C-174F247B0984}" presName="spacer" presStyleCnt="0"/>
      <dgm:spPr/>
    </dgm:pt>
    <dgm:pt modelId="{6801A7F4-308A-4E29-BB1C-0F8CB2A55F69}" type="pres">
      <dgm:prSet presAssocID="{B8A4D5B2-ECAB-4C84-A3BF-7AA6748D3F37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949D30F5-FC70-4C1D-B967-662DF34E5E7B}" type="pres">
      <dgm:prSet presAssocID="{55F5C41F-F23B-45FA-A05A-B19D6C3FA3D3}" presName="spacer" presStyleCnt="0"/>
      <dgm:spPr/>
    </dgm:pt>
    <dgm:pt modelId="{8BA8E326-9000-4237-AE11-B7AE6392FFD7}" type="pres">
      <dgm:prSet presAssocID="{950AF219-36DC-470C-AE35-88126677C184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0CD2E8E4-9C6B-4680-9E39-EF3762E0ECE3}" type="pres">
      <dgm:prSet presAssocID="{B95B5CE1-5765-4F61-9053-2629EAB4B307}" presName="spacer" presStyleCnt="0"/>
      <dgm:spPr/>
    </dgm:pt>
    <dgm:pt modelId="{265852BD-3054-47B0-BFB1-1A933E7AABA2}" type="pres">
      <dgm:prSet presAssocID="{AF458836-1CF8-480F-847F-F7EAC77B62B8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0A2D7501-3C4A-4F81-AF51-5C07AF1EAEDE}" srcId="{0FB26D25-26B1-4BD5-B2D1-156C55846095}" destId="{AF458836-1CF8-480F-847F-F7EAC77B62B8}" srcOrd="4" destOrd="0" parTransId="{56D9E6B8-2D0A-490B-8458-7345307BE7E1}" sibTransId="{A8C5A39C-BCDA-4A26-832D-1221F37C0522}"/>
    <dgm:cxn modelId="{E615D716-8E71-49D5-AD49-B36F921AB3C2}" srcId="{0FB26D25-26B1-4BD5-B2D1-156C55846095}" destId="{950AF219-36DC-470C-AE35-88126677C184}" srcOrd="3" destOrd="0" parTransId="{F458C409-A731-4316-88F9-F825AA27255A}" sibTransId="{B95B5CE1-5765-4F61-9053-2629EAB4B307}"/>
    <dgm:cxn modelId="{D750B31E-D2F0-4C8F-8182-AB1B8FF29503}" srcId="{0FB26D25-26B1-4BD5-B2D1-156C55846095}" destId="{B8A4D5B2-ECAB-4C84-A3BF-7AA6748D3F37}" srcOrd="2" destOrd="0" parTransId="{7A132AC2-052F-44A7-9161-573BA57788B2}" sibTransId="{55F5C41F-F23B-45FA-A05A-B19D6C3FA3D3}"/>
    <dgm:cxn modelId="{36FE8B26-9BAC-416D-B694-6D0F7F78EDDD}" type="presOf" srcId="{27C52A9C-11E0-4D0C-9018-CD46255579AF}" destId="{7185E2BE-63CD-43C5-8A8D-E05488A46F65}" srcOrd="0" destOrd="0" presId="urn:microsoft.com/office/officeart/2005/8/layout/vList2"/>
    <dgm:cxn modelId="{05BC9161-1C12-404E-947C-D622AE1E08F5}" type="presOf" srcId="{0FB26D25-26B1-4BD5-B2D1-156C55846095}" destId="{3F88E2AF-DAC7-409D-B9BF-AD764E5D4CE7}" srcOrd="0" destOrd="0" presId="urn:microsoft.com/office/officeart/2005/8/layout/vList2"/>
    <dgm:cxn modelId="{CE19B58B-D87F-410F-B538-53C563C3E741}" type="presOf" srcId="{AF458836-1CF8-480F-847F-F7EAC77B62B8}" destId="{265852BD-3054-47B0-BFB1-1A933E7AABA2}" srcOrd="0" destOrd="0" presId="urn:microsoft.com/office/officeart/2005/8/layout/vList2"/>
    <dgm:cxn modelId="{FBC94C94-5C26-45E5-B982-A23AED48A3D2}" srcId="{0FB26D25-26B1-4BD5-B2D1-156C55846095}" destId="{78DF14A5-2FE3-413A-927A-289976E06895}" srcOrd="0" destOrd="0" parTransId="{86B26B11-F348-437E-8759-92BCAE3E3077}" sibTransId="{D619CEB3-8F9D-4CF3-96B2-9B8BA6AEBFA3}"/>
    <dgm:cxn modelId="{8C998495-77C5-4F3C-924B-29EDD59FB8CE}" srcId="{0FB26D25-26B1-4BD5-B2D1-156C55846095}" destId="{27C52A9C-11E0-4D0C-9018-CD46255579AF}" srcOrd="1" destOrd="0" parTransId="{5126E339-C626-4E26-9E42-A2CF3D430CE9}" sibTransId="{96AF2F70-B9B4-4E8B-A71C-174F247B0984}"/>
    <dgm:cxn modelId="{14EBC3B5-B59F-40EA-B9BC-D4C1BCEBA690}" type="presOf" srcId="{78DF14A5-2FE3-413A-927A-289976E06895}" destId="{99496265-F36B-4F15-A9E3-A230D0BB7657}" srcOrd="0" destOrd="0" presId="urn:microsoft.com/office/officeart/2005/8/layout/vList2"/>
    <dgm:cxn modelId="{B99188B8-1695-438E-9079-8AD59ACEA7FA}" type="presOf" srcId="{B8A4D5B2-ECAB-4C84-A3BF-7AA6748D3F37}" destId="{6801A7F4-308A-4E29-BB1C-0F8CB2A55F69}" srcOrd="0" destOrd="0" presId="urn:microsoft.com/office/officeart/2005/8/layout/vList2"/>
    <dgm:cxn modelId="{8180CFDA-AEA0-4292-8383-C498759F80E9}" type="presOf" srcId="{950AF219-36DC-470C-AE35-88126677C184}" destId="{8BA8E326-9000-4237-AE11-B7AE6392FFD7}" srcOrd="0" destOrd="0" presId="urn:microsoft.com/office/officeart/2005/8/layout/vList2"/>
    <dgm:cxn modelId="{A79697DD-2290-4F2E-BA88-3754ABDEE0B5}" type="presParOf" srcId="{3F88E2AF-DAC7-409D-B9BF-AD764E5D4CE7}" destId="{99496265-F36B-4F15-A9E3-A230D0BB7657}" srcOrd="0" destOrd="0" presId="urn:microsoft.com/office/officeart/2005/8/layout/vList2"/>
    <dgm:cxn modelId="{56CFC8DB-EC63-4BB9-8FDB-B3709E93F3F9}" type="presParOf" srcId="{3F88E2AF-DAC7-409D-B9BF-AD764E5D4CE7}" destId="{8DB0AC52-7BCB-4C59-9319-1CCFA1E16234}" srcOrd="1" destOrd="0" presId="urn:microsoft.com/office/officeart/2005/8/layout/vList2"/>
    <dgm:cxn modelId="{E7EE5EE6-F9CA-4000-97AF-3758D36008EE}" type="presParOf" srcId="{3F88E2AF-DAC7-409D-B9BF-AD764E5D4CE7}" destId="{7185E2BE-63CD-43C5-8A8D-E05488A46F65}" srcOrd="2" destOrd="0" presId="urn:microsoft.com/office/officeart/2005/8/layout/vList2"/>
    <dgm:cxn modelId="{AAD75C0E-68C9-4CF6-A633-1F1380B9187D}" type="presParOf" srcId="{3F88E2AF-DAC7-409D-B9BF-AD764E5D4CE7}" destId="{FD94E5A9-08BE-41E2-AA72-1E0836284E2A}" srcOrd="3" destOrd="0" presId="urn:microsoft.com/office/officeart/2005/8/layout/vList2"/>
    <dgm:cxn modelId="{4FA7634E-3814-458E-8F17-0C4C5E3C889A}" type="presParOf" srcId="{3F88E2AF-DAC7-409D-B9BF-AD764E5D4CE7}" destId="{6801A7F4-308A-4E29-BB1C-0F8CB2A55F69}" srcOrd="4" destOrd="0" presId="urn:microsoft.com/office/officeart/2005/8/layout/vList2"/>
    <dgm:cxn modelId="{D9C521DD-4B0F-48C0-955D-76000D581BFC}" type="presParOf" srcId="{3F88E2AF-DAC7-409D-B9BF-AD764E5D4CE7}" destId="{949D30F5-FC70-4C1D-B967-662DF34E5E7B}" srcOrd="5" destOrd="0" presId="urn:microsoft.com/office/officeart/2005/8/layout/vList2"/>
    <dgm:cxn modelId="{6381189E-6842-4D7F-8AD9-F358F2035E31}" type="presParOf" srcId="{3F88E2AF-DAC7-409D-B9BF-AD764E5D4CE7}" destId="{8BA8E326-9000-4237-AE11-B7AE6392FFD7}" srcOrd="6" destOrd="0" presId="urn:microsoft.com/office/officeart/2005/8/layout/vList2"/>
    <dgm:cxn modelId="{041EE818-00C0-409C-8333-FEA8F67A9FBE}" type="presParOf" srcId="{3F88E2AF-DAC7-409D-B9BF-AD764E5D4CE7}" destId="{0CD2E8E4-9C6B-4680-9E39-EF3762E0ECE3}" srcOrd="7" destOrd="0" presId="urn:microsoft.com/office/officeart/2005/8/layout/vList2"/>
    <dgm:cxn modelId="{36CEBC7D-3566-4FE7-9D85-6D565DE20202}" type="presParOf" srcId="{3F88E2AF-DAC7-409D-B9BF-AD764E5D4CE7}" destId="{265852BD-3054-47B0-BFB1-1A933E7AABA2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1A83E6-AAF8-4AEE-9313-A97FC5EEF202}">
      <dsp:nvSpPr>
        <dsp:cNvPr id="0" name=""/>
        <dsp:cNvSpPr/>
      </dsp:nvSpPr>
      <dsp:spPr>
        <a:xfrm>
          <a:off x="0" y="1065715"/>
          <a:ext cx="3943350" cy="107257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b="1" kern="1200"/>
            <a:t>Zakelijke dienstverlening:</a:t>
          </a:r>
          <a:endParaRPr lang="en-US" sz="2700" b="1" kern="1200"/>
        </a:p>
      </dsp:txBody>
      <dsp:txXfrm>
        <a:off x="52359" y="1118074"/>
        <a:ext cx="3838632" cy="967861"/>
      </dsp:txXfrm>
    </dsp:sp>
    <dsp:sp modelId="{45FBCA60-CFF7-4FAE-8A7C-E63C39138C80}">
      <dsp:nvSpPr>
        <dsp:cNvPr id="0" name=""/>
        <dsp:cNvSpPr/>
      </dsp:nvSpPr>
      <dsp:spPr>
        <a:xfrm>
          <a:off x="0" y="2216054"/>
          <a:ext cx="3943350" cy="1072579"/>
        </a:xfrm>
        <a:prstGeom prst="roundRect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/>
            <a:t>Medewerker Marketing &amp; Communicatie (niveau 4)</a:t>
          </a:r>
          <a:endParaRPr lang="en-US" sz="2700" kern="1200"/>
        </a:p>
      </dsp:txBody>
      <dsp:txXfrm>
        <a:off x="52359" y="2268413"/>
        <a:ext cx="3838632" cy="967861"/>
      </dsp:txXfrm>
    </dsp:sp>
    <dsp:sp modelId="{D36C7FE3-5F52-40CE-A5E1-ACB04AF8715D}">
      <dsp:nvSpPr>
        <dsp:cNvPr id="0" name=""/>
        <dsp:cNvSpPr/>
      </dsp:nvSpPr>
      <dsp:spPr>
        <a:xfrm>
          <a:off x="0" y="3366393"/>
          <a:ext cx="3943350" cy="1072579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/>
            <a:t>Versneld traject</a:t>
          </a:r>
          <a:endParaRPr lang="en-US" sz="2700" kern="1200"/>
        </a:p>
      </dsp:txBody>
      <dsp:txXfrm>
        <a:off x="52359" y="3418752"/>
        <a:ext cx="3838632" cy="96786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496265-F36B-4F15-A9E3-A230D0BB7657}">
      <dsp:nvSpPr>
        <dsp:cNvPr id="0" name=""/>
        <dsp:cNvSpPr/>
      </dsp:nvSpPr>
      <dsp:spPr>
        <a:xfrm>
          <a:off x="0" y="545813"/>
          <a:ext cx="3943350" cy="83422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/>
            <a:t>Basisjaar</a:t>
          </a:r>
          <a:endParaRPr lang="en-US" sz="2100" kern="1200"/>
        </a:p>
      </dsp:txBody>
      <dsp:txXfrm>
        <a:off x="40724" y="586537"/>
        <a:ext cx="3861902" cy="752780"/>
      </dsp:txXfrm>
    </dsp:sp>
    <dsp:sp modelId="{7185E2BE-63CD-43C5-8A8D-E05488A46F65}">
      <dsp:nvSpPr>
        <dsp:cNvPr id="0" name=""/>
        <dsp:cNvSpPr/>
      </dsp:nvSpPr>
      <dsp:spPr>
        <a:xfrm>
          <a:off x="0" y="1440521"/>
          <a:ext cx="3943350" cy="834228"/>
        </a:xfrm>
        <a:prstGeom prst="roundRect">
          <a:avLst/>
        </a:prstGeom>
        <a:solidFill>
          <a:schemeClr val="accent2">
            <a:hueOff val="-363841"/>
            <a:satOff val="-20982"/>
            <a:lumOff val="215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/>
            <a:t>1</a:t>
          </a:r>
          <a:r>
            <a:rPr lang="nl-NL" sz="2100" kern="1200" baseline="30000"/>
            <a:t>e</a:t>
          </a:r>
          <a:r>
            <a:rPr lang="nl-NL" sz="2100" kern="1200"/>
            <a:t>  kwartaal Redacteur magazine</a:t>
          </a:r>
          <a:endParaRPr lang="en-US" sz="2100" kern="1200"/>
        </a:p>
      </dsp:txBody>
      <dsp:txXfrm>
        <a:off x="40724" y="1481245"/>
        <a:ext cx="3861902" cy="752780"/>
      </dsp:txXfrm>
    </dsp:sp>
    <dsp:sp modelId="{6801A7F4-308A-4E29-BB1C-0F8CB2A55F69}">
      <dsp:nvSpPr>
        <dsp:cNvPr id="0" name=""/>
        <dsp:cNvSpPr/>
      </dsp:nvSpPr>
      <dsp:spPr>
        <a:xfrm>
          <a:off x="0" y="2335229"/>
          <a:ext cx="3943350" cy="834228"/>
        </a:xfrm>
        <a:prstGeom prst="roundRect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/>
            <a:t>2</a:t>
          </a:r>
          <a:r>
            <a:rPr lang="nl-NL" sz="2100" kern="1200" baseline="30000"/>
            <a:t>e</a:t>
          </a:r>
          <a:r>
            <a:rPr lang="nl-NL" sz="2100" kern="1200"/>
            <a:t>  kwartaal Communicatiemedewerker YTA    </a:t>
          </a:r>
          <a:endParaRPr lang="en-US" sz="2100" kern="1200"/>
        </a:p>
      </dsp:txBody>
      <dsp:txXfrm>
        <a:off x="40724" y="2375953"/>
        <a:ext cx="3861902" cy="752780"/>
      </dsp:txXfrm>
    </dsp:sp>
    <dsp:sp modelId="{8BA8E326-9000-4237-AE11-B7AE6392FFD7}">
      <dsp:nvSpPr>
        <dsp:cNvPr id="0" name=""/>
        <dsp:cNvSpPr/>
      </dsp:nvSpPr>
      <dsp:spPr>
        <a:xfrm>
          <a:off x="0" y="3229938"/>
          <a:ext cx="3943350" cy="834228"/>
        </a:xfrm>
        <a:prstGeom prst="roundRect">
          <a:avLst/>
        </a:prstGeom>
        <a:solidFill>
          <a:schemeClr val="accent2">
            <a:hueOff val="-1091522"/>
            <a:satOff val="-62946"/>
            <a:lumOff val="647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/>
            <a:t>3</a:t>
          </a:r>
          <a:r>
            <a:rPr lang="nl-NL" sz="2100" kern="1200" baseline="30000"/>
            <a:t>e</a:t>
          </a:r>
          <a:r>
            <a:rPr lang="nl-NL" sz="2100" kern="1200"/>
            <a:t>  kwartaal </a:t>
          </a:r>
          <a:r>
            <a:rPr lang="nl-NL" sz="2100" kern="1200" err="1"/>
            <a:t>Charity</a:t>
          </a:r>
          <a:r>
            <a:rPr lang="nl-NL" sz="2100" kern="1200"/>
            <a:t> event    assistent 	</a:t>
          </a:r>
          <a:endParaRPr lang="en-US" sz="2100" kern="1200"/>
        </a:p>
      </dsp:txBody>
      <dsp:txXfrm>
        <a:off x="40724" y="3270662"/>
        <a:ext cx="3861902" cy="752780"/>
      </dsp:txXfrm>
    </dsp:sp>
    <dsp:sp modelId="{265852BD-3054-47B0-BFB1-1A933E7AABA2}">
      <dsp:nvSpPr>
        <dsp:cNvPr id="0" name=""/>
        <dsp:cNvSpPr/>
      </dsp:nvSpPr>
      <dsp:spPr>
        <a:xfrm>
          <a:off x="0" y="4124646"/>
          <a:ext cx="3943350" cy="834228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/>
            <a:t>4</a:t>
          </a:r>
          <a:r>
            <a:rPr lang="nl-NL" sz="2100" kern="1200" baseline="30000"/>
            <a:t>e</a:t>
          </a:r>
          <a:r>
            <a:rPr lang="nl-NL" sz="2100" kern="1200"/>
            <a:t>  kwartaal Online marketeer</a:t>
          </a:r>
          <a:endParaRPr lang="en-US" sz="2100" kern="1200"/>
        </a:p>
      </dsp:txBody>
      <dsp:txXfrm>
        <a:off x="40724" y="4165370"/>
        <a:ext cx="3861902" cy="7527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1F54C7-DB18-489C-80B0-2F430C34C55E}" type="datetimeFigureOut">
              <a:rPr lang="nl-NL" smtClean="0"/>
              <a:t>3-11-2020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0B7DC-FA8D-4A85-9487-D073475819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4177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0B7DC-FA8D-4A85-9487-D073475819BA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9477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B5509E-28C4-42DF-89B2-97B2DDC87A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4C2F713-83A2-4414-BC4E-5F5A64B891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8CD4860-299C-4FAC-9382-4D10E7943E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7810F-10C9-49DD-84F4-E55AC93CDE69}" type="datetimeFigureOut">
              <a:rPr lang="nl-NL" smtClean="0"/>
              <a:t>3-11-2020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130E0D0-B9F9-4A82-990D-CC37EA005E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FB35D5B-39DD-48D9-97FD-AC6EFC1BA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F4BFD-C1D3-42FA-8CF2-ADF80A9A6D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0275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DC80-A8E4-4248-84DE-C9BC56C7892D}" type="datetimeFigureOut">
              <a:rPr lang="nl-NL" smtClean="0"/>
              <a:t>3-11-2020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835C8-9423-45AF-9CC0-FC971E4E6A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1335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DC80-A8E4-4248-84DE-C9BC56C7892D}" type="datetimeFigureOut">
              <a:rPr lang="nl-NL" smtClean="0"/>
              <a:t>3-11-2020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835C8-9423-45AF-9CC0-FC971E4E6A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44062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DC80-A8E4-4248-84DE-C9BC56C7892D}" type="datetimeFigureOut">
              <a:rPr lang="nl-NL" smtClean="0"/>
              <a:t>3-11-2020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835C8-9423-45AF-9CC0-FC971E4E6A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2557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DC80-A8E4-4248-84DE-C9BC56C7892D}" type="datetimeFigureOut">
              <a:rPr lang="nl-NL" smtClean="0"/>
              <a:t>3-11-2020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835C8-9423-45AF-9CC0-FC971E4E6A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02292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DC80-A8E4-4248-84DE-C9BC56C7892D}" type="datetimeFigureOut">
              <a:rPr lang="nl-NL" smtClean="0"/>
              <a:t>3-11-2020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835C8-9423-45AF-9CC0-FC971E4E6A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5910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DC80-A8E4-4248-84DE-C9BC56C7892D}" type="datetimeFigureOut">
              <a:rPr lang="nl-NL" smtClean="0"/>
              <a:t>3-11-2020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835C8-9423-45AF-9CC0-FC971E4E6A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7729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DC80-A8E4-4248-84DE-C9BC56C7892D}" type="datetimeFigureOut">
              <a:rPr lang="nl-NL" smtClean="0"/>
              <a:t>3-11-2020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835C8-9423-45AF-9CC0-FC971E4E6A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7349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DC80-A8E4-4248-84DE-C9BC56C7892D}" type="datetimeFigureOut">
              <a:rPr lang="nl-NL" smtClean="0"/>
              <a:t>3-11-2020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835C8-9423-45AF-9CC0-FC971E4E6A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67182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DC80-A8E4-4248-84DE-C9BC56C7892D}" type="datetimeFigureOut">
              <a:rPr lang="nl-NL" smtClean="0"/>
              <a:t>3-11-2020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835C8-9423-45AF-9CC0-FC971E4E6A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140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DC80-A8E4-4248-84DE-C9BC56C7892D}" type="datetimeFigureOut">
              <a:rPr lang="nl-NL" smtClean="0"/>
              <a:t>3-11-2020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835C8-9423-45AF-9CC0-FC971E4E6A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4866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DC80-A8E4-4248-84DE-C9BC56C7892D}" type="datetimeFigureOut">
              <a:rPr lang="nl-NL" smtClean="0"/>
              <a:t>3-11-2020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835C8-9423-45AF-9CC0-FC971E4E6A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1761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CA1FDE36-A13D-4557-AFBD-FB02FB504A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087146E-F62C-4958-8574-5BBA4CFE21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AED1F25-4FC9-4B71-9C67-D92945F44F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B7810F-10C9-49DD-84F4-E55AC93CDE69}" type="datetimeFigureOut">
              <a:rPr lang="nl-NL" smtClean="0"/>
              <a:t>3-11-2020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9CE11C5-7F12-44FC-B052-5A347223AA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08929E2-8729-4D01-B17E-6D4E80B9AC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4F4BFD-C1D3-42FA-8CF2-ADF80A9A6D14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08A4A539-1DE2-4C10-9C2E-957F969F111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05528" y="185738"/>
            <a:ext cx="1019645" cy="737680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1CF68459-A098-4BBF-9C93-216B99A996A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177719" y="5159376"/>
            <a:ext cx="9321719" cy="1698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487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B7810F-10C9-49DD-84F4-E55AC93CDE69}" type="datetimeFigureOut">
              <a:rPr lang="nl-NL" smtClean="0"/>
              <a:t>3-11-2020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4F4BFD-C1D3-42FA-8CF2-ADF80A9A6D14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02C11997-7FDF-4766-B3A7-6E6464680575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615696"/>
            <a:ext cx="9144000" cy="6242304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C4949E8A-3DB3-4E6E-BAED-028CD4585222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8005528" y="121571"/>
            <a:ext cx="1019645" cy="73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804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5" Type="http://schemas.openxmlformats.org/officeDocument/2006/relationships/image" Target="../media/image6.pn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5" Type="http://schemas.openxmlformats.org/officeDocument/2006/relationships/image" Target="../media/image6.pn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3.m4a"/><Relationship Id="rId1" Type="http://schemas.microsoft.com/office/2007/relationships/media" Target="../media/media13.m4a"/><Relationship Id="rId5" Type="http://schemas.openxmlformats.org/officeDocument/2006/relationships/image" Target="../media/image6.png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4.png"/><Relationship Id="rId2" Type="http://schemas.openxmlformats.org/officeDocument/2006/relationships/audio" Target="../media/media14.m4a"/><Relationship Id="rId1" Type="http://schemas.microsoft.com/office/2007/relationships/media" Target="../media/media14.m4a"/><Relationship Id="rId6" Type="http://schemas.openxmlformats.org/officeDocument/2006/relationships/image" Target="../media/image13.jpeg"/><Relationship Id="rId5" Type="http://schemas.openxmlformats.org/officeDocument/2006/relationships/hyperlink" Target="http://www.roc-nijmegen.nl/aanmelden-topsporter" TargetMode="External"/><Relationship Id="rId4" Type="http://schemas.openxmlformats.org/officeDocument/2006/relationships/hyperlink" Target="https://www.roc-nijmegen.nl/mbo-opleidingen/young-talent-academy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6.svg"/><Relationship Id="rId2" Type="http://schemas.openxmlformats.org/officeDocument/2006/relationships/audio" Target="../media/media15.m4a"/><Relationship Id="rId1" Type="http://schemas.microsoft.com/office/2007/relationships/media" Target="../media/media15.m4a"/><Relationship Id="rId6" Type="http://schemas.openxmlformats.org/officeDocument/2006/relationships/image" Target="../media/image15.png"/><Relationship Id="rId5" Type="http://schemas.openxmlformats.org/officeDocument/2006/relationships/hyperlink" Target="mailto:j.dekleijn@roc-nijmegen.nl&#8203;" TargetMode="External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6.png"/><Relationship Id="rId5" Type="http://schemas.openxmlformats.org/officeDocument/2006/relationships/image" Target="../media/image7.jpeg"/><Relationship Id="rId4" Type="http://schemas.openxmlformats.org/officeDocument/2006/relationships/hyperlink" Target="https://www.youtube.com/watch?v=-xSlSVWIJ_c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5" Type="http://schemas.openxmlformats.org/officeDocument/2006/relationships/image" Target="../media/image6.pn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slideLayout" Target="../slideLayouts/slideLayout1.xml"/><Relationship Id="rId7" Type="http://schemas.openxmlformats.org/officeDocument/2006/relationships/diagramColors" Target="../diagrams/colors1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slideLayout" Target="../slideLayouts/slideLayout1.xml"/><Relationship Id="rId7" Type="http://schemas.openxmlformats.org/officeDocument/2006/relationships/diagramColors" Target="../diagrams/colors2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Relationship Id="rId9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5" Type="http://schemas.openxmlformats.org/officeDocument/2006/relationships/image" Target="../media/image6.pn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7" name="Rectangle 46">
            <a:extLst>
              <a:ext uri="{FF2B5EF4-FFF2-40B4-BE49-F238E27FC236}">
                <a16:creationId xmlns:a16="http://schemas.microsoft.com/office/drawing/2014/main" id="{5A59F003-E00A-43F9-91DC-CC54E3B874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Afbeelding 2" descr="Afbeelding met persoon, buiten, rijden, fiets&#10;&#10;Automatisch gegenereerde beschrijving">
            <a:extLst>
              <a:ext uri="{FF2B5EF4-FFF2-40B4-BE49-F238E27FC236}">
                <a16:creationId xmlns:a16="http://schemas.microsoft.com/office/drawing/2014/main" id="{D43054A3-870E-4B7B-B9B7-FDAA34D169E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680" t="8952" r="2769" b="-1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D74A4382-E3AD-430A-9A1F-DFA3E0E77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2275867" y="-10136"/>
            <a:ext cx="4592270" cy="9144001"/>
          </a:xfrm>
          <a:prstGeom prst="rect">
            <a:avLst/>
          </a:prstGeom>
          <a:gradFill>
            <a:gsLst>
              <a:gs pos="35000">
                <a:schemeClr val="bg1">
                  <a:alpha val="46000"/>
                </a:schemeClr>
              </a:gs>
              <a:gs pos="21000">
                <a:schemeClr val="bg1">
                  <a:alpha val="30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>
                  <a:alpha val="9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53DB29EC-5706-4206-BE16-8E24CF0109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3414" y="3091928"/>
            <a:ext cx="6808922" cy="2387600"/>
          </a:xfrm>
        </p:spPr>
        <p:txBody>
          <a:bodyPr>
            <a:normAutofit/>
          </a:bodyPr>
          <a:lstStyle/>
          <a:p>
            <a:pPr algn="l"/>
            <a:br>
              <a:rPr lang="nl-NL" sz="2300" b="1">
                <a:latin typeface="Informal Roman" panose="030604020304060B0204" pitchFamily="66" charset="0"/>
              </a:rPr>
            </a:br>
            <a:br>
              <a:rPr lang="nl-NL" sz="2300" b="1">
                <a:latin typeface="Informal Roman" panose="030604020304060B0204" pitchFamily="66" charset="0"/>
              </a:rPr>
            </a:br>
            <a:br>
              <a:rPr lang="nl-NL" sz="2300" b="1">
                <a:latin typeface="Informal Roman" panose="030604020304060B0204" pitchFamily="66" charset="0"/>
              </a:rPr>
            </a:br>
            <a:br>
              <a:rPr lang="nl-NL" sz="2300" b="1">
                <a:latin typeface="Informal Roman" panose="030604020304060B0204" pitchFamily="66" charset="0"/>
              </a:rPr>
            </a:br>
            <a:br>
              <a:rPr lang="nl-NL" sz="2300" b="1">
                <a:latin typeface="Informal Roman" panose="030604020304060B0204" pitchFamily="66" charset="0"/>
              </a:rPr>
            </a:br>
            <a:r>
              <a:rPr lang="nl-NL" sz="3200" b="1">
                <a:latin typeface="+mn-lt"/>
              </a:rPr>
              <a:t>Welkom bij  Young Talent Academy</a:t>
            </a:r>
            <a:endParaRPr lang="nl-NL" sz="3200" b="1">
              <a:latin typeface="+mn-lt"/>
              <a:cs typeface="Calibri"/>
            </a:endParaRP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79F40191-0F44-4FD1-82CC-ACB507C14B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575039"/>
            <a:ext cx="7339422" cy="68580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BE3D4345-6278-4105-BE3E-6C16D7CECC1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3488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Tm="22386"/>
    </mc:Choice>
    <mc:Fallback xmlns="">
      <p:transition spd="slow" advTm="2238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>
            <a:normAutofit/>
          </a:bodyPr>
          <a:lstStyle/>
          <a:p>
            <a:r>
              <a:rPr lang="nl-NL" sz="5400" b="1">
                <a:solidFill>
                  <a:srgbClr val="FF6600"/>
                </a:solidFill>
                <a:latin typeface="Calibri"/>
                <a:cs typeface="Calibri"/>
              </a:rPr>
              <a:t>Leren op afstand	</a:t>
            </a:r>
            <a:endParaRPr lang="nl-NL" sz="5400"/>
          </a:p>
        </p:txBody>
      </p:sp>
      <p:sp>
        <p:nvSpPr>
          <p:cNvPr id="5" name="Rechthoek 4"/>
          <p:cNvSpPr/>
          <p:nvPr/>
        </p:nvSpPr>
        <p:spPr>
          <a:xfrm>
            <a:off x="248856" y="1690689"/>
            <a:ext cx="5642657" cy="378565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457200"/>
            <a:r>
              <a:rPr lang="en-US" sz="3200" err="1"/>
              <a:t>Digitale</a:t>
            </a:r>
            <a:r>
              <a:rPr lang="en-US" sz="3200"/>
              <a:t> </a:t>
            </a:r>
            <a:r>
              <a:rPr lang="en-US" sz="3200" err="1"/>
              <a:t>leeromgeving</a:t>
            </a:r>
            <a:r>
              <a:rPr lang="en-US" sz="3200"/>
              <a:t> (ELO)</a:t>
            </a:r>
          </a:p>
          <a:p>
            <a:pPr marL="457200"/>
            <a:endParaRPr lang="en-US" sz="2000">
              <a:cs typeface="Calibri"/>
            </a:endParaRPr>
          </a:p>
          <a:p>
            <a:pPr marL="457200"/>
            <a:r>
              <a:rPr lang="en-US" sz="3200" err="1"/>
              <a:t>Lesopnames</a:t>
            </a:r>
            <a:r>
              <a:rPr lang="en-US" sz="3200"/>
              <a:t> en live streaming</a:t>
            </a:r>
          </a:p>
          <a:p>
            <a:pPr marL="457200"/>
            <a:endParaRPr lang="en-US" sz="2000"/>
          </a:p>
          <a:p>
            <a:pPr marL="457200"/>
            <a:r>
              <a:rPr lang="en-US" sz="3200"/>
              <a:t>Webcasts</a:t>
            </a:r>
          </a:p>
          <a:p>
            <a:pPr marL="457200"/>
            <a:endParaRPr lang="en-US" sz="2000">
              <a:cs typeface="Calibri"/>
            </a:endParaRPr>
          </a:p>
          <a:p>
            <a:pPr marL="457200"/>
            <a:r>
              <a:rPr lang="en-US" sz="3200"/>
              <a:t>Virtual classroom/MS Teams</a:t>
            </a:r>
          </a:p>
          <a:p>
            <a:pPr marL="457200"/>
            <a:endParaRPr lang="en-US" sz="2000">
              <a:cs typeface="Calibri"/>
            </a:endParaRPr>
          </a:p>
          <a:p>
            <a:pPr marL="457200"/>
            <a:r>
              <a:rPr lang="en-US" sz="3200"/>
              <a:t>Live streaming</a:t>
            </a:r>
            <a:endParaRPr lang="en-US" sz="3200">
              <a:cs typeface="Calibri"/>
            </a:endParaRPr>
          </a:p>
        </p:txBody>
      </p:sp>
      <p:pic>
        <p:nvPicPr>
          <p:cNvPr id="2" name="Afbeelding 2" descr="Afbeelding met persoon, binnen, tafel, zitten&#10;&#10;Automatisch gegenereerde beschrijving">
            <a:extLst>
              <a:ext uri="{FF2B5EF4-FFF2-40B4-BE49-F238E27FC236}">
                <a16:creationId xmlns:a16="http://schemas.microsoft.com/office/drawing/2014/main" id="{B7DC7722-8F49-4574-B8C8-6FB978036A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3111" y="1464779"/>
            <a:ext cx="2214920" cy="4114800"/>
          </a:xfrm>
          <a:prstGeom prst="rect">
            <a:avLst/>
          </a:prstGeom>
        </p:spPr>
      </p:pic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7F2D5FBD-DB04-4ECB-9CE6-CCC9511B065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4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3097"/>
    </mc:Choice>
    <mc:Fallback xmlns="">
      <p:transition spd="slow" advTm="7309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62" y="-2921"/>
            <a:ext cx="9060316" cy="1325563"/>
          </a:xfrm>
        </p:spPr>
        <p:txBody>
          <a:bodyPr>
            <a:normAutofit/>
          </a:bodyPr>
          <a:lstStyle/>
          <a:p>
            <a:r>
              <a:rPr lang="nl-NL" sz="5400" b="1">
                <a:solidFill>
                  <a:srgbClr val="FF6600"/>
                </a:solidFill>
                <a:latin typeface="Calibri"/>
                <a:cs typeface="Calibri"/>
              </a:rPr>
              <a:t>Hoe ziet een week eruit?</a:t>
            </a:r>
            <a:endParaRPr lang="nl-NL" sz="5400" b="1">
              <a:latin typeface="Calibri"/>
              <a:cs typeface="Calibri"/>
            </a:endParaRPr>
          </a:p>
        </p:txBody>
      </p:sp>
      <p:sp>
        <p:nvSpPr>
          <p:cNvPr id="26" name="Ovaal 25"/>
          <p:cNvSpPr/>
          <p:nvPr/>
        </p:nvSpPr>
        <p:spPr>
          <a:xfrm>
            <a:off x="1201738" y="1883169"/>
            <a:ext cx="2298700" cy="2324100"/>
          </a:xfrm>
          <a:prstGeom prst="ellipse">
            <a:avLst/>
          </a:prstGeom>
          <a:noFill/>
          <a:ln w="1968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4" name="Tekstvak 33"/>
          <p:cNvSpPr txBox="1"/>
          <p:nvPr/>
        </p:nvSpPr>
        <p:spPr>
          <a:xfrm>
            <a:off x="3588381" y="2749456"/>
            <a:ext cx="1676400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nl-NL" sz="2800">
                <a:latin typeface="Calibri"/>
                <a:cs typeface="Calibri"/>
              </a:rPr>
              <a:t>Weektaak</a:t>
            </a:r>
          </a:p>
        </p:txBody>
      </p:sp>
      <p:sp>
        <p:nvSpPr>
          <p:cNvPr id="35" name="Tekstvak 34"/>
          <p:cNvSpPr txBox="1"/>
          <p:nvPr/>
        </p:nvSpPr>
        <p:spPr>
          <a:xfrm>
            <a:off x="5635177" y="2720234"/>
            <a:ext cx="1676400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nl-NL" sz="3200">
                <a:latin typeface="Calibri"/>
                <a:cs typeface="Calibri"/>
              </a:rPr>
              <a:t>Project</a:t>
            </a:r>
          </a:p>
        </p:txBody>
      </p:sp>
      <p:sp>
        <p:nvSpPr>
          <p:cNvPr id="36" name="Tekstvak 35"/>
          <p:cNvSpPr txBox="1"/>
          <p:nvPr/>
        </p:nvSpPr>
        <p:spPr>
          <a:xfrm>
            <a:off x="4557956" y="4333562"/>
            <a:ext cx="1804035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nl-NL" sz="3000">
                <a:latin typeface="Calibri"/>
                <a:cs typeface="Calibri"/>
              </a:rPr>
              <a:t>Colleges</a:t>
            </a:r>
            <a:endParaRPr lang="nl-NL" sz="3000">
              <a:cs typeface="Calibri"/>
            </a:endParaRPr>
          </a:p>
          <a:p>
            <a:pPr algn="ctr"/>
            <a:r>
              <a:rPr lang="nl-NL" sz="3000">
                <a:latin typeface="Calibri"/>
                <a:cs typeface="Calibri"/>
              </a:rPr>
              <a:t>OLG</a:t>
            </a:r>
          </a:p>
        </p:txBody>
      </p:sp>
      <p:sp>
        <p:nvSpPr>
          <p:cNvPr id="37" name="Tekstvak 36"/>
          <p:cNvSpPr txBox="1"/>
          <p:nvPr/>
        </p:nvSpPr>
        <p:spPr>
          <a:xfrm>
            <a:off x="1600445" y="2750622"/>
            <a:ext cx="1676400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nl-NL" sz="3200">
                <a:latin typeface="Calibri"/>
                <a:cs typeface="Calibri"/>
              </a:rPr>
              <a:t>Rooster</a:t>
            </a:r>
          </a:p>
        </p:txBody>
      </p:sp>
      <p:sp>
        <p:nvSpPr>
          <p:cNvPr id="38" name="Tekstvak 37"/>
          <p:cNvSpPr txBox="1"/>
          <p:nvPr/>
        </p:nvSpPr>
        <p:spPr>
          <a:xfrm>
            <a:off x="2275065" y="4293346"/>
            <a:ext cx="1985721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nl-NL" sz="2800">
                <a:latin typeface="Calibri"/>
                <a:cs typeface="Calibri"/>
              </a:rPr>
              <a:t>Duale </a:t>
            </a:r>
            <a:endParaRPr lang="nl-NL"/>
          </a:p>
          <a:p>
            <a:pPr algn="ctr"/>
            <a:r>
              <a:rPr lang="nl-NL" sz="2800">
                <a:latin typeface="Calibri"/>
                <a:cs typeface="Calibri"/>
              </a:rPr>
              <a:t>Begeleider</a:t>
            </a:r>
            <a:endParaRPr lang="nl-NL"/>
          </a:p>
        </p:txBody>
      </p:sp>
      <p:sp>
        <p:nvSpPr>
          <p:cNvPr id="18" name="Ovaal 17">
            <a:extLst>
              <a:ext uri="{FF2B5EF4-FFF2-40B4-BE49-F238E27FC236}">
                <a16:creationId xmlns:a16="http://schemas.microsoft.com/office/drawing/2014/main" id="{1A21DC75-454B-40B9-B02E-57DAE4DBBCC4}"/>
              </a:ext>
            </a:extLst>
          </p:cNvPr>
          <p:cNvSpPr/>
          <p:nvPr/>
        </p:nvSpPr>
        <p:spPr>
          <a:xfrm>
            <a:off x="2222274" y="3607874"/>
            <a:ext cx="2298700" cy="2324100"/>
          </a:xfrm>
          <a:prstGeom prst="ellipse">
            <a:avLst/>
          </a:prstGeom>
          <a:noFill/>
          <a:ln w="1968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9" name="Ovaal 18">
            <a:extLst>
              <a:ext uri="{FF2B5EF4-FFF2-40B4-BE49-F238E27FC236}">
                <a16:creationId xmlns:a16="http://schemas.microsoft.com/office/drawing/2014/main" id="{87F5F82F-6970-4EAE-A774-EBAA796348A1}"/>
              </a:ext>
            </a:extLst>
          </p:cNvPr>
          <p:cNvSpPr/>
          <p:nvPr/>
        </p:nvSpPr>
        <p:spPr>
          <a:xfrm>
            <a:off x="5232854" y="1883168"/>
            <a:ext cx="2298700" cy="2324100"/>
          </a:xfrm>
          <a:prstGeom prst="ellipse">
            <a:avLst/>
          </a:prstGeom>
          <a:noFill/>
          <a:ln w="1968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Ovaal 19">
            <a:extLst>
              <a:ext uri="{FF2B5EF4-FFF2-40B4-BE49-F238E27FC236}">
                <a16:creationId xmlns:a16="http://schemas.microsoft.com/office/drawing/2014/main" id="{6958B69F-58A5-43F8-B443-0145DB1CDA2D}"/>
              </a:ext>
            </a:extLst>
          </p:cNvPr>
          <p:cNvSpPr/>
          <p:nvPr/>
        </p:nvSpPr>
        <p:spPr>
          <a:xfrm>
            <a:off x="3201988" y="1852552"/>
            <a:ext cx="2298700" cy="2324100"/>
          </a:xfrm>
          <a:prstGeom prst="ellipse">
            <a:avLst/>
          </a:prstGeom>
          <a:noFill/>
          <a:ln w="1968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1" name="Ovaal 20">
            <a:extLst>
              <a:ext uri="{FF2B5EF4-FFF2-40B4-BE49-F238E27FC236}">
                <a16:creationId xmlns:a16="http://schemas.microsoft.com/office/drawing/2014/main" id="{43119E82-E4FE-4E12-AA13-7E110EF9E577}"/>
              </a:ext>
            </a:extLst>
          </p:cNvPr>
          <p:cNvSpPr/>
          <p:nvPr/>
        </p:nvSpPr>
        <p:spPr>
          <a:xfrm>
            <a:off x="4222523" y="3607873"/>
            <a:ext cx="2298700" cy="2324100"/>
          </a:xfrm>
          <a:prstGeom prst="ellipse">
            <a:avLst/>
          </a:prstGeom>
          <a:noFill/>
          <a:ln w="1968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8" name="Audio 7">
            <a:hlinkClick r:id="" action="ppaction://media"/>
            <a:extLst>
              <a:ext uri="{FF2B5EF4-FFF2-40B4-BE49-F238E27FC236}">
                <a16:creationId xmlns:a16="http://schemas.microsoft.com/office/drawing/2014/main" id="{FC56E7A6-2D46-414F-9ABF-E44719FCE3F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943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217"/>
    </mc:Choice>
    <mc:Fallback xmlns="">
      <p:transition spd="slow" advTm="792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b="1">
                <a:solidFill>
                  <a:srgbClr val="FF6600"/>
                </a:solidFill>
                <a:latin typeface="Calibri"/>
                <a:cs typeface="Calibri"/>
              </a:rPr>
              <a:t>Leren in de praktijk</a:t>
            </a:r>
            <a:r>
              <a:rPr lang="nl-NL" sz="5400" b="1">
                <a:solidFill>
                  <a:srgbClr val="FF6600"/>
                </a:solidFill>
                <a:latin typeface="Calibri"/>
                <a:cs typeface="Calibri"/>
              </a:rPr>
              <a:t> </a:t>
            </a:r>
            <a:endParaRPr lang="nl-NL" sz="5400"/>
          </a:p>
        </p:txBody>
      </p:sp>
      <p:sp>
        <p:nvSpPr>
          <p:cNvPr id="6" name="Rechthoek 5"/>
          <p:cNvSpPr/>
          <p:nvPr/>
        </p:nvSpPr>
        <p:spPr>
          <a:xfrm>
            <a:off x="628650" y="2003206"/>
            <a:ext cx="7577801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nl-NL" sz="3200">
                <a:solidFill>
                  <a:srgbClr val="000000"/>
                </a:solidFill>
              </a:rPr>
              <a:t>Organiseren gastcollege </a:t>
            </a:r>
            <a:r>
              <a:rPr lang="nl-NL" sz="3200">
                <a:solidFill>
                  <a:srgbClr val="444444"/>
                </a:solidFill>
              </a:rPr>
              <a:t>​</a:t>
            </a:r>
          </a:p>
          <a:p>
            <a:pPr fontAlgn="base"/>
            <a:endParaRPr lang="nl-NL" sz="1600">
              <a:solidFill>
                <a:srgbClr val="000000"/>
              </a:solidFill>
            </a:endParaRPr>
          </a:p>
          <a:p>
            <a:pPr fontAlgn="base"/>
            <a:r>
              <a:rPr lang="nl-NL" sz="3200">
                <a:solidFill>
                  <a:srgbClr val="000000"/>
                </a:solidFill>
              </a:rPr>
              <a:t>Verzorgen van </a:t>
            </a:r>
            <a:r>
              <a:rPr lang="nl-NL" sz="3200" err="1">
                <a:solidFill>
                  <a:srgbClr val="000000"/>
                </a:solidFill>
              </a:rPr>
              <a:t>clinics</a:t>
            </a:r>
            <a:r>
              <a:rPr lang="nl-NL" sz="3200">
                <a:solidFill>
                  <a:srgbClr val="000000"/>
                </a:solidFill>
              </a:rPr>
              <a:t> </a:t>
            </a:r>
            <a:r>
              <a:rPr lang="nl-NL" sz="3200">
                <a:solidFill>
                  <a:srgbClr val="444444"/>
                </a:solidFill>
              </a:rPr>
              <a:t>​</a:t>
            </a:r>
          </a:p>
          <a:p>
            <a:pPr fontAlgn="base"/>
            <a:endParaRPr lang="nl-NL" sz="1600">
              <a:solidFill>
                <a:srgbClr val="444444"/>
              </a:solidFill>
            </a:endParaRPr>
          </a:p>
          <a:p>
            <a:pPr fontAlgn="base"/>
            <a:r>
              <a:rPr lang="nl-NL" sz="3200">
                <a:solidFill>
                  <a:srgbClr val="444444"/>
                </a:solidFill>
              </a:rPr>
              <a:t>​</a:t>
            </a:r>
            <a:r>
              <a:rPr lang="nl-NL" sz="3200">
                <a:solidFill>
                  <a:srgbClr val="000000"/>
                </a:solidFill>
              </a:rPr>
              <a:t>Sponsoractiviteiten</a:t>
            </a:r>
            <a:r>
              <a:rPr lang="en-US" sz="3200">
                <a:solidFill>
                  <a:srgbClr val="444444"/>
                </a:solidFill>
              </a:rPr>
              <a:t>​</a:t>
            </a:r>
          </a:p>
          <a:p>
            <a:pPr fontAlgn="base"/>
            <a:endParaRPr lang="nl-NL" sz="1600">
              <a:solidFill>
                <a:srgbClr val="444444"/>
              </a:solidFill>
            </a:endParaRPr>
          </a:p>
          <a:p>
            <a:pPr fontAlgn="base"/>
            <a:r>
              <a:rPr lang="nl-NL" sz="3200">
                <a:solidFill>
                  <a:srgbClr val="000000"/>
                </a:solidFill>
              </a:rPr>
              <a:t>Assisteren bij open dagen</a:t>
            </a:r>
          </a:p>
          <a:p>
            <a:pPr fontAlgn="base"/>
            <a:endParaRPr lang="nl-NL" sz="1600">
              <a:solidFill>
                <a:srgbClr val="444444"/>
              </a:solidFill>
            </a:endParaRPr>
          </a:p>
          <a:p>
            <a:pPr fontAlgn="base"/>
            <a:r>
              <a:rPr lang="nl-NL" sz="3200">
                <a:solidFill>
                  <a:srgbClr val="000000"/>
                </a:solidFill>
              </a:rPr>
              <a:t>Assisteren bij activiteiten van sportclub</a:t>
            </a:r>
            <a:r>
              <a:rPr lang="nl-NL" sz="3200">
                <a:solidFill>
                  <a:srgbClr val="444444"/>
                </a:solidFill>
              </a:rPr>
              <a:t>​</a:t>
            </a:r>
            <a:endParaRPr lang="nl-NL" sz="3200" b="0">
              <a:solidFill>
                <a:srgbClr val="444444"/>
              </a:solidFill>
              <a:effectLst/>
            </a:endParaRPr>
          </a:p>
        </p:txBody>
      </p:sp>
      <p:cxnSp>
        <p:nvCxnSpPr>
          <p:cNvPr id="4" name="Rechte verbindingslijn 3"/>
          <p:cNvCxnSpPr/>
          <p:nvPr/>
        </p:nvCxnSpPr>
        <p:spPr>
          <a:xfrm flipV="1">
            <a:off x="4553146" y="556181"/>
            <a:ext cx="1197205" cy="339365"/>
          </a:xfrm>
          <a:prstGeom prst="line">
            <a:avLst/>
          </a:prstGeom>
          <a:ln w="31750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6"/>
          <p:cNvCxnSpPr/>
          <p:nvPr/>
        </p:nvCxnSpPr>
        <p:spPr>
          <a:xfrm>
            <a:off x="4572000" y="1086601"/>
            <a:ext cx="1195633" cy="384927"/>
          </a:xfrm>
          <a:prstGeom prst="line">
            <a:avLst/>
          </a:prstGeom>
          <a:ln w="31750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kstvak 7"/>
          <p:cNvSpPr txBox="1"/>
          <p:nvPr/>
        </p:nvSpPr>
        <p:spPr>
          <a:xfrm>
            <a:off x="5767633" y="223209"/>
            <a:ext cx="20644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>
                <a:solidFill>
                  <a:srgbClr val="FF6600"/>
                </a:solidFill>
              </a:rPr>
              <a:t>Stage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5767632" y="1199270"/>
            <a:ext cx="33763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>
                <a:solidFill>
                  <a:srgbClr val="FF6600"/>
                </a:solidFill>
              </a:rPr>
              <a:t>Praktijkpunten</a:t>
            </a:r>
          </a:p>
        </p:txBody>
      </p:sp>
      <p:pic>
        <p:nvPicPr>
          <p:cNvPr id="10" name="Afbeelding 11" descr="Afbeelding met gras, buiten, persoon, person&#10;&#10;Automatisch gegenereerde beschrijving">
            <a:extLst>
              <a:ext uri="{FF2B5EF4-FFF2-40B4-BE49-F238E27FC236}">
                <a16:creationId xmlns:a16="http://schemas.microsoft.com/office/drawing/2014/main" id="{49B0BD88-9713-498E-8E99-8BCD217034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1541" y="1873526"/>
            <a:ext cx="2333211" cy="3110948"/>
          </a:xfrm>
          <a:prstGeom prst="rect">
            <a:avLst/>
          </a:prstGeom>
        </p:spPr>
      </p:pic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57697F59-6CAA-4859-81D1-DCF1BE25916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711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9294"/>
    </mc:Choice>
    <mc:Fallback xmlns="">
      <p:transition spd="slow" advTm="5929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0759" y="3752849"/>
            <a:ext cx="2468166" cy="245268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z="2600" b="1">
                <a:latin typeface="Calibri"/>
                <a:cs typeface="Calibri"/>
              </a:rPr>
              <a:t>Toelatingseisen</a:t>
            </a:r>
            <a:br>
              <a:rPr lang="nl-NL" sz="2600" b="1">
                <a:latin typeface="Calibri"/>
                <a:cs typeface="Calibri"/>
              </a:rPr>
            </a:br>
            <a:endParaRPr lang="nl-NL" sz="2600"/>
          </a:p>
        </p:txBody>
      </p:sp>
      <p:pic>
        <p:nvPicPr>
          <p:cNvPr id="6" name="Afbeelding 6" descr="Afbeelding met buiten, water, paraplu, person&#10;&#10;Automatisch gegenereerde beschrijving">
            <a:extLst>
              <a:ext uri="{FF2B5EF4-FFF2-40B4-BE49-F238E27FC236}">
                <a16:creationId xmlns:a16="http://schemas.microsoft.com/office/drawing/2014/main" id="{C61EAA2F-D0B2-4913-BFF7-ABF8A8BBC7D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2669" b="13224"/>
          <a:stretch/>
        </p:blipFill>
        <p:spPr>
          <a:xfrm>
            <a:off x="20" y="10"/>
            <a:ext cx="9143980" cy="3710603"/>
          </a:xfrm>
          <a:custGeom>
            <a:avLst/>
            <a:gdLst/>
            <a:ahLst/>
            <a:cxnLst/>
            <a:rect l="l" t="t" r="r" b="b"/>
            <a:pathLst>
              <a:path w="12192000" h="3692092">
                <a:moveTo>
                  <a:pt x="0" y="0"/>
                </a:moveTo>
                <a:lnTo>
                  <a:pt x="12192000" y="0"/>
                </a:lnTo>
                <a:lnTo>
                  <a:pt x="12192000" y="3504824"/>
                </a:lnTo>
                <a:lnTo>
                  <a:pt x="12024691" y="3517794"/>
                </a:lnTo>
                <a:cubicBezTo>
                  <a:pt x="8077523" y="3783195"/>
                  <a:pt x="4094678" y="3026959"/>
                  <a:pt x="160485" y="3663863"/>
                </a:cubicBezTo>
                <a:lnTo>
                  <a:pt x="0" y="3692092"/>
                </a:lnTo>
                <a:close/>
              </a:path>
            </a:pathLst>
          </a:custGeom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167986" y="3752850"/>
            <a:ext cx="5614060" cy="2452687"/>
          </a:xfrm>
        </p:spPr>
        <p:txBody>
          <a:bodyPr vert="horz" lIns="91440" tIns="45720" rIns="91440" bIns="45720" rtlCol="0" anchor="ctr">
            <a:normAutofit/>
          </a:bodyPr>
          <a:lstStyle/>
          <a:p>
            <a:endParaRPr lang="nl-NL" sz="1600">
              <a:latin typeface="Informal Roman" panose="030604020304060B0204" pitchFamily="66" charset="0"/>
            </a:endParaRPr>
          </a:p>
          <a:p>
            <a:pPr marL="0" indent="0">
              <a:buNone/>
            </a:pPr>
            <a:r>
              <a:rPr lang="nl-NL" sz="1600" b="1">
                <a:latin typeface="Calibri"/>
                <a:cs typeface="Calibri"/>
              </a:rPr>
              <a:t>Heb jij ….minimaal VMBO-kader?</a:t>
            </a:r>
          </a:p>
          <a:p>
            <a:pPr marL="0" indent="0">
              <a:buNone/>
            </a:pPr>
            <a:r>
              <a:rPr lang="nl-NL" sz="1600" b="1">
                <a:latin typeface="Calibri"/>
                <a:cs typeface="Calibri"/>
              </a:rPr>
              <a:t>      Ben jij ….een talentvolle (top)sporter?</a:t>
            </a:r>
            <a:endParaRPr lang="nl-NL" sz="1600" b="1">
              <a:cs typeface="Calibri"/>
            </a:endParaRPr>
          </a:p>
          <a:p>
            <a:pPr marL="0" indent="0">
              <a:buNone/>
            </a:pPr>
            <a:r>
              <a:rPr lang="nl-NL" sz="1600" b="1">
                <a:latin typeface="Calibri"/>
                <a:cs typeface="Calibri"/>
              </a:rPr>
              <a:t>            Wil jij ….in alles een winnaar zijn?  </a:t>
            </a:r>
          </a:p>
          <a:p>
            <a:pPr marL="0" indent="0">
              <a:buNone/>
            </a:pPr>
            <a:endParaRPr lang="nl-NL" sz="1600" b="1">
              <a:latin typeface="Calibri"/>
              <a:cs typeface="Calibri"/>
            </a:endParaRPr>
          </a:p>
          <a:p>
            <a:pPr marL="0" indent="0">
              <a:buNone/>
            </a:pPr>
            <a:r>
              <a:rPr lang="nl-NL" sz="1600" b="1" i="1">
                <a:latin typeface="Calibri"/>
                <a:cs typeface="Calibri"/>
              </a:rPr>
              <a:t>Mark Lammers:  </a:t>
            </a:r>
          </a:p>
          <a:p>
            <a:pPr marL="0" indent="0">
              <a:buNone/>
            </a:pPr>
            <a:r>
              <a:rPr lang="nl-NL" sz="1600" b="1" i="1">
                <a:latin typeface="Calibri"/>
                <a:cs typeface="Calibri"/>
              </a:rPr>
              <a:t>    “Winnaars hebben een plan, verliezers een excuus”    </a:t>
            </a:r>
            <a:r>
              <a:rPr lang="nl-NL" sz="1600" b="1">
                <a:latin typeface="Calibri"/>
                <a:cs typeface="Calibri"/>
              </a:rPr>
              <a:t>              </a:t>
            </a:r>
            <a:endParaRPr lang="nl-NL" sz="1600" b="1"/>
          </a:p>
          <a:p>
            <a:endParaRPr lang="nl-NL" sz="1600">
              <a:latin typeface="Calibri"/>
              <a:cs typeface="Calibri"/>
            </a:endParaRPr>
          </a:p>
          <a:p>
            <a:endParaRPr lang="nl-NL" sz="1600"/>
          </a:p>
        </p:txBody>
      </p:sp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77084EA2-670C-4840-9BBC-FFB0A2DEADC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415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833"/>
    </mc:Choice>
    <mc:Fallback xmlns="">
      <p:transition spd="slow" advTm="1683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16183D-21A5-4030-A79F-4F6261A0D7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>
                <a:solidFill>
                  <a:srgbClr val="FF6600"/>
                </a:solidFill>
              </a:rPr>
              <a:t>Meer </a:t>
            </a:r>
            <a:r>
              <a:rPr lang="en-US" sz="3200" b="1" err="1">
                <a:solidFill>
                  <a:srgbClr val="FF6600"/>
                </a:solidFill>
              </a:rPr>
              <a:t>weten</a:t>
            </a:r>
            <a:r>
              <a:rPr lang="en-US" sz="3200" b="1">
                <a:solidFill>
                  <a:srgbClr val="FF6600"/>
                </a:solidFill>
              </a:rPr>
              <a:t> over </a:t>
            </a:r>
            <a:r>
              <a:rPr lang="en-US" sz="3200" b="1" err="1">
                <a:solidFill>
                  <a:srgbClr val="FF6600"/>
                </a:solidFill>
              </a:rPr>
              <a:t>studeren</a:t>
            </a:r>
            <a:r>
              <a:rPr lang="en-US" sz="3200" b="1">
                <a:solidFill>
                  <a:srgbClr val="FF6600"/>
                </a:solidFill>
              </a:rPr>
              <a:t> </a:t>
            </a:r>
            <a:r>
              <a:rPr lang="en-US" sz="3200" b="1" err="1">
                <a:solidFill>
                  <a:srgbClr val="FF6600"/>
                </a:solidFill>
              </a:rPr>
              <a:t>bij</a:t>
            </a:r>
            <a:r>
              <a:rPr lang="en-US" sz="3200" b="1">
                <a:solidFill>
                  <a:srgbClr val="FF6600"/>
                </a:solidFill>
              </a:rPr>
              <a:t> YTA?</a:t>
            </a:r>
            <a:endParaRPr lang="nl-NL" sz="3200" b="1">
              <a:solidFill>
                <a:srgbClr val="FF6600"/>
              </a:solidFill>
            </a:endParaRP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EEC31FC-2ED3-4C7E-86DA-D1F266A3A7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/>
              <a:t>Kijk op onze website:</a:t>
            </a:r>
          </a:p>
          <a:p>
            <a:pPr marL="0" indent="0">
              <a:buNone/>
            </a:pPr>
            <a:endParaRPr lang="nl-NL"/>
          </a:p>
          <a:p>
            <a:pPr marL="0" indent="0">
              <a:buNone/>
            </a:pPr>
            <a:r>
              <a:rPr lang="nl-NL">
                <a:hlinkClick r:id="rId4"/>
              </a:rPr>
              <a:t>Https://www.roc-nijmegen.nl/mbo-opleidingen/young-talent-academy</a:t>
            </a:r>
            <a:endParaRPr lang="nl-NL"/>
          </a:p>
          <a:p>
            <a:pPr marL="0" indent="0">
              <a:buNone/>
            </a:pPr>
            <a:endParaRPr lang="nl-NL"/>
          </a:p>
          <a:p>
            <a:pPr marL="0" indent="0">
              <a:buNone/>
            </a:pPr>
            <a:r>
              <a:rPr lang="nl-NL"/>
              <a:t>Aanmelden via:</a:t>
            </a:r>
          </a:p>
          <a:p>
            <a:pPr marL="0" indent="0">
              <a:buNone/>
            </a:pPr>
            <a:r>
              <a:rPr lang="nl-NL">
                <a:hlinkClick r:id="rId5"/>
              </a:rPr>
              <a:t>www.roc-nijmegen.nl/aanmelden-topsporter</a:t>
            </a:r>
            <a:endParaRPr lang="nl-NL"/>
          </a:p>
          <a:p>
            <a:pPr marL="0" indent="0">
              <a:buNone/>
            </a:pPr>
            <a:endParaRPr lang="nl-NL"/>
          </a:p>
          <a:p>
            <a:pPr marL="0" indent="0">
              <a:buNone/>
            </a:pPr>
            <a:endParaRPr lang="nl-NL"/>
          </a:p>
          <a:p>
            <a:pPr marL="0" indent="0">
              <a:buNone/>
            </a:pPr>
            <a:r>
              <a:rPr lang="nl-NL"/>
              <a:t>Volg ons op Facebook en Instagram  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B7092DBA-9AF2-4CA6-955E-67D006D826F4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0733" y="4989561"/>
            <a:ext cx="752474" cy="757007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3424CF21-9F38-436F-B5B1-0CB62A0B936F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3825" y="4989561"/>
            <a:ext cx="752475" cy="752475"/>
          </a:xfrm>
          <a:prstGeom prst="rect">
            <a:avLst/>
          </a:prstGeom>
          <a:effectLst/>
        </p:spPr>
      </p:pic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6DB295C4-13CA-4BE2-AD5C-F019AD5FDBE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778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909"/>
    </mc:Choice>
    <mc:Fallback xmlns="">
      <p:transition spd="slow" advTm="1390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F431755E-D97D-4327-89AD-1E151B3FE441}"/>
              </a:ext>
            </a:extLst>
          </p:cNvPr>
          <p:cNvSpPr txBox="1"/>
          <p:nvPr/>
        </p:nvSpPr>
        <p:spPr>
          <a:xfrm>
            <a:off x="79420" y="4195447"/>
            <a:ext cx="10436728" cy="1200329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endParaRPr lang="nl-NL" sz="3600" b="1">
              <a:solidFill>
                <a:srgbClr val="FF6600"/>
              </a:solidFill>
            </a:endParaRPr>
          </a:p>
          <a:p>
            <a:pPr algn="ctr"/>
            <a:r>
              <a:rPr lang="nl-NL" sz="3600" b="1">
                <a:solidFill>
                  <a:srgbClr val="FF6600"/>
                </a:solidFill>
              </a:rPr>
              <a:t>Bedankt voor de belangstelling!</a:t>
            </a:r>
            <a:r>
              <a:rPr lang="nl-NL" sz="3600"/>
              <a:t>​</a:t>
            </a:r>
            <a:endParaRPr lang="nl-NL">
              <a:cs typeface="Calibri"/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A413E59C-AFD7-4888-81BD-73FB43A83782}"/>
              </a:ext>
            </a:extLst>
          </p:cNvPr>
          <p:cNvSpPr txBox="1"/>
          <p:nvPr/>
        </p:nvSpPr>
        <p:spPr>
          <a:xfrm>
            <a:off x="643171" y="715838"/>
            <a:ext cx="7671270" cy="366254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nl-NL" sz="3600" b="1">
                <a:solidFill>
                  <a:schemeClr val="accent2"/>
                </a:solidFill>
              </a:rPr>
              <a:t>Wil jij zelf ervaren hoe het is bij YTA?</a:t>
            </a:r>
            <a:endParaRPr lang="nl-NL" sz="3600" b="1">
              <a:solidFill>
                <a:schemeClr val="accent2"/>
              </a:solidFill>
              <a:cs typeface="Calibri"/>
            </a:endParaRPr>
          </a:p>
          <a:p>
            <a:pPr algn="ctr"/>
            <a:endParaRPr lang="nl-NL" sz="3600" b="1">
              <a:solidFill>
                <a:schemeClr val="accent2"/>
              </a:solidFill>
            </a:endParaRPr>
          </a:p>
          <a:p>
            <a:r>
              <a:rPr lang="nl-NL" sz="3200"/>
              <a:t>Meld je aan voor een </a:t>
            </a:r>
            <a:r>
              <a:rPr lang="nl-NL" sz="3200" b="1" err="1"/>
              <a:t>meeloopdag</a:t>
            </a:r>
            <a:r>
              <a:rPr lang="nl-NL" sz="3200" b="1"/>
              <a:t> </a:t>
            </a:r>
            <a:r>
              <a:rPr lang="nl-NL" sz="3200"/>
              <a:t>via </a:t>
            </a:r>
            <a:r>
              <a:rPr lang="en-US" sz="3200"/>
              <a:t>​</a:t>
            </a:r>
          </a:p>
          <a:p>
            <a:r>
              <a:rPr lang="nl-NL" sz="3200"/>
              <a:t>Joop de Kleijn, stuur een mail naar:  </a:t>
            </a:r>
          </a:p>
          <a:p>
            <a:r>
              <a:rPr lang="nl-NL" sz="3200"/>
              <a:t>    </a:t>
            </a:r>
            <a:endParaRPr lang="nl-NL"/>
          </a:p>
          <a:p>
            <a:r>
              <a:rPr lang="nl-NL" sz="3200">
                <a:hlinkClick r:id="rId5"/>
              </a:rPr>
              <a:t>j.dekleijn@roc-nijmegen.nl​</a:t>
            </a:r>
            <a:endParaRPr lang="nl-NL" sz="3200">
              <a:cs typeface="Calibri"/>
              <a:hlinkClick r:id="rId5"/>
            </a:endParaRPr>
          </a:p>
          <a:p>
            <a:endParaRPr lang="nl-NL" sz="3200">
              <a:cs typeface="Calibri"/>
            </a:endParaRPr>
          </a:p>
        </p:txBody>
      </p:sp>
      <p:pic>
        <p:nvPicPr>
          <p:cNvPr id="6" name="Graphic 9" descr="Envelop">
            <a:extLst>
              <a:ext uri="{FF2B5EF4-FFF2-40B4-BE49-F238E27FC236}">
                <a16:creationId xmlns:a16="http://schemas.microsoft.com/office/drawing/2014/main" id="{EF49F116-F2A4-4F21-8F60-4F1237B7B68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238231" y="3442554"/>
            <a:ext cx="386141" cy="386141"/>
          </a:xfrm>
          <a:prstGeom prst="rect">
            <a:avLst/>
          </a:prstGeom>
        </p:spPr>
      </p:pic>
      <p:pic>
        <p:nvPicPr>
          <p:cNvPr id="2" name="Afbeelding 2" descr="Afbeelding met water, sport, boot, person&#10;&#10;Automatisch gegenereerde beschrijving">
            <a:extLst>
              <a:ext uri="{FF2B5EF4-FFF2-40B4-BE49-F238E27FC236}">
                <a16:creationId xmlns:a16="http://schemas.microsoft.com/office/drawing/2014/main" id="{D2269296-EC34-426F-BCB8-B44B7CAF4D1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35122" y="2917189"/>
            <a:ext cx="2743200" cy="1829154"/>
          </a:xfrm>
          <a:prstGeom prst="rect">
            <a:avLst/>
          </a:prstGeom>
        </p:spPr>
      </p:pic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4886F5C2-6AEE-4343-9D5A-A75913F37DD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736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431"/>
    </mc:Choice>
    <mc:Fallback xmlns="">
      <p:transition spd="slow" advTm="1243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4" name="Rectangle 43">
            <a:extLst>
              <a:ext uri="{FF2B5EF4-FFF2-40B4-BE49-F238E27FC236}">
                <a16:creationId xmlns:a16="http://schemas.microsoft.com/office/drawing/2014/main" id="{C0A1ED06-4733-4020-9C60-81D4D80140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0CA3509-3AF9-45FE-93ED-57BB5D5E8E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0541" y="181576"/>
            <a:ext cx="8867727" cy="650108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Tijdelijke aanduiding voor inhoud 3">
            <a:hlinkClick r:id="rId4"/>
          </p:cNvPr>
          <p:cNvPicPr>
            <a:picLocks noChangeAspect="1"/>
          </p:cNvPicPr>
          <p:nvPr/>
        </p:nvPicPr>
        <p:blipFill rotWithShape="1">
          <a:blip r:embed="rId5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17" b="1"/>
          <a:stretch/>
        </p:blipFill>
        <p:spPr>
          <a:xfrm>
            <a:off x="-38203" y="2733"/>
            <a:ext cx="9265293" cy="6791745"/>
          </a:xfrm>
          <a:prstGeom prst="rect">
            <a:avLst/>
          </a:prstGeom>
        </p:spPr>
      </p:pic>
      <p:sp>
        <p:nvSpPr>
          <p:cNvPr id="41" name="Content Placeholder 40">
            <a:extLst>
              <a:ext uri="{FF2B5EF4-FFF2-40B4-BE49-F238E27FC236}">
                <a16:creationId xmlns:a16="http://schemas.microsoft.com/office/drawing/2014/main" id="{1CD44E7C-0E98-4C62-A818-4CAE8C8A13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5402310"/>
            <a:ext cx="6748028" cy="71244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3200" b="1" err="1">
                <a:solidFill>
                  <a:schemeClr val="bg1"/>
                </a:solidFill>
                <a:cs typeface="Calibri"/>
              </a:rPr>
              <a:t>Succesvol</a:t>
            </a:r>
            <a:r>
              <a:rPr lang="en-US" sz="3200" b="1">
                <a:solidFill>
                  <a:schemeClr val="bg1"/>
                </a:solidFill>
                <a:cs typeface="Calibri"/>
              </a:rPr>
              <a:t> sport &amp; </a:t>
            </a:r>
            <a:r>
              <a:rPr lang="en-US" sz="3200" b="1" err="1">
                <a:solidFill>
                  <a:schemeClr val="bg1"/>
                </a:solidFill>
                <a:cs typeface="Calibri"/>
              </a:rPr>
              <a:t>studie</a:t>
            </a:r>
            <a:r>
              <a:rPr lang="en-US" sz="3200" b="1">
                <a:solidFill>
                  <a:schemeClr val="bg1"/>
                </a:solidFill>
                <a:cs typeface="Calibri"/>
              </a:rPr>
              <a:t> </a:t>
            </a:r>
            <a:r>
              <a:rPr lang="en-US" sz="3200" b="1" err="1">
                <a:solidFill>
                  <a:schemeClr val="bg1"/>
                </a:solidFill>
                <a:cs typeface="Calibri"/>
              </a:rPr>
              <a:t>combineren</a:t>
            </a:r>
            <a:r>
              <a:rPr lang="en-US" sz="3200" b="1">
                <a:solidFill>
                  <a:schemeClr val="bg1"/>
                </a:solidFill>
                <a:cs typeface="Calibri"/>
              </a:rPr>
              <a:t>?</a:t>
            </a:r>
          </a:p>
        </p:txBody>
      </p:sp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6EE8D466-75CE-43DF-B170-C027F31764D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636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822"/>
    </mc:Choice>
    <mc:Fallback xmlns="">
      <p:transition spd="slow" advTm="2382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5A59F003-E00A-43F9-91DC-CC54E3B874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Afbeelding 17" descr="Afbeelding met persoon, hek, buiten, mensen&#10;&#10;Automatisch gegenereerde beschrijving">
            <a:extLst>
              <a:ext uri="{FF2B5EF4-FFF2-40B4-BE49-F238E27FC236}">
                <a16:creationId xmlns:a16="http://schemas.microsoft.com/office/drawing/2014/main" id="{FB3B88EB-7ADB-45A4-A835-D1333CC615B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/>
          <a:srcRect l="7055" t="9091" r="12036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D74A4382-E3AD-430A-9A1F-DFA3E0E77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2275867" y="-10136"/>
            <a:ext cx="4592270" cy="9144001"/>
          </a:xfrm>
          <a:prstGeom prst="rect">
            <a:avLst/>
          </a:prstGeom>
          <a:gradFill>
            <a:gsLst>
              <a:gs pos="35000">
                <a:schemeClr val="bg1">
                  <a:alpha val="46000"/>
                </a:schemeClr>
              </a:gs>
              <a:gs pos="21000">
                <a:schemeClr val="bg1">
                  <a:alpha val="30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>
                  <a:alpha val="9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D45CB38-CF70-4885-A733-E987C4EBEE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3414" y="3091928"/>
            <a:ext cx="6808922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pPr defTabSz="914400"/>
            <a:r>
              <a:rPr lang="en-US" sz="5700"/>
              <a:t>Wie zijn wij?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79F40191-0F44-4FD1-82CC-ACB507C14B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575039"/>
            <a:ext cx="7339422" cy="68580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5CD4B60E-7783-4CFA-9A88-9AB241B26F0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0596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Tm="18060"/>
    </mc:Choice>
    <mc:Fallback xmlns="">
      <p:transition spd="slow" advTm="1806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3">
            <a:extLst>
              <a:ext uri="{FF2B5EF4-FFF2-40B4-BE49-F238E27FC236}">
                <a16:creationId xmlns:a16="http://schemas.microsoft.com/office/drawing/2014/main" id="{5C6D4191-2191-4FF9-B0BA-DA018D52D9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2533" y="626533"/>
            <a:ext cx="8539139" cy="1311351"/>
          </a:xfrm>
        </p:spPr>
        <p:txBody>
          <a:bodyPr>
            <a:normAutofit fontScale="90000"/>
          </a:bodyPr>
          <a:lstStyle/>
          <a:p>
            <a:r>
              <a:rPr lang="nl-NL" sz="5400" b="1">
                <a:solidFill>
                  <a:schemeClr val="accent2"/>
                </a:solidFill>
                <a:latin typeface="Calibri"/>
                <a:cs typeface="Calibri"/>
              </a:rPr>
              <a:t>Young Talent Academy </a:t>
            </a:r>
            <a:br>
              <a:rPr lang="nl-NL" sz="5400" b="1">
                <a:solidFill>
                  <a:schemeClr val="accent2"/>
                </a:solidFill>
                <a:latin typeface="Calibri"/>
                <a:cs typeface="Calibri"/>
              </a:rPr>
            </a:br>
            <a:r>
              <a:rPr lang="nl-NL" sz="5400" b="1">
                <a:solidFill>
                  <a:schemeClr val="accent2"/>
                </a:solidFill>
                <a:latin typeface="Calibri"/>
                <a:cs typeface="Calibri"/>
              </a:rPr>
              <a:t>                                    in het kort</a:t>
            </a:r>
            <a:endParaRPr lang="nl-NL" sz="5400" b="1" err="1">
              <a:solidFill>
                <a:schemeClr val="accent2"/>
              </a:solidFill>
              <a:latin typeface="Calibri"/>
              <a:cs typeface="Calibri"/>
            </a:endParaRP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B1A9E01E-A9B3-43A4-A180-A6865FE60EB5}"/>
              </a:ext>
            </a:extLst>
          </p:cNvPr>
          <p:cNvSpPr txBox="1"/>
          <p:nvPr/>
        </p:nvSpPr>
        <p:spPr>
          <a:xfrm>
            <a:off x="243242" y="1937884"/>
            <a:ext cx="8429624" cy="4524315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nl-NL" sz="3200">
                <a:latin typeface="Calibri"/>
                <a:cs typeface="Calibri"/>
              </a:rPr>
              <a:t>Topopleiding </a:t>
            </a:r>
            <a:r>
              <a:rPr lang="en-US" sz="3200">
                <a:latin typeface="Calibri"/>
                <a:cs typeface="Calibri"/>
              </a:rPr>
              <a:t>​</a:t>
            </a:r>
            <a:r>
              <a:rPr lang="nl-NL" sz="3200">
                <a:latin typeface="Calibri"/>
                <a:cs typeface="Calibri"/>
              </a:rPr>
              <a:t>ROC Nijmegen</a:t>
            </a:r>
            <a:r>
              <a:rPr lang="en-US" sz="3200">
                <a:latin typeface="Calibri"/>
                <a:cs typeface="Calibri"/>
              </a:rPr>
              <a:t>​</a:t>
            </a:r>
            <a:endParaRPr lang="nl-NL"/>
          </a:p>
          <a:p>
            <a:r>
              <a:rPr lang="nl-NL" sz="3200">
                <a:latin typeface="Calibri"/>
                <a:cs typeface="Calibri"/>
              </a:rPr>
              <a:t>​        </a:t>
            </a:r>
            <a:r>
              <a:rPr lang="en-US" sz="3200">
                <a:latin typeface="Calibri"/>
                <a:cs typeface="Calibri"/>
              </a:rPr>
              <a:t>​</a:t>
            </a:r>
          </a:p>
          <a:p>
            <a:r>
              <a:rPr lang="nl-NL" sz="3200">
                <a:latin typeface="Calibri"/>
                <a:cs typeface="Calibri"/>
              </a:rPr>
              <a:t>        Van talenten tot kampioenen</a:t>
            </a:r>
            <a:r>
              <a:rPr lang="en-US" sz="3200">
                <a:latin typeface="Calibri"/>
                <a:cs typeface="Calibri"/>
              </a:rPr>
              <a:t> </a:t>
            </a:r>
          </a:p>
          <a:p>
            <a:endParaRPr lang="nl-NL" sz="3200">
              <a:latin typeface="Calibri"/>
              <a:cs typeface="Calibri"/>
            </a:endParaRPr>
          </a:p>
          <a:p>
            <a:r>
              <a:rPr lang="nl-NL" sz="3200">
                <a:latin typeface="Calibri"/>
                <a:cs typeface="Calibri"/>
              </a:rPr>
              <a:t>                 in 27 verschillende sporten</a:t>
            </a:r>
            <a:r>
              <a:rPr lang="en-US" sz="3200">
                <a:latin typeface="Calibri"/>
                <a:cs typeface="Calibri"/>
              </a:rPr>
              <a:t> </a:t>
            </a:r>
            <a:endParaRPr lang="nl-NL" sz="3200">
              <a:latin typeface="Calibri"/>
              <a:cs typeface="Calibri"/>
            </a:endParaRPr>
          </a:p>
          <a:p>
            <a:r>
              <a:rPr lang="nl-NL" sz="3200">
                <a:latin typeface="Calibri"/>
                <a:cs typeface="Calibri"/>
              </a:rPr>
              <a:t>                 </a:t>
            </a:r>
            <a:endParaRPr lang="en-US">
              <a:latin typeface="Calibri"/>
              <a:cs typeface="Calibri"/>
            </a:endParaRPr>
          </a:p>
          <a:p>
            <a:r>
              <a:rPr lang="nl-NL" sz="3200">
                <a:latin typeface="Calibri"/>
                <a:cs typeface="Calibri"/>
              </a:rPr>
              <a:t>                      Maximaal 110 sporters/studenten</a:t>
            </a:r>
            <a:r>
              <a:rPr lang="en-US" sz="3200">
                <a:latin typeface="Calibri"/>
                <a:cs typeface="Calibri"/>
              </a:rPr>
              <a:t>​</a:t>
            </a:r>
            <a:endParaRPr lang="en-US">
              <a:cs typeface="Calibri"/>
            </a:endParaRPr>
          </a:p>
          <a:p>
            <a:r>
              <a:rPr lang="nl-NL" sz="3200">
                <a:latin typeface="Calibri"/>
                <a:cs typeface="Calibri"/>
              </a:rPr>
              <a:t>                                    </a:t>
            </a:r>
            <a:endParaRPr lang="en-US" sz="3200">
              <a:cs typeface="Calibri"/>
            </a:endParaRPr>
          </a:p>
          <a:p>
            <a:r>
              <a:rPr lang="nl-NL" sz="3200" b="1">
                <a:latin typeface="Calibri"/>
                <a:cs typeface="Calibri"/>
              </a:rPr>
              <a:t>                                  </a:t>
            </a:r>
            <a:endParaRPr lang="en-US" sz="3200">
              <a:latin typeface="Calibri"/>
              <a:cs typeface="Calibri"/>
            </a:endParaRPr>
          </a:p>
        </p:txBody>
      </p:sp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FC0A9E7E-B60C-43C6-BA8A-2EC7CAF2AFE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945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164"/>
    </mc:Choice>
    <mc:Fallback xmlns="">
      <p:transition spd="slow" advTm="2316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9658" y="621792"/>
            <a:ext cx="3886128" cy="5504688"/>
          </a:xfrm>
        </p:spPr>
        <p:txBody>
          <a:bodyPr>
            <a:normAutofit/>
          </a:bodyPr>
          <a:lstStyle/>
          <a:p>
            <a:br>
              <a:rPr lang="nl-NL" sz="4200" dirty="0">
                <a:latin typeface="Informal Roman" panose="030604020304060B0204" pitchFamily="66" charset="0"/>
              </a:rPr>
            </a:br>
            <a:r>
              <a:rPr lang="nl-NL" sz="4200" b="1" dirty="0">
                <a:latin typeface="Calibri"/>
                <a:cs typeface="Calibri"/>
              </a:rPr>
              <a:t>Welke opleiding?</a:t>
            </a:r>
            <a:br>
              <a:rPr lang="nl-NL" sz="4200" b="1" dirty="0">
                <a:latin typeface="Calibri"/>
                <a:cs typeface="Calibri"/>
              </a:rPr>
            </a:br>
            <a:endParaRPr lang="nl-NL" sz="42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F56F8EA-3356-4455-9899-320874F6E4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4593" cy="6858000"/>
          </a:xfrm>
          <a:prstGeom prst="rect">
            <a:avLst/>
          </a:prstGeom>
          <a:solidFill>
            <a:srgbClr val="4472C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B152EFE5-46A2-4426-8D2B-A6E7C900903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3884760"/>
              </p:ext>
            </p:extLst>
          </p:nvPr>
        </p:nvGraphicFramePr>
        <p:xfrm>
          <a:off x="4574286" y="621792"/>
          <a:ext cx="3943350" cy="550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7" name="Audio 6">
            <a:hlinkClick r:id="" action="ppaction://media"/>
            <a:extLst>
              <a:ext uri="{FF2B5EF4-FFF2-40B4-BE49-F238E27FC236}">
                <a16:creationId xmlns:a16="http://schemas.microsoft.com/office/drawing/2014/main" id="{38FB1590-6B72-4D9A-AB24-7E42F39342D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040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362"/>
    </mc:Choice>
    <mc:Fallback xmlns="">
      <p:transition spd="slow" advTm="4336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F731D8-79F7-49AE-AE8A-BAE1FE39E6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5400" b="1">
                <a:solidFill>
                  <a:srgbClr val="FF6600"/>
                </a:solidFill>
                <a:latin typeface="Calibri"/>
                <a:cs typeface="Calibri"/>
              </a:rPr>
              <a:t>Duale carrière begeleiding</a:t>
            </a:r>
            <a:endParaRPr lang="nl-NL" sz="540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748EEEE-4D72-48C8-BA42-456A24E8DB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nl-NL" sz="2400">
                <a:cs typeface="Calibri"/>
              </a:rPr>
              <a:t>Wie ben jij? </a:t>
            </a:r>
          </a:p>
          <a:p>
            <a:pPr marL="0" indent="0">
              <a:buNone/>
            </a:pPr>
            <a:endParaRPr lang="nl-NL" sz="1600">
              <a:cs typeface="Calibri"/>
            </a:endParaRPr>
          </a:p>
          <a:p>
            <a:pPr marL="0" indent="0">
              <a:buNone/>
            </a:pPr>
            <a:r>
              <a:rPr lang="nl-NL" sz="2400">
                <a:cs typeface="Calibri"/>
              </a:rPr>
              <a:t>Wat wil jij?  </a:t>
            </a:r>
          </a:p>
          <a:p>
            <a:pPr marL="0" indent="0">
              <a:buNone/>
            </a:pPr>
            <a:endParaRPr lang="nl-NL" sz="1600">
              <a:cs typeface="Calibri"/>
            </a:endParaRPr>
          </a:p>
          <a:p>
            <a:pPr marL="0" indent="0">
              <a:buNone/>
            </a:pPr>
            <a:r>
              <a:rPr lang="nl-NL" sz="2400">
                <a:cs typeface="Calibri"/>
              </a:rPr>
              <a:t>Hoe kunnen wij jou daarbij helpen?</a:t>
            </a:r>
          </a:p>
          <a:p>
            <a:endParaRPr lang="nl-NL" sz="1600">
              <a:cs typeface="Calibri"/>
            </a:endParaRPr>
          </a:p>
          <a:p>
            <a:pPr marL="0" indent="0">
              <a:buNone/>
            </a:pPr>
            <a:endParaRPr lang="nl-NL" sz="1600">
              <a:cs typeface="Calibri"/>
            </a:endParaRPr>
          </a:p>
          <a:p>
            <a:pPr marL="0" indent="0">
              <a:buNone/>
            </a:pPr>
            <a:r>
              <a:rPr lang="nl-NL" sz="2400">
                <a:cs typeface="Calibri"/>
              </a:rPr>
              <a:t>                              </a:t>
            </a:r>
          </a:p>
          <a:p>
            <a:pPr marL="0" indent="0">
              <a:buNone/>
            </a:pPr>
            <a:r>
              <a:rPr lang="nl-NL" sz="2400">
                <a:cs typeface="Calibri"/>
              </a:rPr>
              <a:t>                                    </a:t>
            </a:r>
            <a:r>
              <a:rPr lang="nl-NL" sz="2400" err="1">
                <a:cs typeface="Calibri"/>
              </a:rPr>
              <a:t>Together</a:t>
            </a:r>
            <a:r>
              <a:rPr lang="nl-NL" sz="2400">
                <a:cs typeface="Calibri"/>
              </a:rPr>
              <a:t> we are </a:t>
            </a:r>
            <a:r>
              <a:rPr lang="nl-NL" sz="2400" err="1">
                <a:cs typeface="Calibri"/>
              </a:rPr>
              <a:t>pushing</a:t>
            </a:r>
            <a:r>
              <a:rPr lang="nl-NL" sz="2400">
                <a:cs typeface="Calibri"/>
              </a:rPr>
              <a:t> </a:t>
            </a:r>
            <a:r>
              <a:rPr lang="nl-NL" sz="2400" err="1">
                <a:cs typeface="Calibri"/>
              </a:rPr>
              <a:t>dreams</a:t>
            </a:r>
            <a:r>
              <a:rPr lang="nl-NL" sz="2400">
                <a:cs typeface="Calibri"/>
              </a:rPr>
              <a:t>!!</a:t>
            </a:r>
          </a:p>
        </p:txBody>
      </p:sp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A710267F-1C28-491F-B2F2-7507A00DD2C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102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477"/>
    </mc:Choice>
    <mc:Fallback xmlns="">
      <p:transition spd="slow" advTm="3347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9658" y="621792"/>
            <a:ext cx="3886128" cy="5504688"/>
          </a:xfrm>
        </p:spPr>
        <p:txBody>
          <a:bodyPr>
            <a:normAutofit/>
          </a:bodyPr>
          <a:lstStyle/>
          <a:p>
            <a:br>
              <a:rPr lang="nl-NL" sz="4200">
                <a:latin typeface="Informal Roman" panose="030604020304060B0204" pitchFamily="66" charset="0"/>
              </a:rPr>
            </a:br>
            <a:r>
              <a:rPr lang="nl-NL" sz="4200" b="1">
                <a:latin typeface="Calibri"/>
                <a:cs typeface="Calibri"/>
              </a:rPr>
              <a:t>Werken vanuit beroepsrollen</a:t>
            </a:r>
            <a:br>
              <a:rPr lang="nl-NL" sz="4200" b="1">
                <a:latin typeface="Calibri"/>
                <a:cs typeface="Calibri"/>
              </a:rPr>
            </a:br>
            <a:endParaRPr lang="nl-NL" sz="4200"/>
          </a:p>
        </p:txBody>
      </p:sp>
      <p:graphicFrame>
        <p:nvGraphicFramePr>
          <p:cNvPr id="21" name="Tijdelijke aanduiding voor inhoud 2">
            <a:extLst>
              <a:ext uri="{FF2B5EF4-FFF2-40B4-BE49-F238E27FC236}">
                <a16:creationId xmlns:a16="http://schemas.microsoft.com/office/drawing/2014/main" id="{9A0994EC-70EF-4977-9527-B536096518A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2056551"/>
              </p:ext>
            </p:extLst>
          </p:nvPr>
        </p:nvGraphicFramePr>
        <p:xfrm>
          <a:off x="4574286" y="621792"/>
          <a:ext cx="3943350" cy="550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5A5BC5BB-AA32-46B6-B054-B765C1FC4E2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133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248"/>
    </mc:Choice>
    <mc:Fallback xmlns="">
      <p:transition spd="slow" advTm="2424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10" descr="Afbeelding met sport, persoon, vrouw, tennisbaan&#10;&#10;Automatisch gegenereerde beschrijving">
            <a:extLst>
              <a:ext uri="{FF2B5EF4-FFF2-40B4-BE49-F238E27FC236}">
                <a16:creationId xmlns:a16="http://schemas.microsoft.com/office/drawing/2014/main" id="{9D2215AA-7A5D-4419-BF04-0D50653AA23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716" b="37490"/>
          <a:stretch/>
        </p:blipFill>
        <p:spPr>
          <a:xfrm>
            <a:off x="20" y="10"/>
            <a:ext cx="9143980" cy="3710603"/>
          </a:xfrm>
          <a:custGeom>
            <a:avLst/>
            <a:gdLst/>
            <a:ahLst/>
            <a:cxnLst/>
            <a:rect l="l" t="t" r="r" b="b"/>
            <a:pathLst>
              <a:path w="12192000" h="3692092">
                <a:moveTo>
                  <a:pt x="0" y="0"/>
                </a:moveTo>
                <a:lnTo>
                  <a:pt x="12192000" y="0"/>
                </a:lnTo>
                <a:lnTo>
                  <a:pt x="12192000" y="3504824"/>
                </a:lnTo>
                <a:lnTo>
                  <a:pt x="12024691" y="3517794"/>
                </a:lnTo>
                <a:cubicBezTo>
                  <a:pt x="8077523" y="3783195"/>
                  <a:pt x="4094678" y="3026959"/>
                  <a:pt x="160485" y="3663863"/>
                </a:cubicBezTo>
                <a:lnTo>
                  <a:pt x="0" y="3692092"/>
                </a:lnTo>
                <a:close/>
              </a:path>
            </a:pathLst>
          </a:custGeom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F486A45-1555-4A0D-A067-FD808BF114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7986" y="3752850"/>
            <a:ext cx="5614060" cy="245268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 rtl="0">
              <a:buNone/>
            </a:pPr>
            <a:r>
              <a:rPr lang="nl-NL" sz="1600" b="1" i="0" u="none" strike="noStrike">
                <a:latin typeface="Calibri"/>
              </a:rPr>
              <a:t>Profieldeel</a:t>
            </a:r>
            <a:r>
              <a:rPr lang="nl-NL" sz="1600" b="1" i="0">
                <a:latin typeface="Calibri"/>
              </a:rPr>
              <a:t>​</a:t>
            </a:r>
            <a:endParaRPr lang="nl-NL" sz="1600" b="1" i="0">
              <a:latin typeface="Calibri"/>
              <a:cs typeface="Calibri"/>
            </a:endParaRPr>
          </a:p>
          <a:p>
            <a:pPr lvl="0" rtl="0">
              <a:buChar char="•"/>
            </a:pPr>
            <a:r>
              <a:rPr lang="nl-NL" sz="1600" b="1" i="0" u="none" strike="noStrike">
                <a:latin typeface="Calibri"/>
                <a:ea typeface="Arial"/>
                <a:cs typeface="Arial"/>
              </a:rPr>
              <a:t>5</a:t>
            </a:r>
            <a:r>
              <a:rPr lang="nl-NL" sz="1600" b="1" i="0" u="none" strike="noStrike" baseline="30000">
                <a:latin typeface="Calibri"/>
                <a:ea typeface="Arial"/>
                <a:cs typeface="Arial"/>
              </a:rPr>
              <a:t>e</a:t>
            </a:r>
            <a:r>
              <a:rPr lang="nl-NL" sz="1600" b="1" i="0" u="none" strike="noStrike">
                <a:latin typeface="Calibri"/>
                <a:ea typeface="Arial"/>
                <a:cs typeface="Arial"/>
              </a:rPr>
              <a:t> + 6</a:t>
            </a:r>
            <a:r>
              <a:rPr lang="nl-NL" sz="1600" b="1" i="0" u="none" strike="noStrike" baseline="30000">
                <a:latin typeface="Calibri"/>
                <a:ea typeface="Arial"/>
                <a:cs typeface="Arial"/>
              </a:rPr>
              <a:t>e</a:t>
            </a:r>
            <a:r>
              <a:rPr lang="nl-NL" sz="1600" b="1">
                <a:latin typeface="Calibri"/>
                <a:ea typeface="Arial"/>
                <a:cs typeface="Arial"/>
              </a:rPr>
              <a:t> </a:t>
            </a:r>
            <a:r>
              <a:rPr lang="nl-NL" sz="1600" b="1" i="0" u="none" strike="noStrike">
                <a:latin typeface="Calibri"/>
                <a:ea typeface="Arial"/>
                <a:cs typeface="Arial"/>
              </a:rPr>
              <a:t>kwartaal Beroepspraktijkvorming (stage)</a:t>
            </a:r>
            <a:r>
              <a:rPr lang="nl-NL" sz="1600" b="1" i="0">
                <a:latin typeface="Calibri"/>
                <a:ea typeface="Arial"/>
                <a:cs typeface="Calibri"/>
              </a:rPr>
              <a:t>​</a:t>
            </a:r>
          </a:p>
          <a:p>
            <a:pPr lvl="0" rtl="0">
              <a:buChar char="•"/>
            </a:pPr>
            <a:r>
              <a:rPr lang="nl-NL" sz="1600" b="1" i="0" u="none" strike="noStrike">
                <a:latin typeface="Calibri"/>
                <a:ea typeface="Arial"/>
                <a:cs typeface="Arial"/>
              </a:rPr>
              <a:t>7</a:t>
            </a:r>
            <a:r>
              <a:rPr lang="nl-NL" sz="1600" b="1" i="0" u="none" strike="noStrike" baseline="30000">
                <a:latin typeface="Calibri"/>
                <a:ea typeface="Arial"/>
                <a:cs typeface="Arial"/>
              </a:rPr>
              <a:t>e</a:t>
            </a:r>
            <a:r>
              <a:rPr lang="nl-NL" sz="1600" b="1" i="0" u="none" strike="noStrike">
                <a:latin typeface="Calibri"/>
                <a:ea typeface="Arial"/>
                <a:cs typeface="Arial"/>
              </a:rPr>
              <a:t> +  8</a:t>
            </a:r>
            <a:r>
              <a:rPr lang="nl-NL" sz="1600" b="1" i="0" u="none" strike="noStrike" baseline="30000">
                <a:latin typeface="Calibri"/>
                <a:ea typeface="Arial"/>
                <a:cs typeface="Arial"/>
              </a:rPr>
              <a:t>e</a:t>
            </a:r>
            <a:r>
              <a:rPr lang="nl-NL" sz="1600" b="1">
                <a:latin typeface="Calibri"/>
                <a:ea typeface="Arial"/>
                <a:cs typeface="Arial"/>
              </a:rPr>
              <a:t> </a:t>
            </a:r>
            <a:r>
              <a:rPr lang="nl-NL" sz="1600" b="1" i="0" u="none" strike="noStrike">
                <a:latin typeface="Calibri"/>
                <a:ea typeface="Arial"/>
                <a:cs typeface="Arial"/>
              </a:rPr>
              <a:t>kwartaal   Profiel</a:t>
            </a:r>
            <a:r>
              <a:rPr lang="nl-NL" sz="1600" b="1" i="0">
                <a:latin typeface="Calibri"/>
                <a:ea typeface="Arial"/>
                <a:cs typeface="Calibri"/>
              </a:rPr>
              <a:t>​</a:t>
            </a:r>
          </a:p>
          <a:p>
            <a:pPr lvl="0" rtl="0">
              <a:buChar char="•"/>
            </a:pPr>
            <a:r>
              <a:rPr lang="nl-NL" sz="1600" b="1" i="0" u="none" strike="noStrike">
                <a:latin typeface="Calibri"/>
                <a:ea typeface="Arial"/>
                <a:cs typeface="Arial"/>
              </a:rPr>
              <a:t>9</a:t>
            </a:r>
            <a:r>
              <a:rPr lang="nl-NL" sz="1600" b="1" i="0" u="none" strike="noStrike" baseline="30000">
                <a:latin typeface="Calibri"/>
                <a:ea typeface="Arial"/>
                <a:cs typeface="Arial"/>
              </a:rPr>
              <a:t>e</a:t>
            </a:r>
            <a:r>
              <a:rPr lang="nl-NL" sz="1600" b="1" i="0" u="none" strike="noStrike">
                <a:latin typeface="Calibri"/>
                <a:ea typeface="Arial"/>
                <a:cs typeface="Arial"/>
              </a:rPr>
              <a:t> + 10</a:t>
            </a:r>
            <a:r>
              <a:rPr lang="nl-NL" sz="1600" b="1" i="0" u="none" strike="noStrike" baseline="30000">
                <a:latin typeface="Calibri"/>
                <a:ea typeface="Arial"/>
                <a:cs typeface="Arial"/>
              </a:rPr>
              <a:t>e</a:t>
            </a:r>
            <a:r>
              <a:rPr lang="nl-NL" sz="1600" b="1">
                <a:latin typeface="Calibri"/>
                <a:ea typeface="Arial"/>
                <a:cs typeface="Arial"/>
              </a:rPr>
              <a:t> </a:t>
            </a:r>
            <a:r>
              <a:rPr lang="nl-NL" sz="1600" b="1" i="0" u="none" strike="noStrike">
                <a:latin typeface="Calibri"/>
                <a:ea typeface="Arial"/>
                <a:cs typeface="Arial"/>
              </a:rPr>
              <a:t>kwartaal   Profiel</a:t>
            </a:r>
            <a:r>
              <a:rPr lang="nl-NL" sz="1600" b="1" i="0">
                <a:latin typeface="Calibri"/>
                <a:ea typeface="Arial"/>
                <a:cs typeface="Calibri"/>
              </a:rPr>
              <a:t>​</a:t>
            </a:r>
          </a:p>
          <a:p>
            <a:pPr lvl="0" rtl="0">
              <a:buChar char="•"/>
            </a:pPr>
            <a:r>
              <a:rPr lang="nl-NL" sz="1600" b="1" i="0" u="none" strike="noStrike">
                <a:latin typeface="Calibri"/>
                <a:ea typeface="Arial"/>
                <a:cs typeface="Arial"/>
              </a:rPr>
              <a:t>11</a:t>
            </a:r>
            <a:r>
              <a:rPr lang="nl-NL" sz="1600" b="1" i="0" u="none" strike="noStrike" baseline="30000">
                <a:latin typeface="Calibri"/>
                <a:ea typeface="Arial"/>
                <a:cs typeface="Arial"/>
              </a:rPr>
              <a:t>e</a:t>
            </a:r>
            <a:r>
              <a:rPr lang="nl-NL" sz="1600" b="1" i="0" u="none" strike="noStrike">
                <a:latin typeface="Calibri"/>
                <a:ea typeface="Arial"/>
                <a:cs typeface="Arial"/>
              </a:rPr>
              <a:t> + 12</a:t>
            </a:r>
            <a:r>
              <a:rPr lang="nl-NL" sz="1600" b="1" i="0" u="none" strike="noStrike" baseline="30000">
                <a:latin typeface="Calibri"/>
                <a:ea typeface="Arial"/>
                <a:cs typeface="Arial"/>
              </a:rPr>
              <a:t>e</a:t>
            </a:r>
            <a:r>
              <a:rPr lang="nl-NL" sz="1600" b="1" i="0" u="none" strike="noStrike">
                <a:latin typeface="Calibri"/>
                <a:ea typeface="Arial"/>
                <a:cs typeface="Arial"/>
              </a:rPr>
              <a:t> kwartaal Beroepspraktijkvorming (stage)</a:t>
            </a:r>
            <a:r>
              <a:rPr lang="nl-NL" sz="1600" b="1" i="0">
                <a:latin typeface="Calibri"/>
                <a:ea typeface="Arial"/>
                <a:cs typeface="Calibri"/>
              </a:rPr>
              <a:t>​</a:t>
            </a:r>
            <a:endParaRPr lang="nl-NL" sz="1600" b="1" i="0">
              <a:latin typeface="Arial"/>
              <a:ea typeface="Arial"/>
              <a:cs typeface="Arial"/>
            </a:endParaRPr>
          </a:p>
        </p:txBody>
      </p:sp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55B89BAC-380C-4B7D-9A35-C1E8CA75004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987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274"/>
    </mc:Choice>
    <mc:Fallback xmlns="">
      <p:transition spd="slow" advTm="2027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vak 5"/>
          <p:cNvSpPr txBox="1"/>
          <p:nvPr/>
        </p:nvSpPr>
        <p:spPr>
          <a:xfrm>
            <a:off x="3757441" y="3178867"/>
            <a:ext cx="2108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800" b="1">
                <a:solidFill>
                  <a:srgbClr val="FF6600"/>
                </a:solidFill>
              </a:rPr>
              <a:t>Project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83487" y="1462989"/>
            <a:ext cx="3022600" cy="584775"/>
          </a:xfrm>
          <a:prstGeom prst="rect">
            <a:avLst/>
          </a:prstGeom>
          <a:noFill/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nl-NL" sz="3200">
                <a:solidFill>
                  <a:srgbClr val="002060"/>
                </a:solidFill>
              </a:rPr>
              <a:t>(Sport)marketing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3547962" y="664517"/>
            <a:ext cx="48704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>
                <a:solidFill>
                  <a:srgbClr val="002060"/>
                </a:solidFill>
              </a:rPr>
              <a:t>Evenementenorganisatie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923531" y="2692079"/>
            <a:ext cx="1543050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endParaRPr lang="nl-NL" sz="3200">
              <a:solidFill>
                <a:srgbClr val="002060"/>
              </a:solidFill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2314022" y="4893916"/>
            <a:ext cx="322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>
                <a:solidFill>
                  <a:srgbClr val="002060"/>
                </a:solidFill>
              </a:rPr>
              <a:t>Engels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4283988" y="5465902"/>
            <a:ext cx="322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>
                <a:solidFill>
                  <a:srgbClr val="002060"/>
                </a:solidFill>
              </a:rPr>
              <a:t>Vormgeving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5872420" y="4629671"/>
            <a:ext cx="322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>
                <a:solidFill>
                  <a:srgbClr val="002060"/>
                </a:solidFill>
              </a:rPr>
              <a:t>Communicatie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623202" y="3889903"/>
            <a:ext cx="322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>
                <a:solidFill>
                  <a:srgbClr val="002060"/>
                </a:solidFill>
              </a:rPr>
              <a:t>Nederlands</a:t>
            </a:r>
          </a:p>
        </p:txBody>
      </p:sp>
      <p:sp>
        <p:nvSpPr>
          <p:cNvPr id="14" name="Tekstvak 13"/>
          <p:cNvSpPr txBox="1"/>
          <p:nvPr/>
        </p:nvSpPr>
        <p:spPr>
          <a:xfrm>
            <a:off x="6562513" y="2561207"/>
            <a:ext cx="322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>
                <a:solidFill>
                  <a:srgbClr val="002060"/>
                </a:solidFill>
              </a:rPr>
              <a:t>Rekenen</a:t>
            </a:r>
          </a:p>
        </p:txBody>
      </p:sp>
      <p:sp>
        <p:nvSpPr>
          <p:cNvPr id="15" name="Tekstvak 14"/>
          <p:cNvSpPr txBox="1"/>
          <p:nvPr/>
        </p:nvSpPr>
        <p:spPr>
          <a:xfrm>
            <a:off x="5478362" y="1534592"/>
            <a:ext cx="322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>
                <a:solidFill>
                  <a:srgbClr val="002060"/>
                </a:solidFill>
              </a:rPr>
              <a:t>Keuzedelen</a:t>
            </a:r>
          </a:p>
        </p:txBody>
      </p:sp>
      <p:cxnSp>
        <p:nvCxnSpPr>
          <p:cNvPr id="16" name="Rechte verbindingslijn 15"/>
          <p:cNvCxnSpPr/>
          <p:nvPr/>
        </p:nvCxnSpPr>
        <p:spPr>
          <a:xfrm>
            <a:off x="5192612" y="4126610"/>
            <a:ext cx="106633" cy="1271262"/>
          </a:xfrm>
          <a:prstGeom prst="line">
            <a:avLst/>
          </a:prstGeom>
          <a:ln w="63500" cap="rnd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16"/>
          <p:cNvCxnSpPr/>
          <p:nvPr/>
        </p:nvCxnSpPr>
        <p:spPr>
          <a:xfrm>
            <a:off x="5893259" y="4123205"/>
            <a:ext cx="669254" cy="411238"/>
          </a:xfrm>
          <a:prstGeom prst="line">
            <a:avLst/>
          </a:prstGeom>
          <a:ln w="63500" cap="rnd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17"/>
          <p:cNvCxnSpPr/>
          <p:nvPr/>
        </p:nvCxnSpPr>
        <p:spPr>
          <a:xfrm flipH="1">
            <a:off x="6152580" y="3245051"/>
            <a:ext cx="828675" cy="357958"/>
          </a:xfrm>
          <a:prstGeom prst="line">
            <a:avLst/>
          </a:prstGeom>
          <a:ln w="63500" cap="rnd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chte verbindingslijn 18"/>
          <p:cNvCxnSpPr/>
          <p:nvPr/>
        </p:nvCxnSpPr>
        <p:spPr>
          <a:xfrm flipH="1">
            <a:off x="3583340" y="4123205"/>
            <a:ext cx="811229" cy="677962"/>
          </a:xfrm>
          <a:prstGeom prst="line">
            <a:avLst/>
          </a:prstGeom>
          <a:ln w="63500" cap="rnd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echte verbindingslijn 19"/>
          <p:cNvCxnSpPr/>
          <p:nvPr/>
        </p:nvCxnSpPr>
        <p:spPr>
          <a:xfrm flipH="1">
            <a:off x="2818226" y="3830580"/>
            <a:ext cx="736086" cy="147391"/>
          </a:xfrm>
          <a:prstGeom prst="line">
            <a:avLst/>
          </a:prstGeom>
          <a:ln w="63500" cap="rnd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Rechte verbindingslijn 21"/>
          <p:cNvCxnSpPr/>
          <p:nvPr/>
        </p:nvCxnSpPr>
        <p:spPr>
          <a:xfrm flipH="1">
            <a:off x="5192612" y="2244241"/>
            <a:ext cx="679808" cy="838780"/>
          </a:xfrm>
          <a:prstGeom prst="line">
            <a:avLst/>
          </a:prstGeom>
          <a:ln w="63500" cap="rnd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Rechte verbindingslijn 22"/>
          <p:cNvCxnSpPr/>
          <p:nvPr/>
        </p:nvCxnSpPr>
        <p:spPr>
          <a:xfrm>
            <a:off x="4634938" y="1388215"/>
            <a:ext cx="21965" cy="1733772"/>
          </a:xfrm>
          <a:prstGeom prst="line">
            <a:avLst/>
          </a:prstGeom>
          <a:ln w="63500" cap="rnd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Rechte verbindingslijn 23"/>
          <p:cNvCxnSpPr/>
          <p:nvPr/>
        </p:nvCxnSpPr>
        <p:spPr>
          <a:xfrm flipH="1" flipV="1">
            <a:off x="2286333" y="2145757"/>
            <a:ext cx="1381127" cy="1223013"/>
          </a:xfrm>
          <a:prstGeom prst="line">
            <a:avLst/>
          </a:prstGeom>
          <a:ln w="63500" cap="rnd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hthoek 1"/>
          <p:cNvSpPr/>
          <p:nvPr/>
        </p:nvSpPr>
        <p:spPr>
          <a:xfrm>
            <a:off x="87373" y="1402215"/>
            <a:ext cx="3022600" cy="644949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6" name="Rechthoek 25"/>
          <p:cNvSpPr/>
          <p:nvPr/>
        </p:nvSpPr>
        <p:spPr>
          <a:xfrm>
            <a:off x="3580739" y="634431"/>
            <a:ext cx="4232171" cy="644949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8" name="Rechthoek 27"/>
          <p:cNvSpPr/>
          <p:nvPr/>
        </p:nvSpPr>
        <p:spPr>
          <a:xfrm>
            <a:off x="5469739" y="1549332"/>
            <a:ext cx="2092939" cy="644949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Rechthoek 28"/>
          <p:cNvSpPr/>
          <p:nvPr/>
        </p:nvSpPr>
        <p:spPr>
          <a:xfrm>
            <a:off x="6562513" y="2543443"/>
            <a:ext cx="1696880" cy="644949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" name="Rechthoek 29"/>
          <p:cNvSpPr/>
          <p:nvPr/>
        </p:nvSpPr>
        <p:spPr>
          <a:xfrm>
            <a:off x="5941637" y="4592222"/>
            <a:ext cx="2562569" cy="644949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2" name="Rechthoek 31"/>
          <p:cNvSpPr/>
          <p:nvPr/>
        </p:nvSpPr>
        <p:spPr>
          <a:xfrm>
            <a:off x="4246683" y="5449834"/>
            <a:ext cx="2315830" cy="644949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5" name="Rechthoek 34"/>
          <p:cNvSpPr/>
          <p:nvPr/>
        </p:nvSpPr>
        <p:spPr>
          <a:xfrm>
            <a:off x="2314022" y="4925018"/>
            <a:ext cx="1304364" cy="644949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6" name="Rechthoek 35"/>
          <p:cNvSpPr/>
          <p:nvPr/>
        </p:nvSpPr>
        <p:spPr>
          <a:xfrm>
            <a:off x="623201" y="3841514"/>
            <a:ext cx="2143711" cy="644949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1" name="Rechthoek 30">
            <a:extLst>
              <a:ext uri="{FF2B5EF4-FFF2-40B4-BE49-F238E27FC236}">
                <a16:creationId xmlns:a16="http://schemas.microsoft.com/office/drawing/2014/main" id="{7ED3DE55-F81C-4A72-B0A9-AD6710AB9193}"/>
              </a:ext>
            </a:extLst>
          </p:cNvPr>
          <p:cNvSpPr/>
          <p:nvPr/>
        </p:nvSpPr>
        <p:spPr>
          <a:xfrm>
            <a:off x="183756" y="5886144"/>
            <a:ext cx="3022600" cy="644949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>
                <a:solidFill>
                  <a:schemeClr val="accent2"/>
                </a:solidFill>
                <a:cs typeface="Calibri"/>
              </a:rPr>
              <a:t>Gastlessen</a:t>
            </a:r>
          </a:p>
        </p:txBody>
      </p:sp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EBB31374-77DA-4B39-A155-EE66A28A05B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782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994"/>
    </mc:Choice>
    <mc:Fallback xmlns="">
      <p:transition spd="slow" advTm="2599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Aangepast ontwerp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haredContentType xmlns="Microsoft.SharePoint.Taxonomy.ContentTypeSync" SourceId="96173d46-5f7d-49bf-a64d-4dd4f1c458b8" ContentTypeId="0x0101" PreviousValue="false"/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6239e0f7-bd6b-405f-8af9-ae217371239b">
      <UserInfo>
        <DisplayName>Franka van Eldonk</DisplayName>
        <AccountId>622</AccountId>
        <AccountType/>
      </UserInfo>
      <UserInfo>
        <DisplayName>Martijn Koks</DisplayName>
        <AccountId>12</AccountId>
        <AccountType/>
      </UserInfo>
      <UserInfo>
        <DisplayName>Claudia Goumans</DisplayName>
        <AccountId>18</AccountId>
        <AccountType/>
      </UserInfo>
      <UserInfo>
        <DisplayName>Dana Lemmens</DisplayName>
        <AccountId>60</AccountId>
        <AccountType/>
      </UserInfo>
      <UserInfo>
        <DisplayName>Chantal Bouten</DisplayName>
        <AccountId>59</AccountId>
        <AccountType/>
      </UserInfo>
      <UserInfo>
        <DisplayName>Joop de Kleijn</DisplayName>
        <AccountId>14</AccountId>
        <AccountType/>
      </UserInfo>
      <UserInfo>
        <DisplayName>Cher Klaassen</DisplayName>
        <AccountId>171</AccountId>
        <AccountType/>
      </UserInfo>
      <UserInfo>
        <DisplayName>Nicole van Acht</DisplayName>
        <AccountId>755</AccountId>
        <AccountType/>
      </UserInfo>
      <UserInfo>
        <DisplayName>Marloes Verhofstadt</DisplayName>
        <AccountId>838</AccountId>
        <AccountType/>
      </UserInfo>
      <UserInfo>
        <DisplayName>Golan Muhyaldin</DisplayName>
        <AccountId>831</AccountId>
        <AccountType/>
      </UserInfo>
      <UserInfo>
        <DisplayName>Esmee Arts</DisplayName>
        <AccountId>830</AccountId>
        <AccountType/>
      </UserInfo>
      <UserInfo>
        <DisplayName>Silvana Sado</DisplayName>
        <AccountId>832</AccountId>
        <AccountType/>
      </UserInfo>
    </SharedWithUsers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E78E8C44276DF4CBC74F8412B546762" ma:contentTypeVersion="12" ma:contentTypeDescription="Een nieuw document maken." ma:contentTypeScope="" ma:versionID="82f25da66589aa2d0578099c5b506182">
  <xsd:schema xmlns:xsd="http://www.w3.org/2001/XMLSchema" xmlns:xs="http://www.w3.org/2001/XMLSchema" xmlns:p="http://schemas.microsoft.com/office/2006/metadata/properties" xmlns:ns2="ca6d8ab7-14e8-43fb-be46-d5b97b675565" xmlns:ns3="6239e0f7-bd6b-405f-8af9-ae217371239b" targetNamespace="http://schemas.microsoft.com/office/2006/metadata/properties" ma:root="true" ma:fieldsID="eac70b70da772e793bd01e4be7e4f154" ns2:_="" ns3:_="">
    <xsd:import namespace="ca6d8ab7-14e8-43fb-be46-d5b97b675565"/>
    <xsd:import namespace="6239e0f7-bd6b-405f-8af9-ae217371239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6d8ab7-14e8-43fb-be46-d5b97b67556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4" nillable="true" ma:displayName="MediaServiceLocation" ma:internalName="MediaServiceLocatio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39e0f7-bd6b-405f-8af9-ae217371239b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4" ma:displayName="Inhoudstype"/>
        <xsd:element ref="dc:title" minOccurs="0" maxOccurs="1" ma:index="0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F77B552-2DC9-40FC-B0CA-B98C8B20A45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3061A32-7936-4FF6-8ADF-F0BC6B185D9D}">
  <ds:schemaRefs>
    <ds:schemaRef ds:uri="Microsoft.SharePoint.Taxonomy.ContentTypeSync"/>
  </ds:schemaRefs>
</ds:datastoreItem>
</file>

<file path=customXml/itemProps3.xml><?xml version="1.0" encoding="utf-8"?>
<ds:datastoreItem xmlns:ds="http://schemas.openxmlformats.org/officeDocument/2006/customXml" ds:itemID="{CE56ED5B-5EFA-41D1-B558-C81AE07B6C69}">
  <ds:schemaRefs>
    <ds:schemaRef ds:uri="http://purl.org/dc/dcmitype/"/>
    <ds:schemaRef ds:uri="http://schemas.microsoft.com/office/infopath/2007/PartnerControls"/>
    <ds:schemaRef ds:uri="ca6d8ab7-14e8-43fb-be46-d5b97b675565"/>
    <ds:schemaRef ds:uri="http://purl.org/dc/elements/1.1/"/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6239e0f7-bd6b-405f-8af9-ae217371239b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EA415943-507B-42FB-9382-BB758D307DE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a6d8ab7-14e8-43fb-be46-d5b97b675565"/>
    <ds:schemaRef ds:uri="6239e0f7-bd6b-405f-8af9-ae217371239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146</Words>
  <Application>Microsoft Office PowerPoint</Application>
  <PresentationFormat>Diavoorstelling (4:3)</PresentationFormat>
  <Paragraphs>105</Paragraphs>
  <Slides>15</Slides>
  <Notes>1</Notes>
  <HiddenSlides>0</HiddenSlides>
  <MMClips>15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Informal Roman</vt:lpstr>
      <vt:lpstr>Aangepast ontwerp</vt:lpstr>
      <vt:lpstr>Kantoorthema</vt:lpstr>
      <vt:lpstr>     Welkom bij  Young Talent Academy</vt:lpstr>
      <vt:lpstr>PowerPoint-presentatie</vt:lpstr>
      <vt:lpstr>Wie zijn wij?</vt:lpstr>
      <vt:lpstr>Young Talent Academy                                      in het kort</vt:lpstr>
      <vt:lpstr> Welke opleiding? </vt:lpstr>
      <vt:lpstr>Duale carrière begeleiding</vt:lpstr>
      <vt:lpstr> Werken vanuit beroepsrollen </vt:lpstr>
      <vt:lpstr>PowerPoint-presentatie</vt:lpstr>
      <vt:lpstr>PowerPoint-presentatie</vt:lpstr>
      <vt:lpstr>Leren op afstand </vt:lpstr>
      <vt:lpstr>Hoe ziet een week eruit?</vt:lpstr>
      <vt:lpstr>Leren in de praktijk </vt:lpstr>
      <vt:lpstr>Toelatingseisen </vt:lpstr>
      <vt:lpstr>Meer weten over studeren bij YTA?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bij Young Talent Academy</dc:title>
  <dc:creator>Joop de Kleijn</dc:creator>
  <cp:lastModifiedBy>Femke Terwiel</cp:lastModifiedBy>
  <cp:revision>2</cp:revision>
  <dcterms:created xsi:type="dcterms:W3CDTF">2020-10-14T08:46:14Z</dcterms:created>
  <dcterms:modified xsi:type="dcterms:W3CDTF">2020-11-03T15:32:04Z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0x0101007E78E8C44276DF4CBC74F8412B546762</vt:lpwstr>
  </property>
</Properties>
</file>