
<file path=[Content_Types].xml><?xml version="1.0" encoding="utf-8"?>
<Types xmlns="http://schemas.openxmlformats.org/package/2006/content-types">
  <Default Extension="png" ContentType="image/png"/>
  <Default Extension="svg" ContentType="image/svg+xml"/>
  <Default Extension="jfif" ContentType="image/jpe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5"/>
  </p:notesMasterIdLst>
  <p:sldIdLst>
    <p:sldId id="260" r:id="rId8"/>
    <p:sldId id="282" r:id="rId9"/>
    <p:sldId id="308" r:id="rId10"/>
    <p:sldId id="316" r:id="rId11"/>
    <p:sldId id="313" r:id="rId12"/>
    <p:sldId id="288" r:id="rId13"/>
    <p:sldId id="298" r:id="rId14"/>
    <p:sldId id="312" r:id="rId15"/>
    <p:sldId id="317" r:id="rId16"/>
    <p:sldId id="303" r:id="rId17"/>
    <p:sldId id="300" r:id="rId18"/>
    <p:sldId id="306" r:id="rId19"/>
    <p:sldId id="314" r:id="rId20"/>
    <p:sldId id="271" r:id="rId21"/>
    <p:sldId id="270" r:id="rId22"/>
    <p:sldId id="311" r:id="rId23"/>
    <p:sldId id="296" r:id="rId2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 id="3" name="Eefje van Nattem" initials="EvN" lastIdx="3" clrIdx="2">
    <p:extLst>
      <p:ext uri="{19B8F6BF-5375-455C-9EA6-DF929625EA0E}">
        <p15:presenceInfo xmlns:p15="http://schemas.microsoft.com/office/powerpoint/2012/main" userId="S::evannattem@roc-nijmegen.nl::67eae72e-8279-4849-8ce8-f9fb8680c496" providerId="AD"/>
      </p:ext>
    </p:extLst>
  </p:cmAuthor>
  <p:cmAuthor id="4" name="Yvonne Delbressine" initials="YD" lastIdx="2" clrIdx="3">
    <p:extLst>
      <p:ext uri="{19B8F6BF-5375-455C-9EA6-DF929625EA0E}">
        <p15:presenceInfo xmlns:p15="http://schemas.microsoft.com/office/powerpoint/2012/main" userId="S::ydelbressine@roc-nijmegen.nl::5fc8985d-bdd5-43c2-9c71-d369615f12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535" autoAdjust="0"/>
  </p:normalViewPr>
  <p:slideViewPr>
    <p:cSldViewPr snapToGrid="0">
      <p:cViewPr varScale="1">
        <p:scale>
          <a:sx n="105" d="100"/>
          <a:sy n="105" d="100"/>
        </p:scale>
        <p:origin x="118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4049A3-1FE3-49B4-B471-28448D2BC36F}" type="datetimeFigureOut">
              <a:rPr lang="nl-NL" smtClean="0"/>
              <a:t>29-1-2021</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82A50F-1D2A-4B5E-B686-C5970E454C32}" type="slidenum">
              <a:rPr lang="nl-NL" smtClean="0"/>
              <a:t>‹nr.›</a:t>
            </a:fld>
            <a:endParaRPr lang="nl-NL"/>
          </a:p>
        </p:txBody>
      </p:sp>
    </p:spTree>
    <p:extLst>
      <p:ext uri="{BB962C8B-B14F-4D97-AF65-F5344CB8AC3E}">
        <p14:creationId xmlns:p14="http://schemas.microsoft.com/office/powerpoint/2010/main" val="2805888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a:t>
            </a:fld>
            <a:endParaRPr lang="nl-NL"/>
          </a:p>
        </p:txBody>
      </p:sp>
    </p:spTree>
    <p:extLst>
      <p:ext uri="{BB962C8B-B14F-4D97-AF65-F5344CB8AC3E}">
        <p14:creationId xmlns:p14="http://schemas.microsoft.com/office/powerpoint/2010/main" val="3069095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10</a:t>
            </a:fld>
            <a:endParaRPr lang="nl-NL"/>
          </a:p>
        </p:txBody>
      </p:sp>
    </p:spTree>
    <p:extLst>
      <p:ext uri="{BB962C8B-B14F-4D97-AF65-F5344CB8AC3E}">
        <p14:creationId xmlns:p14="http://schemas.microsoft.com/office/powerpoint/2010/main" val="4031962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11</a:t>
            </a:fld>
            <a:endParaRPr lang="nl-NL"/>
          </a:p>
        </p:txBody>
      </p:sp>
    </p:spTree>
    <p:extLst>
      <p:ext uri="{BB962C8B-B14F-4D97-AF65-F5344CB8AC3E}">
        <p14:creationId xmlns:p14="http://schemas.microsoft.com/office/powerpoint/2010/main" val="1909428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12</a:t>
            </a:fld>
            <a:endParaRPr lang="nl-NL"/>
          </a:p>
        </p:txBody>
      </p:sp>
    </p:spTree>
    <p:extLst>
      <p:ext uri="{BB962C8B-B14F-4D97-AF65-F5344CB8AC3E}">
        <p14:creationId xmlns:p14="http://schemas.microsoft.com/office/powerpoint/2010/main" val="3913292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13</a:t>
            </a:fld>
            <a:endParaRPr lang="nl-NL"/>
          </a:p>
        </p:txBody>
      </p:sp>
    </p:spTree>
    <p:extLst>
      <p:ext uri="{BB962C8B-B14F-4D97-AF65-F5344CB8AC3E}">
        <p14:creationId xmlns:p14="http://schemas.microsoft.com/office/powerpoint/2010/main" val="2226672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14</a:t>
            </a:fld>
            <a:endParaRPr lang="nl-NL"/>
          </a:p>
        </p:txBody>
      </p:sp>
    </p:spTree>
    <p:extLst>
      <p:ext uri="{BB962C8B-B14F-4D97-AF65-F5344CB8AC3E}">
        <p14:creationId xmlns:p14="http://schemas.microsoft.com/office/powerpoint/2010/main" val="3341156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15</a:t>
            </a:fld>
            <a:endParaRPr lang="nl-NL"/>
          </a:p>
        </p:txBody>
      </p:sp>
    </p:spTree>
    <p:extLst>
      <p:ext uri="{BB962C8B-B14F-4D97-AF65-F5344CB8AC3E}">
        <p14:creationId xmlns:p14="http://schemas.microsoft.com/office/powerpoint/2010/main" val="3616530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16</a:t>
            </a:fld>
            <a:endParaRPr lang="nl-NL"/>
          </a:p>
        </p:txBody>
      </p:sp>
    </p:spTree>
    <p:extLst>
      <p:ext uri="{BB962C8B-B14F-4D97-AF65-F5344CB8AC3E}">
        <p14:creationId xmlns:p14="http://schemas.microsoft.com/office/powerpoint/2010/main" val="1190934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17</a:t>
            </a:fld>
            <a:endParaRPr lang="nl-NL"/>
          </a:p>
        </p:txBody>
      </p:sp>
    </p:spTree>
    <p:extLst>
      <p:ext uri="{BB962C8B-B14F-4D97-AF65-F5344CB8AC3E}">
        <p14:creationId xmlns:p14="http://schemas.microsoft.com/office/powerpoint/2010/main" val="572289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2</a:t>
            </a:fld>
            <a:endParaRPr lang="nl-NL"/>
          </a:p>
        </p:txBody>
      </p:sp>
    </p:spTree>
    <p:extLst>
      <p:ext uri="{BB962C8B-B14F-4D97-AF65-F5344CB8AC3E}">
        <p14:creationId xmlns:p14="http://schemas.microsoft.com/office/powerpoint/2010/main" val="2980417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3</a:t>
            </a:fld>
            <a:endParaRPr lang="nl-NL"/>
          </a:p>
        </p:txBody>
      </p:sp>
    </p:spTree>
    <p:extLst>
      <p:ext uri="{BB962C8B-B14F-4D97-AF65-F5344CB8AC3E}">
        <p14:creationId xmlns:p14="http://schemas.microsoft.com/office/powerpoint/2010/main" val="1924888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4</a:t>
            </a:fld>
            <a:endParaRPr lang="nl-NL"/>
          </a:p>
        </p:txBody>
      </p:sp>
    </p:spTree>
    <p:extLst>
      <p:ext uri="{BB962C8B-B14F-4D97-AF65-F5344CB8AC3E}">
        <p14:creationId xmlns:p14="http://schemas.microsoft.com/office/powerpoint/2010/main" val="1864449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i="0"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5</a:t>
            </a:fld>
            <a:endParaRPr lang="nl-NL"/>
          </a:p>
        </p:txBody>
      </p:sp>
    </p:spTree>
    <p:extLst>
      <p:ext uri="{BB962C8B-B14F-4D97-AF65-F5344CB8AC3E}">
        <p14:creationId xmlns:p14="http://schemas.microsoft.com/office/powerpoint/2010/main" val="3962970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6</a:t>
            </a:fld>
            <a:endParaRPr lang="nl-NL"/>
          </a:p>
        </p:txBody>
      </p:sp>
    </p:spTree>
    <p:extLst>
      <p:ext uri="{BB962C8B-B14F-4D97-AF65-F5344CB8AC3E}">
        <p14:creationId xmlns:p14="http://schemas.microsoft.com/office/powerpoint/2010/main" val="1488417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7</a:t>
            </a:fld>
            <a:endParaRPr lang="nl-NL"/>
          </a:p>
        </p:txBody>
      </p:sp>
    </p:spTree>
    <p:extLst>
      <p:ext uri="{BB962C8B-B14F-4D97-AF65-F5344CB8AC3E}">
        <p14:creationId xmlns:p14="http://schemas.microsoft.com/office/powerpoint/2010/main" val="4156025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8</a:t>
            </a:fld>
            <a:endParaRPr lang="nl-NL"/>
          </a:p>
        </p:txBody>
      </p:sp>
    </p:spTree>
    <p:extLst>
      <p:ext uri="{BB962C8B-B14F-4D97-AF65-F5344CB8AC3E}">
        <p14:creationId xmlns:p14="http://schemas.microsoft.com/office/powerpoint/2010/main" val="930352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682A50F-1D2A-4B5E-B686-C5970E454C32}" type="slidenum">
              <a:rPr lang="nl-NL" smtClean="0"/>
              <a:t>9</a:t>
            </a:fld>
            <a:endParaRPr lang="nl-NL"/>
          </a:p>
        </p:txBody>
      </p:sp>
    </p:spTree>
    <p:extLst>
      <p:ext uri="{BB962C8B-B14F-4D97-AF65-F5344CB8AC3E}">
        <p14:creationId xmlns:p14="http://schemas.microsoft.com/office/powerpoint/2010/main" val="22194645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3.jpeg"/><Relationship Id="rId5" Type="http://schemas.openxmlformats.org/officeDocument/2006/relationships/hyperlink" Target="http://www.stagemarkt.nl/" TargetMode="Externa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6.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6.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hyperlink" Target="mailto:m.schenk@roc-nijmegen.nl" TargetMode="External"/><Relationship Id="rId5" Type="http://schemas.openxmlformats.org/officeDocument/2006/relationships/hyperlink" Target="mailto:j.derks@roc-nijmegen.nl" TargetMode="Externa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6.png"/><Relationship Id="rId5" Type="http://schemas.openxmlformats.org/officeDocument/2006/relationships/image" Target="../media/image14.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6.png"/><Relationship Id="rId5" Type="http://schemas.openxmlformats.org/officeDocument/2006/relationships/hyperlink" Target="http://www.roc-nijmegen.nl/aanmelden-mbo" TargetMode="Externa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3.xml"/><Relationship Id="rId7" Type="http://schemas.openxmlformats.org/officeDocument/2006/relationships/image" Target="../media/image15.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hyperlink" Target="mailto:m.schenk@roc-nijmegen.nl" TargetMode="External"/><Relationship Id="rId5" Type="http://schemas.openxmlformats.org/officeDocument/2006/relationships/hyperlink" Target="mailto:j.derks@roc-nijmegen.nl" TargetMode="External"/><Relationship Id="rId4" Type="http://schemas.openxmlformats.org/officeDocument/2006/relationships/notesSlide" Target="../notesSlides/notesSlide16.xml"/><Relationship Id="rId9"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hyperlink" Target="http://www.roc-nijmegen.nl/mbo" TargetMode="External"/><Relationship Id="rId13" Type="http://schemas.openxmlformats.org/officeDocument/2006/relationships/hyperlink" Target="http://www.roc-nijmegen.nl/locatie" TargetMode="External"/><Relationship Id="rId3" Type="http://schemas.openxmlformats.org/officeDocument/2006/relationships/slideLayout" Target="../slideLayouts/slideLayout3.xml"/><Relationship Id="rId7" Type="http://schemas.openxmlformats.org/officeDocument/2006/relationships/hyperlink" Target="http://www.roc-nijmegen.nl/bit" TargetMode="External"/><Relationship Id="rId12" Type="http://schemas.openxmlformats.org/officeDocument/2006/relationships/hyperlink" Target="http://www.roc-nijmegen.nl/toekomst"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www.roc-nijmegen.nl/studiekeuze" TargetMode="External"/><Relationship Id="rId11" Type="http://schemas.openxmlformats.org/officeDocument/2006/relationships/hyperlink" Target="http://www.roc-nijmegen.nl/meelopen" TargetMode="External"/><Relationship Id="rId5" Type="http://schemas.openxmlformats.org/officeDocument/2006/relationships/hyperlink" Target="https://www.roc-nijmegen.nl/folder" TargetMode="External"/><Relationship Id="rId15" Type="http://schemas.openxmlformats.org/officeDocument/2006/relationships/image" Target="../media/image6.png"/><Relationship Id="rId10" Type="http://schemas.openxmlformats.org/officeDocument/2006/relationships/hyperlink" Target="http://www.roc-nijmegen.nl/opendag" TargetMode="External"/><Relationship Id="rId4" Type="http://schemas.openxmlformats.org/officeDocument/2006/relationships/notesSlide" Target="../notesSlides/notesSlide17.xml"/><Relationship Id="rId9" Type="http://schemas.openxmlformats.org/officeDocument/2006/relationships/hyperlink" Target="http://www.roc-nijmegen.nl/adviesgesprek" TargetMode="External"/><Relationship Id="rId14" Type="http://schemas.openxmlformats.org/officeDocument/2006/relationships/hyperlink" Target="http://www.kiesmbo.nl/"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6.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hyperlink" Target="http://www.stagemarkt.nl/" TargetMode="External"/><Relationship Id="rId5" Type="http://schemas.openxmlformats.org/officeDocument/2006/relationships/image" Target="../media/image9.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http://www.stagemarkt.nl/" TargetMode="External"/><Relationship Id="rId5" Type="http://schemas.openxmlformats.org/officeDocument/2006/relationships/image" Target="../media/image10.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1.jpeg"/><Relationship Id="rId5" Type="http://schemas.openxmlformats.org/officeDocument/2006/relationships/hyperlink" Target="http://www.stagemarkt.nl/" TargetMode="Externa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6.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2.jfif"/><Relationship Id="rId5" Type="http://schemas.openxmlformats.org/officeDocument/2006/relationships/hyperlink" Target="http://www.stagemarkt.nl/"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3" descr="Schaar">
            <a:extLst>
              <a:ext uri="{FF2B5EF4-FFF2-40B4-BE49-F238E27FC236}">
                <a16:creationId xmlns:a16="http://schemas.microsoft.com/office/drawing/2014/main" id="{50ADDED9-B999-4011-87EE-075577C2A4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712160">
            <a:off x="1053395" y="583484"/>
            <a:ext cx="6331896" cy="6331893"/>
          </a:xfrm>
          <a:prstGeom prst="rect">
            <a:avLst/>
          </a:prstGeom>
        </p:spPr>
      </p:pic>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628650" y="1648684"/>
            <a:ext cx="6776605" cy="2250270"/>
          </a:xfrm>
          <a:scene3d>
            <a:camera prst="orthographicFront"/>
            <a:lightRig rig="threePt" dir="t"/>
          </a:scene3d>
          <a:sp3d>
            <a:bevelT/>
          </a:sp3d>
        </p:spPr>
        <p:txBody>
          <a:bodyPr>
            <a:normAutofit fontScale="90000"/>
            <a:sp3d extrusionH="57150">
              <a:bevelT w="38100" h="38100"/>
            </a:sp3d>
          </a:bodyPr>
          <a:lstStyle/>
          <a:p>
            <a:br>
              <a:rPr lang="nl-NL" i="1" dirty="0">
                <a:effectLst>
                  <a:outerShdw blurRad="50800" dist="38100" dir="2700000" algn="tl" rotWithShape="0">
                    <a:prstClr val="black">
                      <a:alpha val="40000"/>
                    </a:prstClr>
                  </a:outerShdw>
                </a:effectLst>
                <a:latin typeface="Arial"/>
                <a:cs typeface="Arial"/>
              </a:rPr>
            </a:br>
            <a:r>
              <a:rPr lang="nl-NL" dirty="0">
                <a:effectLst>
                  <a:outerShdw blurRad="50800" dist="38100" dir="2700000" algn="tl" rotWithShape="0">
                    <a:prstClr val="black">
                      <a:alpha val="40000"/>
                    </a:prstClr>
                  </a:outerShdw>
                </a:effectLst>
                <a:latin typeface="Arial"/>
                <a:cs typeface="Arial"/>
              </a:rPr>
              <a:t>Voorlichting over</a:t>
            </a:r>
            <a:br>
              <a:rPr lang="nl-NL" i="1" dirty="0">
                <a:effectLst>
                  <a:outerShdw blurRad="50800" dist="38100" dir="2700000" algn="tl" rotWithShape="0">
                    <a:prstClr val="black">
                      <a:alpha val="40000"/>
                    </a:prstClr>
                  </a:outerShdw>
                </a:effectLst>
                <a:latin typeface="Arial"/>
                <a:cs typeface="Arial"/>
              </a:rPr>
            </a:br>
            <a:br>
              <a:rPr lang="nl-NL" i="1" dirty="0">
                <a:solidFill>
                  <a:schemeClr val="accent5">
                    <a:lumMod val="10000"/>
                  </a:schemeClr>
                </a:solidFill>
                <a:effectLst>
                  <a:outerShdw blurRad="50800" dist="38100" dir="2700000" algn="tl" rotWithShape="0">
                    <a:prstClr val="black">
                      <a:alpha val="40000"/>
                    </a:prstClr>
                  </a:outerShdw>
                </a:effectLst>
                <a:latin typeface="Arial"/>
                <a:cs typeface="Arial"/>
              </a:rPr>
            </a:br>
            <a:r>
              <a:rPr lang="nl-NL" dirty="0">
                <a:solidFill>
                  <a:schemeClr val="accent5">
                    <a:lumMod val="10000"/>
                  </a:schemeClr>
                </a:solidFill>
                <a:effectLst>
                  <a:outerShdw blurRad="50800" dist="38100" dir="2700000" algn="tl" rotWithShape="0">
                    <a:prstClr val="black">
                      <a:alpha val="40000"/>
                    </a:prstClr>
                  </a:outerShdw>
                </a:effectLst>
                <a:latin typeface="Arial"/>
                <a:cs typeface="Arial"/>
              </a:rPr>
              <a:t>Uiterlijke verzorging: </a:t>
            </a:r>
            <a:br>
              <a:rPr lang="nl-NL" i="1" dirty="0">
                <a:solidFill>
                  <a:schemeClr val="accent5">
                    <a:lumMod val="10000"/>
                  </a:schemeClr>
                </a:solidFill>
                <a:effectLst>
                  <a:outerShdw blurRad="50800" dist="38100" dir="2700000" algn="tl" rotWithShape="0">
                    <a:prstClr val="black">
                      <a:alpha val="40000"/>
                    </a:prstClr>
                  </a:outerShdw>
                </a:effectLst>
                <a:latin typeface="Arial"/>
                <a:cs typeface="Arial"/>
              </a:rPr>
            </a:br>
            <a:r>
              <a:rPr lang="nl-NL" i="1" dirty="0">
                <a:solidFill>
                  <a:schemeClr val="accent5">
                    <a:lumMod val="10000"/>
                  </a:schemeClr>
                </a:solidFill>
                <a:effectLst>
                  <a:outerShdw blurRad="50800" dist="38100" dir="2700000" algn="tl" rotWithShape="0">
                    <a:prstClr val="black">
                      <a:alpha val="40000"/>
                    </a:prstClr>
                  </a:outerShdw>
                </a:effectLst>
                <a:latin typeface="Arial"/>
                <a:cs typeface="Arial"/>
              </a:rPr>
              <a:t>Haarverzorging</a:t>
            </a:r>
            <a:br>
              <a:rPr lang="nl-NL" i="1" dirty="0">
                <a:solidFill>
                  <a:schemeClr val="accent5">
                    <a:lumMod val="10000"/>
                  </a:schemeClr>
                </a:solidFill>
                <a:effectLst>
                  <a:outerShdw blurRad="50800" dist="38100" dir="2700000" algn="tl" rotWithShape="0">
                    <a:prstClr val="black">
                      <a:alpha val="40000"/>
                    </a:prstClr>
                  </a:outerShdw>
                </a:effectLst>
                <a:latin typeface="Arial"/>
                <a:cs typeface="Arial"/>
              </a:rPr>
            </a:br>
            <a:r>
              <a:rPr lang="nl-NL" i="1" dirty="0">
                <a:solidFill>
                  <a:schemeClr val="accent5">
                    <a:lumMod val="10000"/>
                  </a:schemeClr>
                </a:solidFill>
                <a:effectLst>
                  <a:outerShdw blurRad="50800" dist="38100" dir="2700000" algn="tl" rotWithShape="0">
                    <a:prstClr val="black">
                      <a:alpha val="40000"/>
                    </a:prstClr>
                  </a:outerShdw>
                </a:effectLst>
                <a:latin typeface="Arial"/>
                <a:cs typeface="Arial"/>
              </a:rPr>
              <a:t>	</a:t>
            </a:r>
            <a:r>
              <a:rPr lang="nl-NL" b="0" i="1" dirty="0">
                <a:solidFill>
                  <a:schemeClr val="accent5">
                    <a:lumMod val="10000"/>
                  </a:schemeClr>
                </a:solidFill>
                <a:effectLst>
                  <a:outerShdw blurRad="50800" dist="38100" dir="2700000" algn="tl" rotWithShape="0">
                    <a:prstClr val="black">
                      <a:alpha val="40000"/>
                    </a:prstClr>
                  </a:outerShdw>
                </a:effectLst>
                <a:latin typeface="Arial"/>
                <a:cs typeface="Arial"/>
              </a:rPr>
              <a:t>Kapper</a:t>
            </a:r>
            <a:br>
              <a:rPr lang="nl-NL" b="0" i="1" dirty="0">
                <a:solidFill>
                  <a:schemeClr val="accent5">
                    <a:lumMod val="10000"/>
                  </a:schemeClr>
                </a:solidFill>
                <a:effectLst>
                  <a:outerShdw blurRad="50800" dist="38100" dir="2700000" algn="tl" rotWithShape="0">
                    <a:prstClr val="black">
                      <a:alpha val="40000"/>
                    </a:prstClr>
                  </a:outerShdw>
                </a:effectLst>
                <a:latin typeface="Arial"/>
                <a:cs typeface="Arial"/>
              </a:rPr>
            </a:br>
            <a:r>
              <a:rPr lang="nl-NL" b="0" i="1" dirty="0">
                <a:solidFill>
                  <a:schemeClr val="accent5">
                    <a:lumMod val="10000"/>
                  </a:schemeClr>
                </a:solidFill>
                <a:effectLst>
                  <a:outerShdw blurRad="50800" dist="38100" dir="2700000" algn="tl" rotWithShape="0">
                    <a:prstClr val="black">
                      <a:alpha val="40000"/>
                    </a:prstClr>
                  </a:outerShdw>
                </a:effectLst>
                <a:latin typeface="Arial"/>
                <a:cs typeface="Arial"/>
              </a:rPr>
              <a:t>	Haarstylist Dame 		Haarstylist Heer</a:t>
            </a:r>
            <a:br>
              <a:rPr lang="nl-NL" b="0" i="1" dirty="0">
                <a:solidFill>
                  <a:schemeClr val="accent5">
                    <a:lumMod val="10000"/>
                  </a:schemeClr>
                </a:solidFill>
                <a:effectLst>
                  <a:outerShdw blurRad="50800" dist="38100" dir="2700000" algn="tl" rotWithShape="0">
                    <a:prstClr val="black">
                      <a:alpha val="40000"/>
                    </a:prstClr>
                  </a:outerShdw>
                </a:effectLst>
                <a:latin typeface="Arial"/>
                <a:cs typeface="Arial"/>
              </a:rPr>
            </a:br>
            <a:r>
              <a:rPr lang="nl-NL" b="0" i="1" dirty="0">
                <a:solidFill>
                  <a:schemeClr val="accent5">
                    <a:lumMod val="10000"/>
                  </a:schemeClr>
                </a:solidFill>
                <a:effectLst>
                  <a:outerShdw blurRad="50800" dist="38100" dir="2700000" algn="tl" rotWithShape="0">
                    <a:prstClr val="black">
                      <a:alpha val="40000"/>
                    </a:prstClr>
                  </a:outerShdw>
                </a:effectLst>
                <a:latin typeface="Arial"/>
                <a:cs typeface="Arial"/>
              </a:rPr>
              <a:t>	Salonmanager Dame</a:t>
            </a:r>
            <a:endParaRPr lang="nl-NL" b="0" i="1" dirty="0">
              <a:solidFill>
                <a:schemeClr val="accent5">
                  <a:lumMod val="10000"/>
                </a:schemeClr>
              </a:solidFill>
              <a:effectLst>
                <a:outerShdw blurRad="50800" dist="38100" dir="2700000" algn="tl" rotWithShape="0">
                  <a:prstClr val="black">
                    <a:alpha val="40000"/>
                  </a:prstClr>
                </a:outerShdw>
              </a:effectLst>
            </a:endParaRPr>
          </a:p>
        </p:txBody>
      </p:sp>
      <p:pic>
        <p:nvPicPr>
          <p:cNvPr id="4" name="Dia 1">
            <a:hlinkClick r:id="" action="ppaction://media"/>
            <a:extLst>
              <a:ext uri="{FF2B5EF4-FFF2-40B4-BE49-F238E27FC236}">
                <a16:creationId xmlns:a16="http://schemas.microsoft.com/office/drawing/2014/main" id="{F60C6813-D632-4AB6-AEA5-7111AC2538B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430406" y="6370637"/>
            <a:ext cx="487363" cy="487363"/>
          </a:xfrm>
          <a:prstGeom prst="rect">
            <a:avLst/>
          </a:prstGeom>
        </p:spPr>
      </p:pic>
    </p:spTree>
    <p:extLst>
      <p:ext uri="{BB962C8B-B14F-4D97-AF65-F5344CB8AC3E}">
        <p14:creationId xmlns:p14="http://schemas.microsoft.com/office/powerpoint/2010/main" val="186440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85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Salonmanager Dame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384918"/>
            <a:ext cx="7886700" cy="4572822"/>
          </a:xfrm>
        </p:spPr>
        <p:txBody>
          <a:bodyPr vert="horz" lIns="91440" tIns="45720" rIns="91440" bIns="45720" rtlCol="0" anchor="t">
            <a:noAutofit/>
          </a:bodyPr>
          <a:lstStyle/>
          <a:p>
            <a:pPr marL="0" indent="0">
              <a:lnSpc>
                <a:spcPct val="100000"/>
              </a:lnSpc>
              <a:spcBef>
                <a:spcPts val="0"/>
              </a:spcBef>
              <a:buNone/>
            </a:pPr>
            <a:r>
              <a:rPr lang="nl-NL" sz="1400" b="1" dirty="0"/>
              <a:t>Binnen de opleiding volg je de volgende vakken </a:t>
            </a:r>
          </a:p>
          <a:p>
            <a:pPr>
              <a:lnSpc>
                <a:spcPct val="100000"/>
              </a:lnSpc>
              <a:spcBef>
                <a:spcPts val="0"/>
              </a:spcBef>
              <a:buFont typeface="Wingdings" panose="05000000000000000000" pitchFamily="2" charset="2"/>
              <a:buChar char="ü"/>
            </a:pPr>
            <a:r>
              <a:rPr lang="nl-NL" sz="1400" dirty="0"/>
              <a:t>Algemene vakken</a:t>
            </a:r>
            <a:endParaRPr lang="nl-NL" sz="1400" dirty="0">
              <a:cs typeface="Arial"/>
            </a:endParaRPr>
          </a:p>
          <a:p>
            <a:pPr lvl="1">
              <a:lnSpc>
                <a:spcPct val="100000"/>
              </a:lnSpc>
              <a:spcBef>
                <a:spcPts val="0"/>
              </a:spcBef>
            </a:pPr>
            <a:r>
              <a:rPr lang="nl-NL" sz="1400" dirty="0"/>
              <a:t>Nederlands, Engels, burgerschap, rekenen, sociale vaardigheden, </a:t>
            </a:r>
            <a:r>
              <a:rPr lang="nl-NL" sz="1400" dirty="0" err="1"/>
              <a:t>arbo</a:t>
            </a:r>
            <a:r>
              <a:rPr lang="nl-NL" sz="1400" dirty="0"/>
              <a:t> en mediawijsheid (</a:t>
            </a:r>
            <a:r>
              <a:rPr lang="nl-NL" sz="1400" dirty="0" err="1"/>
              <a:t>sova</a:t>
            </a:r>
            <a:r>
              <a:rPr lang="nl-NL" sz="1400" dirty="0"/>
              <a:t>), loopbaanoriëntatie en -begeleiding (lob), sport op maat</a:t>
            </a:r>
            <a:endParaRPr lang="nl-NL" sz="1400" dirty="0">
              <a:cs typeface="Arial"/>
            </a:endParaRPr>
          </a:p>
          <a:p>
            <a:pPr>
              <a:lnSpc>
                <a:spcPct val="100000"/>
              </a:lnSpc>
              <a:spcBef>
                <a:spcPts val="0"/>
              </a:spcBef>
              <a:buFont typeface="Wingdings" panose="05000000000000000000" pitchFamily="2" charset="2"/>
              <a:buChar char="ü"/>
            </a:pPr>
            <a:r>
              <a:rPr lang="nl-NL" sz="1400" dirty="0"/>
              <a:t>Beroepsgerichte vakken</a:t>
            </a:r>
            <a:endParaRPr lang="nl-NL" sz="1400" dirty="0">
              <a:cs typeface="Arial"/>
            </a:endParaRPr>
          </a:p>
          <a:p>
            <a:pPr lvl="1">
              <a:lnSpc>
                <a:spcPct val="100000"/>
              </a:lnSpc>
              <a:spcBef>
                <a:spcPts val="0"/>
              </a:spcBef>
            </a:pPr>
            <a:r>
              <a:rPr lang="nl-NL" sz="1400" dirty="0"/>
              <a:t>Ontvangen klant en afronden haarbehandeling, verzorgen van haar en hoofdhuid, behandelplan opstellen, knippen en snijden, föhnen, voorbereiden van het permanenten, kleuren, watergolven, vlechten en opsteken, vak-theorie en kleurenleer, ondernemersvaardigheden, leidinggeven en een eigen haarmodelijn ontwikkelen</a:t>
            </a:r>
            <a:endParaRPr lang="nl-NL" sz="1400" dirty="0">
              <a:cs typeface="Arial"/>
            </a:endParaRPr>
          </a:p>
          <a:p>
            <a:pPr>
              <a:lnSpc>
                <a:spcPct val="100000"/>
              </a:lnSpc>
              <a:spcBef>
                <a:spcPts val="0"/>
              </a:spcBef>
              <a:buFont typeface="Wingdings" panose="05000000000000000000" pitchFamily="2" charset="2"/>
              <a:buChar char="ü"/>
            </a:pPr>
            <a:r>
              <a:rPr lang="nl-NL" sz="1400" dirty="0"/>
              <a:t>Keuzedelen</a:t>
            </a:r>
            <a:endParaRPr lang="nl-NL" sz="1400" dirty="0">
              <a:cs typeface="Arial"/>
            </a:endParaRPr>
          </a:p>
          <a:p>
            <a:pPr lvl="1">
              <a:lnSpc>
                <a:spcPct val="100000"/>
              </a:lnSpc>
              <a:spcBef>
                <a:spcPts val="0"/>
              </a:spcBef>
            </a:pPr>
            <a:r>
              <a:rPr lang="nl-NL" sz="1400" dirty="0" err="1"/>
              <a:t>Visagie</a:t>
            </a:r>
            <a:r>
              <a:rPr lang="nl-NL" sz="1400" dirty="0"/>
              <a:t> óf Engels, Klantcontact en Verkoop, Inspelen op innovatie, Imagestyling (</a:t>
            </a:r>
            <a:r>
              <a:rPr lang="nl-NL" sz="1400" i="1" dirty="0"/>
              <a:t>let op dit is onder voorbehoud</a:t>
            </a:r>
            <a:r>
              <a:rPr lang="nl-NL" sz="1400" dirty="0"/>
              <a:t>) </a:t>
            </a:r>
            <a:endParaRPr lang="nl-NL" sz="1400" dirty="0">
              <a:cs typeface="Arial"/>
            </a:endParaRPr>
          </a:p>
          <a:p>
            <a:pPr marL="0" indent="0">
              <a:buNone/>
            </a:pPr>
            <a:r>
              <a:rPr lang="nl-NL" sz="1400" b="1" dirty="0"/>
              <a:t>Stage</a:t>
            </a:r>
            <a:endParaRPr lang="nl-NL" dirty="0"/>
          </a:p>
          <a:p>
            <a:pPr marL="0" indent="0">
              <a:buNone/>
            </a:pPr>
            <a:r>
              <a:rPr lang="nl-NL" sz="1400" dirty="0"/>
              <a:t>Je loopt in leerjaar 1 één dag per week stage, in leerjaar 2 en 3 twee dagen per week. </a:t>
            </a:r>
            <a:endParaRPr lang="nl-NL" sz="1400" dirty="0">
              <a:cs typeface="Arial"/>
            </a:endParaRPr>
          </a:p>
          <a:p>
            <a:pPr marL="0" indent="0">
              <a:buNone/>
            </a:pPr>
            <a:r>
              <a:rPr lang="nl-NL" sz="1400" dirty="0"/>
              <a:t>Zodra  je weet of je met de opleiding wilt starten, ga je op zoek naar een stageplaats. Lukt het je niet om voor het begin van de opleiding een stageplaats te vinden dan helpt de opleiding je zodra je start. Je loopt altijd stage in een erkend leerbedrijf. Deze leerbedrijven zijn te vinden op </a:t>
            </a:r>
            <a:r>
              <a:rPr lang="nl-NL" sz="1400" dirty="0">
                <a:hlinkClick r:id="rId5"/>
              </a:rPr>
              <a:t>www.stagemarkt.nl</a:t>
            </a:r>
            <a:r>
              <a:rPr lang="nl-NL" sz="1400" dirty="0"/>
              <a:t>. </a:t>
            </a:r>
            <a:endParaRPr lang="nl-NL" sz="1400" dirty="0">
              <a:cs typeface="Arial"/>
            </a:endParaRPr>
          </a:p>
          <a:p>
            <a:pPr marL="457200" lvl="1" indent="0">
              <a:lnSpc>
                <a:spcPct val="100000"/>
              </a:lnSpc>
              <a:spcBef>
                <a:spcPts val="0"/>
              </a:spcBef>
              <a:buNone/>
            </a:pPr>
            <a:endParaRPr lang="nl-NL" sz="1400" dirty="0"/>
          </a:p>
        </p:txBody>
      </p:sp>
      <p:pic>
        <p:nvPicPr>
          <p:cNvPr id="5" name="Afbeelding 4" descr="Afbeelding met vervagen&#10;&#10;Automatisch gegenereerde beschrijving">
            <a:extLst>
              <a:ext uri="{FF2B5EF4-FFF2-40B4-BE49-F238E27FC236}">
                <a16:creationId xmlns:a16="http://schemas.microsoft.com/office/drawing/2014/main" id="{F1A56C2A-987C-49AC-BD1C-807005D41E1C}"/>
              </a:ext>
            </a:extLst>
          </p:cNvPr>
          <p:cNvPicPr>
            <a:picLocks noChangeAspect="1"/>
          </p:cNvPicPr>
          <p:nvPr/>
        </p:nvPicPr>
        <p:blipFill>
          <a:blip r:embed="rId6">
            <a:alphaModFix amt="50000"/>
          </a:blip>
          <a:stretch>
            <a:fillRect/>
          </a:stretch>
        </p:blipFill>
        <p:spPr>
          <a:xfrm>
            <a:off x="6117329" y="72865"/>
            <a:ext cx="2619375" cy="1743075"/>
          </a:xfrm>
          <a:prstGeom prst="rect">
            <a:avLst/>
          </a:prstGeom>
        </p:spPr>
      </p:pic>
      <p:pic>
        <p:nvPicPr>
          <p:cNvPr id="4" name="Opgenomen geluid">
            <a:hlinkClick r:id="" action="ppaction://media"/>
            <a:extLst>
              <a:ext uri="{FF2B5EF4-FFF2-40B4-BE49-F238E27FC236}">
                <a16:creationId xmlns:a16="http://schemas.microsoft.com/office/drawing/2014/main" id="{B93C0D42-0E98-473C-9E6E-E29D69E52BC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56637" y="6324917"/>
            <a:ext cx="487363" cy="487363"/>
          </a:xfrm>
          <a:prstGeom prst="rect">
            <a:avLst/>
          </a:prstGeom>
        </p:spPr>
      </p:pic>
    </p:spTree>
    <p:extLst>
      <p:ext uri="{BB962C8B-B14F-4D97-AF65-F5344CB8AC3E}">
        <p14:creationId xmlns:p14="http://schemas.microsoft.com/office/powerpoint/2010/main" val="389775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76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Vervolg mogelijkheden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a:t>Na de opleiding</a:t>
            </a:r>
            <a:endParaRPr lang="nl-NL"/>
          </a:p>
          <a:p>
            <a:pPr marL="0" indent="0">
              <a:buNone/>
            </a:pPr>
            <a:r>
              <a:rPr lang="nl-NL"/>
              <a:t>Na iedere opleiding binnen haarverzorging kun je gaan werken in een kapsalon of beautysalon in loondienst.</a:t>
            </a:r>
          </a:p>
          <a:p>
            <a:pPr marL="0" indent="0">
              <a:buNone/>
            </a:pPr>
            <a:r>
              <a:rPr lang="nl-NL"/>
              <a:t>Ook kun je na de opleiding je eigen bedrijf starten. </a:t>
            </a:r>
            <a:endParaRPr lang="nl-NL">
              <a:cs typeface="Arial"/>
            </a:endParaRPr>
          </a:p>
          <a:p>
            <a:pPr marL="0" indent="0">
              <a:buNone/>
            </a:pPr>
            <a:endParaRPr lang="nl-NL"/>
          </a:p>
          <a:p>
            <a:pPr marL="0" indent="0">
              <a:buNone/>
            </a:pPr>
            <a:r>
              <a:rPr lang="nl-NL"/>
              <a:t>Tevens kan je met een niveau 4 diploma doorstromen naar de instructeurs- of de </a:t>
            </a:r>
            <a:r>
              <a:rPr lang="nl-NL" err="1"/>
              <a:t>HBO-lerarenopleiding</a:t>
            </a:r>
            <a:r>
              <a:rPr lang="nl-NL"/>
              <a:t> (gezondheidszorg en welzijn).</a:t>
            </a:r>
          </a:p>
          <a:p>
            <a:pPr marL="0" indent="0">
              <a:buNone/>
            </a:pPr>
            <a:endParaRPr lang="nl-NL"/>
          </a:p>
        </p:txBody>
      </p:sp>
      <p:pic>
        <p:nvPicPr>
          <p:cNvPr id="4" name="Opgenomen geluid">
            <a:hlinkClick r:id="" action="ppaction://media"/>
            <a:extLst>
              <a:ext uri="{FF2B5EF4-FFF2-40B4-BE49-F238E27FC236}">
                <a16:creationId xmlns:a16="http://schemas.microsoft.com/office/drawing/2014/main" id="{5BA6366A-E02F-4B23-921E-463018634AC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15350" y="6249189"/>
            <a:ext cx="487363" cy="487363"/>
          </a:xfrm>
          <a:prstGeom prst="rect">
            <a:avLst/>
          </a:prstGeom>
        </p:spPr>
      </p:pic>
    </p:spTree>
    <p:extLst>
      <p:ext uri="{BB962C8B-B14F-4D97-AF65-F5344CB8AC3E}">
        <p14:creationId xmlns:p14="http://schemas.microsoft.com/office/powerpoint/2010/main" val="4250655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788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normAutofit/>
          </a:bodyPr>
          <a:lstStyle/>
          <a:p>
            <a:r>
              <a:rPr lang="nl-NL"/>
              <a:t>Opleidingskosten haarverzorging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20000"/>
          </a:bodyPr>
          <a:lstStyle/>
          <a:p>
            <a:pPr marL="0" indent="0">
              <a:buNone/>
            </a:pPr>
            <a:r>
              <a:rPr lang="nl-NL" b="1" dirty="0"/>
              <a:t>Studiekosten</a:t>
            </a:r>
          </a:p>
          <a:p>
            <a:r>
              <a:rPr lang="nl-NL" dirty="0"/>
              <a:t>BOL lesgeld / BBL cursusgeld (vanaf 18 jaar)</a:t>
            </a:r>
          </a:p>
          <a:p>
            <a:r>
              <a:rPr lang="nl-NL" dirty="0"/>
              <a:t>Bijkomende kosten voor licenties, materialen, bedrijfskleding, boek (vervangend materiaal) zijn;</a:t>
            </a:r>
          </a:p>
          <a:p>
            <a:pPr marL="800100" lvl="2" indent="0">
              <a:buNone/>
            </a:pPr>
            <a:r>
              <a:rPr lang="nl-NL" dirty="0"/>
              <a:t>Leerjaar 1 </a:t>
            </a:r>
            <a:r>
              <a:rPr lang="nl-NL" u="sng" dirty="0"/>
              <a:t>+</a:t>
            </a:r>
            <a:r>
              <a:rPr lang="nl-NL" dirty="0"/>
              <a:t> 500,- euro</a:t>
            </a:r>
          </a:p>
          <a:p>
            <a:pPr marL="800100" lvl="2" indent="0">
              <a:buNone/>
            </a:pPr>
            <a:r>
              <a:rPr lang="nl-NL" dirty="0"/>
              <a:t>Leerjaar 2 </a:t>
            </a:r>
            <a:r>
              <a:rPr lang="nl-NL" u="sng" dirty="0"/>
              <a:t>+</a:t>
            </a:r>
            <a:r>
              <a:rPr lang="nl-NL" dirty="0"/>
              <a:t> 300,- euro</a:t>
            </a:r>
          </a:p>
          <a:p>
            <a:pPr marL="800100" lvl="2" indent="0">
              <a:buNone/>
            </a:pPr>
            <a:r>
              <a:rPr lang="nl-NL" dirty="0"/>
              <a:t>Leerjaar 3 </a:t>
            </a:r>
            <a:r>
              <a:rPr lang="nl-NL" u="sng" dirty="0"/>
              <a:t>+</a:t>
            </a:r>
            <a:r>
              <a:rPr lang="nl-NL" dirty="0"/>
              <a:t> 250,- euro</a:t>
            </a:r>
          </a:p>
          <a:p>
            <a:r>
              <a:rPr lang="nl-NL" dirty="0"/>
              <a:t>Start begin schooljaar 2021</a:t>
            </a:r>
          </a:p>
          <a:p>
            <a:r>
              <a:rPr lang="nl-NL" dirty="0"/>
              <a:t>Campusbaan  6 te Nijmegen </a:t>
            </a:r>
          </a:p>
          <a:p>
            <a:endParaRPr lang="nl-NL" dirty="0"/>
          </a:p>
          <a:p>
            <a:pPr marL="0" indent="0">
              <a:buNone/>
            </a:pPr>
            <a:r>
              <a:rPr lang="nl-NL" sz="2200" b="1" dirty="0"/>
              <a:t>Financiële uitdaging?</a:t>
            </a:r>
          </a:p>
          <a:p>
            <a:pPr marL="0" indent="0">
              <a:buNone/>
            </a:pPr>
            <a:r>
              <a:rPr lang="nl-NL" sz="2200" dirty="0"/>
              <a:t>Vraag via je trajectbegeleider een financieel spreekuur aan.</a:t>
            </a:r>
          </a:p>
        </p:txBody>
      </p:sp>
      <p:pic>
        <p:nvPicPr>
          <p:cNvPr id="4" name="Opgenomen geluid">
            <a:hlinkClick r:id="" action="ppaction://media"/>
            <a:extLst>
              <a:ext uri="{FF2B5EF4-FFF2-40B4-BE49-F238E27FC236}">
                <a16:creationId xmlns:a16="http://schemas.microsoft.com/office/drawing/2014/main" id="{25C1CB44-6576-4DA0-B0AA-781FFC759AC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2312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297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Wij zijn de voorlichters van deze opleiding(en). </a:t>
            </a:r>
            <a:r>
              <a:rPr lang="nl-NL" dirty="0"/>
              <a:t>Je kunt met al je vragen bij ons terecht: </a:t>
            </a:r>
            <a:endParaRPr lang="nl-NL"/>
          </a:p>
          <a:p>
            <a:pPr marL="0" indent="0">
              <a:buNone/>
            </a:pPr>
            <a:endParaRPr lang="nl-NL"/>
          </a:p>
          <a:p>
            <a:r>
              <a:rPr lang="nl-NL" b="1" dirty="0"/>
              <a:t>José Derks</a:t>
            </a:r>
            <a:br>
              <a:rPr lang="nl-NL" b="1" cap="all" dirty="0"/>
            </a:br>
            <a:r>
              <a:rPr lang="nl-NL" b="1" cap="all" dirty="0"/>
              <a:t>e</a:t>
            </a:r>
            <a:r>
              <a:rPr lang="nl-NL" dirty="0"/>
              <a:t> </a:t>
            </a:r>
            <a:r>
              <a:rPr lang="nl-NL" u="sng" dirty="0">
                <a:hlinkClick r:id="rId5"/>
              </a:rPr>
              <a:t>j.derks@roc-nijmegen.nl</a:t>
            </a:r>
            <a:r>
              <a:rPr lang="nl-NL" dirty="0"/>
              <a:t> </a:t>
            </a:r>
            <a:endParaRPr lang="nl-NL" dirty="0">
              <a:cs typeface="Arial"/>
            </a:endParaRPr>
          </a:p>
          <a:p>
            <a:pPr marL="0" lvl="0" indent="0">
              <a:buNone/>
            </a:pPr>
            <a:br>
              <a:rPr lang="nl-NL" dirty="0"/>
            </a:br>
            <a:endParaRPr lang="nl-NL"/>
          </a:p>
          <a:p>
            <a:r>
              <a:rPr lang="nl-NL" b="1" dirty="0"/>
              <a:t>Marion Schenk</a:t>
            </a:r>
            <a:br>
              <a:rPr lang="en-GB" b="1" cap="all" dirty="0"/>
            </a:br>
            <a:r>
              <a:rPr lang="en-GB" b="1" cap="all" dirty="0"/>
              <a:t>e</a:t>
            </a:r>
            <a:r>
              <a:rPr lang="en-GB" dirty="0"/>
              <a:t> </a:t>
            </a:r>
            <a:r>
              <a:rPr lang="en-GB" u="sng" dirty="0">
                <a:hlinkClick r:id="rId6"/>
              </a:rPr>
              <a:t>m.schenk@roc-nijmegen.nl</a:t>
            </a:r>
            <a:r>
              <a:rPr lang="en-GB" dirty="0"/>
              <a:t> </a:t>
            </a:r>
            <a:endParaRPr lang="en-GB" dirty="0">
              <a:cs typeface="Arial"/>
            </a:endParaRPr>
          </a:p>
          <a:p>
            <a:pPr marL="0" lvl="0" indent="0">
              <a:buNone/>
            </a:pPr>
            <a:endParaRPr lang="en-GB" i="1" dirty="0">
              <a:cs typeface="Arial"/>
            </a:endParaRPr>
          </a:p>
          <a:p>
            <a:pPr marL="0" indent="0">
              <a:buNone/>
            </a:pPr>
            <a:endParaRPr lang="nl-NL"/>
          </a:p>
        </p:txBody>
      </p:sp>
      <p:pic>
        <p:nvPicPr>
          <p:cNvPr id="4" name="Opgenomen geluid">
            <a:hlinkClick r:id="" action="ppaction://media"/>
            <a:extLst>
              <a:ext uri="{FF2B5EF4-FFF2-40B4-BE49-F238E27FC236}">
                <a16:creationId xmlns:a16="http://schemas.microsoft.com/office/drawing/2014/main" id="{94D2EDB7-D054-40CF-A950-B77FE6E8FD5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15350" y="6370637"/>
            <a:ext cx="487363" cy="487363"/>
          </a:xfrm>
          <a:prstGeom prst="rect">
            <a:avLst/>
          </a:prstGeom>
        </p:spPr>
      </p:pic>
    </p:spTree>
    <p:extLst>
      <p:ext uri="{BB962C8B-B14F-4D97-AF65-F5344CB8AC3E}">
        <p14:creationId xmlns:p14="http://schemas.microsoft.com/office/powerpoint/2010/main" val="2666268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25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5"/>
          <a:stretch>
            <a:fillRect/>
          </a:stretch>
        </p:blipFill>
        <p:spPr>
          <a:xfrm>
            <a:off x="3601968" y="0"/>
            <a:ext cx="5088975" cy="6858000"/>
          </a:xfrm>
          <a:prstGeom prst="rect">
            <a:avLst/>
          </a:prstGeom>
        </p:spPr>
      </p:pic>
      <p:pic>
        <p:nvPicPr>
          <p:cNvPr id="3" name="Opgenomen geluid">
            <a:hlinkClick r:id="" action="ppaction://media"/>
            <a:extLst>
              <a:ext uri="{FF2B5EF4-FFF2-40B4-BE49-F238E27FC236}">
                <a16:creationId xmlns:a16="http://schemas.microsoft.com/office/drawing/2014/main" id="{16AE9A77-B543-49EB-84AE-3422462A2E7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27678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56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5"/>
              </a:rPr>
              <a:t>www.roc-nijmegen.nl/aanmelden-mbo</a:t>
            </a:r>
            <a:r>
              <a:rPr lang="nl-NL"/>
              <a:t> vind je alle informatie over aanmelden en toelating.</a:t>
            </a:r>
          </a:p>
        </p:txBody>
      </p:sp>
      <p:pic>
        <p:nvPicPr>
          <p:cNvPr id="4" name="Opgenomen geluid">
            <a:hlinkClick r:id="" action="ppaction://media"/>
            <a:extLst>
              <a:ext uri="{FF2B5EF4-FFF2-40B4-BE49-F238E27FC236}">
                <a16:creationId xmlns:a16="http://schemas.microsoft.com/office/drawing/2014/main" id="{45262F03-FD81-490E-BD3A-20D7E460428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362389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4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vert="horz" lIns="91440" tIns="45720" rIns="91440" bIns="45720" rtlCol="0" anchor="t">
            <a:normAutofit fontScale="92500" lnSpcReduction="20000"/>
          </a:bodyPr>
          <a:lstStyle/>
          <a:p>
            <a:pPr marL="0" indent="0">
              <a:buNone/>
            </a:pPr>
            <a:r>
              <a:rPr lang="nl-NL" dirty="0"/>
              <a:t>1. Stuur een e-mail naar:</a:t>
            </a:r>
          </a:p>
          <a:p>
            <a:pPr marL="0" lvl="0" indent="0">
              <a:buNone/>
            </a:pPr>
            <a:r>
              <a:rPr lang="nl-NL" b="1" dirty="0"/>
              <a:t>José Derks </a:t>
            </a:r>
            <a:r>
              <a:rPr lang="nl-NL" u="sng" dirty="0">
                <a:hlinkClick r:id="rId5"/>
              </a:rPr>
              <a:t>j.derks@roc-nijmegen.nl</a:t>
            </a:r>
            <a:endParaRPr lang="nl-NL" u="sng" dirty="0"/>
          </a:p>
          <a:p>
            <a:pPr marL="0" lvl="0" indent="0">
              <a:buNone/>
            </a:pPr>
            <a:r>
              <a:rPr lang="nl-NL" b="1" i="1" dirty="0"/>
              <a:t>OF</a:t>
            </a:r>
            <a:endParaRPr lang="nl-NL" b="1" i="1" dirty="0">
              <a:cs typeface="Arial"/>
            </a:endParaRPr>
          </a:p>
          <a:p>
            <a:pPr marL="0" lvl="0" indent="0">
              <a:buNone/>
            </a:pPr>
            <a:r>
              <a:rPr lang="nl-NL" b="1" dirty="0"/>
              <a:t>Marion Schenk </a:t>
            </a:r>
            <a:r>
              <a:rPr lang="en-GB" u="sng" dirty="0">
                <a:hlinkClick r:id="rId6"/>
              </a:rPr>
              <a:t>m.schenk@roc-nijmegen.nl</a:t>
            </a:r>
            <a:endParaRPr lang="en-GB" u="sng" dirty="0"/>
          </a:p>
          <a:p>
            <a:pPr marL="0" lvl="0" indent="0">
              <a:buNone/>
            </a:pPr>
            <a:endParaRPr lang="nl-NL" i="1" dirty="0"/>
          </a:p>
          <a:p>
            <a:pPr marL="0" indent="0">
              <a:buNone/>
            </a:pPr>
            <a:r>
              <a:rPr lang="nl-NL" dirty="0"/>
              <a:t>2. Zet in het onderwerp “presentatie”</a:t>
            </a:r>
            <a:endParaRPr lang="nl-NL" dirty="0">
              <a:cs typeface="Arial"/>
            </a:endParaRPr>
          </a:p>
          <a:p>
            <a:pPr marL="0" indent="0">
              <a:buNone/>
            </a:pPr>
            <a:r>
              <a:rPr lang="nl-NL" dirty="0"/>
              <a:t>3. Dan stuur ik jou z.s.m. deze presentatie </a:t>
            </a:r>
          </a:p>
          <a:p>
            <a:pPr marL="0" indent="0">
              <a:buNone/>
            </a:pPr>
            <a:endParaRPr lang="nl-NL" dirty="0">
              <a:cs typeface="Arial" panose="020B0604020202020204"/>
            </a:endParaRPr>
          </a:p>
          <a:p>
            <a:pPr marL="0" indent="0">
              <a:buNone/>
            </a:pPr>
            <a:r>
              <a:rPr lang="nl-NL" dirty="0"/>
              <a:t>Ook op de website bij de opleidingen staan diverse video’s en andere presentaties die je kunt bekijken. </a:t>
            </a:r>
            <a:endParaRPr lang="nl-NL" dirty="0">
              <a:cs typeface="Arial"/>
            </a:endParaRPr>
          </a:p>
          <a:p>
            <a:pPr marL="0" indent="0">
              <a:buNone/>
            </a:pPr>
            <a:r>
              <a:rPr lang="nl-NL" dirty="0"/>
              <a:t>Volg #</a:t>
            </a:r>
            <a:r>
              <a:rPr lang="nl-NL" dirty="0" err="1"/>
              <a:t>ROCNijmegen</a:t>
            </a:r>
            <a:r>
              <a:rPr lang="nl-NL" dirty="0"/>
              <a:t> op </a:t>
            </a:r>
            <a:r>
              <a:rPr lang="nl-NL" dirty="0" err="1"/>
              <a:t>social</a:t>
            </a:r>
            <a:r>
              <a:rPr lang="nl-NL" dirty="0"/>
              <a:t> media</a:t>
            </a:r>
            <a:endParaRPr lang="nl-NL" dirty="0">
              <a:cs typeface="Arial"/>
            </a:endParaRP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7"/>
          <a:stretch>
            <a:fillRect/>
          </a:stretch>
        </p:blipFill>
        <p:spPr>
          <a:xfrm>
            <a:off x="6184425" y="5170828"/>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8"/>
          <a:stretch>
            <a:fillRect/>
          </a:stretch>
        </p:blipFill>
        <p:spPr>
          <a:xfrm>
            <a:off x="6962161" y="5181704"/>
            <a:ext cx="387726" cy="382556"/>
          </a:xfrm>
          <a:prstGeom prst="rect">
            <a:avLst/>
          </a:prstGeom>
        </p:spPr>
      </p:pic>
      <p:pic>
        <p:nvPicPr>
          <p:cNvPr id="6" name="Opgenomen geluid">
            <a:hlinkClick r:id="" action="ppaction://media"/>
            <a:extLst>
              <a:ext uri="{FF2B5EF4-FFF2-40B4-BE49-F238E27FC236}">
                <a16:creationId xmlns:a16="http://schemas.microsoft.com/office/drawing/2014/main" id="{A744C782-2922-466C-A9F6-7BF33FD7B72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542337" y="6370637"/>
            <a:ext cx="487363" cy="487363"/>
          </a:xfrm>
          <a:prstGeom prst="rect">
            <a:avLst/>
          </a:prstGeom>
        </p:spPr>
      </p:pic>
    </p:spTree>
    <p:extLst>
      <p:ext uri="{BB962C8B-B14F-4D97-AF65-F5344CB8AC3E}">
        <p14:creationId xmlns:p14="http://schemas.microsoft.com/office/powerpoint/2010/main" val="232541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52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5"/>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6"/>
              </a:rPr>
              <a:t>www</a:t>
            </a:r>
            <a:r>
              <a:rPr lang="nl-NL" sz="2300" i="1">
                <a:ea typeface="+mn-lt"/>
                <a:cs typeface="+mn-lt"/>
                <a:hlinkClick r:id="rId6"/>
              </a:rPr>
              <a:t>.</a:t>
            </a:r>
            <a:r>
              <a:rPr lang="nl-NL" sz="2300">
                <a:ea typeface="+mn-lt"/>
                <a:cs typeface="+mn-lt"/>
                <a:hlinkClick r:id="rId6"/>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7"/>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8"/>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9"/>
              </a:rPr>
              <a:t>www</a:t>
            </a:r>
            <a:r>
              <a:rPr lang="nl-NL" sz="2300" i="1">
                <a:ea typeface="+mn-lt"/>
                <a:cs typeface="+mn-lt"/>
                <a:hlinkClick r:id="rId9"/>
              </a:rPr>
              <a:t>.</a:t>
            </a:r>
            <a:r>
              <a:rPr lang="nl-NL" sz="2300">
                <a:ea typeface="+mn-lt"/>
                <a:cs typeface="+mn-lt"/>
                <a:hlinkClick r:id="rId9"/>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10"/>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1"/>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2"/>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3"/>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4"/>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5" name="Opgenomen geluid">
            <a:hlinkClick r:id="" action="ppaction://media"/>
            <a:extLst>
              <a:ext uri="{FF2B5EF4-FFF2-40B4-BE49-F238E27FC236}">
                <a16:creationId xmlns:a16="http://schemas.microsoft.com/office/drawing/2014/main" id="{2135601B-2534-4987-80FD-6DD7C4B75EDB}"/>
              </a:ext>
            </a:extLst>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266271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47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Rechte verbindingslijn 20">
            <a:extLst>
              <a:ext uri="{FF2B5EF4-FFF2-40B4-BE49-F238E27FC236}">
                <a16:creationId xmlns:a16="http://schemas.microsoft.com/office/drawing/2014/main" id="{D6736BA5-A63E-4837-9411-7E103C6F9506}"/>
              </a:ext>
            </a:extLst>
          </p:cNvPr>
          <p:cNvCxnSpPr>
            <a:cxnSpLocks/>
          </p:cNvCxnSpPr>
          <p:nvPr/>
        </p:nvCxnSpPr>
        <p:spPr>
          <a:xfrm flipH="1">
            <a:off x="3351101" y="2678960"/>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1B3C133-3571-4B4E-A6D0-C0B19BBC1092}"/>
              </a:ext>
            </a:extLst>
          </p:cNvPr>
          <p:cNvCxnSpPr>
            <a:cxnSpLocks/>
          </p:cNvCxnSpPr>
          <p:nvPr/>
        </p:nvCxnSpPr>
        <p:spPr>
          <a:xfrm>
            <a:off x="7296293" y="2396629"/>
            <a:ext cx="28201" cy="2016847"/>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396AC1E9-8F2B-4517-ADB6-BBFF64703A7C}"/>
              </a:ext>
            </a:extLst>
          </p:cNvPr>
          <p:cNvCxnSpPr>
            <a:cxnSpLocks/>
          </p:cNvCxnSpPr>
          <p:nvPr/>
        </p:nvCxnSpPr>
        <p:spPr>
          <a:xfrm flipH="1">
            <a:off x="5338775" y="2395069"/>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606937D-D071-4CAD-9775-D58EB0AF1C89}"/>
              </a:ext>
            </a:extLst>
          </p:cNvPr>
          <p:cNvCxnSpPr>
            <a:cxnSpLocks/>
          </p:cNvCxnSpPr>
          <p:nvPr/>
        </p:nvCxnSpPr>
        <p:spPr>
          <a:xfrm flipH="1">
            <a:off x="3342494" y="2401838"/>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B5F924E8-B6D3-4000-A53E-B5B42189ADD5}"/>
              </a:ext>
            </a:extLst>
          </p:cNvPr>
          <p:cNvCxnSpPr>
            <a:cxnSpLocks/>
          </p:cNvCxnSpPr>
          <p:nvPr/>
        </p:nvCxnSpPr>
        <p:spPr>
          <a:xfrm flipH="1">
            <a:off x="1366402" y="2395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DDEA9A0F-DDAB-40ED-A1AB-14602788915C}"/>
              </a:ext>
            </a:extLst>
          </p:cNvPr>
          <p:cNvCxnSpPr>
            <a:cxnSpLocks/>
          </p:cNvCxnSpPr>
          <p:nvPr/>
        </p:nvCxnSpPr>
        <p:spPr>
          <a:xfrm flipH="1">
            <a:off x="4267138" y="1766904"/>
            <a:ext cx="1" cy="63493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779CD469-FC64-4620-A40F-38B8C89BD197}"/>
              </a:ext>
            </a:extLst>
          </p:cNvPr>
          <p:cNvCxnSpPr>
            <a:cxnSpLocks/>
          </p:cNvCxnSpPr>
          <p:nvPr/>
        </p:nvCxnSpPr>
        <p:spPr>
          <a:xfrm>
            <a:off x="1374111" y="2388300"/>
            <a:ext cx="5950383" cy="67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6" name="Rechthoek: afgeronde hoeken 5">
            <a:extLst>
              <a:ext uri="{FF2B5EF4-FFF2-40B4-BE49-F238E27FC236}">
                <a16:creationId xmlns:a16="http://schemas.microsoft.com/office/drawing/2014/main" id="{C143FA04-710F-4DEE-9B6D-7B46EDD2D34D}"/>
              </a:ext>
            </a:extLst>
          </p:cNvPr>
          <p:cNvSpPr/>
          <p:nvPr/>
        </p:nvSpPr>
        <p:spPr>
          <a:xfrm>
            <a:off x="412959"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7" name="Rechthoek: afgeronde hoeken 6">
            <a:extLst>
              <a:ext uri="{FF2B5EF4-FFF2-40B4-BE49-F238E27FC236}">
                <a16:creationId xmlns:a16="http://schemas.microsoft.com/office/drawing/2014/main" id="{326A5702-A064-4D5A-88CE-FC74E13A3D8B}"/>
              </a:ext>
            </a:extLst>
          </p:cNvPr>
          <p:cNvSpPr/>
          <p:nvPr/>
        </p:nvSpPr>
        <p:spPr>
          <a:xfrm>
            <a:off x="2409241" y="2722931"/>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sp>
        <p:nvSpPr>
          <p:cNvPr id="8" name="Rechthoek: afgeronde hoeken 7">
            <a:extLst>
              <a:ext uri="{FF2B5EF4-FFF2-40B4-BE49-F238E27FC236}">
                <a16:creationId xmlns:a16="http://schemas.microsoft.com/office/drawing/2014/main" id="{3FBC034B-B393-46BA-9D27-0CDC9E0F0114}"/>
              </a:ext>
            </a:extLst>
          </p:cNvPr>
          <p:cNvSpPr/>
          <p:nvPr/>
        </p:nvSpPr>
        <p:spPr>
          <a:xfrm>
            <a:off x="4405523" y="272293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9" name="Rechthoek: afgeronde hoeken 8">
            <a:extLst>
              <a:ext uri="{FF2B5EF4-FFF2-40B4-BE49-F238E27FC236}">
                <a16:creationId xmlns:a16="http://schemas.microsoft.com/office/drawing/2014/main" id="{4F0C901D-8A1C-43E1-824B-CA5D529DF2A1}"/>
              </a:ext>
            </a:extLst>
          </p:cNvPr>
          <p:cNvSpPr/>
          <p:nvPr/>
        </p:nvSpPr>
        <p:spPr>
          <a:xfrm>
            <a:off x="6401805" y="272293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10" name="Rechthoek: afgeronde hoeken 9">
            <a:extLst>
              <a:ext uri="{FF2B5EF4-FFF2-40B4-BE49-F238E27FC236}">
                <a16:creationId xmlns:a16="http://schemas.microsoft.com/office/drawing/2014/main" id="{D85310B2-8DED-4463-90BD-47E69471A1B2}"/>
              </a:ext>
            </a:extLst>
          </p:cNvPr>
          <p:cNvSpPr/>
          <p:nvPr/>
        </p:nvSpPr>
        <p:spPr>
          <a:xfrm>
            <a:off x="4405523" y="3422476"/>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assistenten in de gezondheidszorg</a:t>
            </a:r>
          </a:p>
        </p:txBody>
      </p:sp>
      <p:sp>
        <p:nvSpPr>
          <p:cNvPr id="11" name="Rechthoek: afgeronde hoeken 10">
            <a:extLst>
              <a:ext uri="{FF2B5EF4-FFF2-40B4-BE49-F238E27FC236}">
                <a16:creationId xmlns:a16="http://schemas.microsoft.com/office/drawing/2014/main" id="{75439C80-D114-4C8C-98D5-67A93829CC0E}"/>
              </a:ext>
            </a:extLst>
          </p:cNvPr>
          <p:cNvSpPr/>
          <p:nvPr/>
        </p:nvSpPr>
        <p:spPr>
          <a:xfrm>
            <a:off x="4405523" y="4110719"/>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verpleging &amp; verzorging</a:t>
            </a:r>
          </a:p>
        </p:txBody>
      </p:sp>
      <p:sp>
        <p:nvSpPr>
          <p:cNvPr id="12" name="Rechthoek: afgeronde hoeken 11">
            <a:extLst>
              <a:ext uri="{FF2B5EF4-FFF2-40B4-BE49-F238E27FC236}">
                <a16:creationId xmlns:a16="http://schemas.microsoft.com/office/drawing/2014/main" id="{6951A646-5F3E-4856-B392-FA5728EE4520}"/>
              </a:ext>
            </a:extLst>
          </p:cNvPr>
          <p:cNvSpPr/>
          <p:nvPr/>
        </p:nvSpPr>
        <p:spPr>
          <a:xfrm>
            <a:off x="6401805" y="4113030"/>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pedagogisch werk</a:t>
            </a:r>
          </a:p>
        </p:txBody>
      </p:sp>
      <p:sp>
        <p:nvSpPr>
          <p:cNvPr id="13" name="Rechthoek: afgeronde hoeken 12">
            <a:extLst>
              <a:ext uri="{FF2B5EF4-FFF2-40B4-BE49-F238E27FC236}">
                <a16:creationId xmlns:a16="http://schemas.microsoft.com/office/drawing/2014/main" id="{88F0F87A-8D18-4A38-B830-D59D2EB75303}"/>
              </a:ext>
            </a:extLst>
          </p:cNvPr>
          <p:cNvSpPr/>
          <p:nvPr/>
        </p:nvSpPr>
        <p:spPr>
          <a:xfrm>
            <a:off x="6401804" y="3422476"/>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maatschappelijke zorg</a:t>
            </a:r>
          </a:p>
        </p:txBody>
      </p:sp>
      <p:sp>
        <p:nvSpPr>
          <p:cNvPr id="14" name="Rechthoek: afgeronde hoeken 13">
            <a:extLst>
              <a:ext uri="{FF2B5EF4-FFF2-40B4-BE49-F238E27FC236}">
                <a16:creationId xmlns:a16="http://schemas.microsoft.com/office/drawing/2014/main" id="{3DFC58C3-AE71-48DD-9310-CD9E4ED3E700}"/>
              </a:ext>
            </a:extLst>
          </p:cNvPr>
          <p:cNvSpPr/>
          <p:nvPr/>
        </p:nvSpPr>
        <p:spPr>
          <a:xfrm>
            <a:off x="3342494" y="1585688"/>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3" name="Rechthoek: afgeronde hoeken 22">
            <a:extLst>
              <a:ext uri="{FF2B5EF4-FFF2-40B4-BE49-F238E27FC236}">
                <a16:creationId xmlns:a16="http://schemas.microsoft.com/office/drawing/2014/main" id="{EBB0B247-811A-4859-BB64-E27C67D53298}"/>
              </a:ext>
            </a:extLst>
          </p:cNvPr>
          <p:cNvSpPr/>
          <p:nvPr/>
        </p:nvSpPr>
        <p:spPr>
          <a:xfrm>
            <a:off x="2400630" y="4113030"/>
            <a:ext cx="1866507"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sz="1400" dirty="0" err="1"/>
              <a:t>schoonheids-verzorging</a:t>
            </a:r>
            <a:endParaRPr lang="nl-NL" sz="1400" dirty="0" err="1">
              <a:cs typeface="Arial"/>
            </a:endParaRPr>
          </a:p>
        </p:txBody>
      </p:sp>
      <p:sp>
        <p:nvSpPr>
          <p:cNvPr id="24" name="Rechthoek: afgeronde hoeken 23">
            <a:extLst>
              <a:ext uri="{FF2B5EF4-FFF2-40B4-BE49-F238E27FC236}">
                <a16:creationId xmlns:a16="http://schemas.microsoft.com/office/drawing/2014/main" id="{77B144B2-A70B-4E32-8ED2-8080D6708EF6}"/>
              </a:ext>
            </a:extLst>
          </p:cNvPr>
          <p:cNvSpPr/>
          <p:nvPr/>
        </p:nvSpPr>
        <p:spPr>
          <a:xfrm>
            <a:off x="2400632" y="3400888"/>
            <a:ext cx="1866507" cy="605515"/>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haarverzorging</a:t>
            </a:r>
          </a:p>
        </p:txBody>
      </p:sp>
      <p:sp>
        <p:nvSpPr>
          <p:cNvPr id="3" name="Rechthoek 2">
            <a:extLst>
              <a:ext uri="{FF2B5EF4-FFF2-40B4-BE49-F238E27FC236}">
                <a16:creationId xmlns:a16="http://schemas.microsoft.com/office/drawing/2014/main" id="{5C6ADC43-FC9F-481E-8A4A-5AAE24980A8A}"/>
              </a:ext>
            </a:extLst>
          </p:cNvPr>
          <p:cNvSpPr/>
          <p:nvPr/>
        </p:nvSpPr>
        <p:spPr>
          <a:xfrm>
            <a:off x="981010" y="588699"/>
            <a:ext cx="6795827" cy="707886"/>
          </a:xfrm>
          <a:prstGeom prst="rect">
            <a:avLst/>
          </a:prstGeom>
          <a:ln>
            <a:noFill/>
          </a:ln>
          <a:scene3d>
            <a:camera prst="orthographicFront"/>
            <a:lightRig rig="threePt" dir="t"/>
          </a:scene3d>
          <a:sp3d contourW="12700">
            <a:bevelT/>
            <a:contourClr>
              <a:schemeClr val="accent5">
                <a:lumMod val="10000"/>
              </a:schemeClr>
            </a:contourClr>
          </a:sp3d>
        </p:spPr>
        <p:txBody>
          <a:bodyPr wrap="square">
            <a:spAutoFit/>
          </a:bodyPr>
          <a:lstStyle/>
          <a:p>
            <a:r>
              <a:rPr lang="nl-NL" sz="4000" b="1">
                <a:effectLst>
                  <a:outerShdw blurRad="50800" dist="38100" dir="2700000" algn="tl" rotWithShape="0">
                    <a:prstClr val="black">
                      <a:alpha val="40000"/>
                    </a:prstClr>
                  </a:outerShdw>
                </a:effectLst>
                <a:cs typeface="Arial"/>
              </a:rPr>
              <a:t>Uitgelicht: Haarverzorging</a:t>
            </a:r>
            <a:endParaRPr lang="nl-NL" sz="4000" b="1"/>
          </a:p>
        </p:txBody>
      </p:sp>
      <p:pic>
        <p:nvPicPr>
          <p:cNvPr id="2" name="Dia 2">
            <a:hlinkClick r:id="" action="ppaction://media"/>
            <a:extLst>
              <a:ext uri="{FF2B5EF4-FFF2-40B4-BE49-F238E27FC236}">
                <a16:creationId xmlns:a16="http://schemas.microsoft.com/office/drawing/2014/main" id="{D3572136-CAF1-43B2-AEC2-0BE437D5C1E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297926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45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speelgoed, vectorafbeeldingen, pop&#10;&#10;Automatisch gegenereerde beschrijving">
            <a:extLst>
              <a:ext uri="{FF2B5EF4-FFF2-40B4-BE49-F238E27FC236}">
                <a16:creationId xmlns:a16="http://schemas.microsoft.com/office/drawing/2014/main" id="{FA990AB5-451A-4C31-AD34-E726FD2AC20A}"/>
              </a:ext>
            </a:extLst>
          </p:cNvPr>
          <p:cNvPicPr>
            <a:picLocks noChangeAspect="1"/>
          </p:cNvPicPr>
          <p:nvPr/>
        </p:nvPicPr>
        <p:blipFill>
          <a:blip r:embed="rId5">
            <a:alphaModFix amt="60000"/>
          </a:blip>
          <a:stretch>
            <a:fillRect/>
          </a:stretch>
        </p:blipFill>
        <p:spPr>
          <a:xfrm>
            <a:off x="6284599" y="123801"/>
            <a:ext cx="2287110" cy="2282028"/>
          </a:xfrm>
          <a:prstGeom prst="rect">
            <a:avLst/>
          </a:prstGeom>
        </p:spPr>
      </p:pic>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latin typeface="Arial"/>
                <a:cs typeface="Arial"/>
              </a:rPr>
              <a:t>Haarverzorging</a:t>
            </a:r>
            <a:endParaRPr lang="nl-NL"/>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sz="1400" dirty="0"/>
              <a:t>Wil je graag mooie kapsels maken en kun je goed luisteren naar de wensen van de klant dan is het vak kapper of “haarstylist” zoals het vak tegenwoordig heet echt iets voor jou. </a:t>
            </a:r>
          </a:p>
          <a:p>
            <a:pPr marL="0" indent="0">
              <a:buNone/>
            </a:pPr>
            <a:r>
              <a:rPr lang="nl-NL" sz="1400" dirty="0"/>
              <a:t>Je leert op de kappersopleiding allerlei technieken om een mooi kapsel te creëren. Denk hierbij aan wassen, knippen, snijden, föhnen, kleuren, watergolven, opsteken, scheren en trimmen van de baard. Allemaal belangrijke vaardigheden die je dagelijks tegenkomt in dit beroep. Tijdens je opleiding oefen je deze vaardigheden in de praktijklessen op school. </a:t>
            </a:r>
          </a:p>
          <a:p>
            <a:pPr marL="0" indent="0">
              <a:buNone/>
            </a:pPr>
            <a:r>
              <a:rPr lang="nl-NL" sz="1400" b="1" dirty="0"/>
              <a:t>Wat houdt het beroep in?</a:t>
            </a:r>
            <a:endParaRPr lang="nl-NL" sz="1400" b="1" dirty="0">
              <a:solidFill>
                <a:srgbClr val="FF0000"/>
              </a:solidFill>
            </a:endParaRPr>
          </a:p>
          <a:p>
            <a:pPr marL="0" indent="0">
              <a:buNone/>
            </a:pPr>
            <a:r>
              <a:rPr lang="nl-NL" sz="1400" b="1" dirty="0"/>
              <a:t>Kapper: </a:t>
            </a:r>
            <a:r>
              <a:rPr lang="nl-NL" sz="1400" dirty="0"/>
              <a:t>Je voert behandelingen uit zoals wassen en verzorgen van het haar, knippen, kleuren en föhnen. Je werkt onder begeleiding van de leidinggevende van de salon.</a:t>
            </a:r>
          </a:p>
          <a:p>
            <a:pPr marL="0" indent="0">
              <a:buNone/>
            </a:pPr>
            <a:r>
              <a:rPr lang="nl-NL" sz="1400" b="1" dirty="0"/>
              <a:t>Haarstylist dame en/of heer: </a:t>
            </a:r>
            <a:r>
              <a:rPr lang="nl-NL" sz="1400" dirty="0"/>
              <a:t>Je voert behandelingen uit zoals wassen en verzorgen van het haar, knippen en snijden, föhnen en </a:t>
            </a:r>
            <a:r>
              <a:rPr lang="nl-NL" sz="1400" dirty="0" err="1"/>
              <a:t>stylen</a:t>
            </a:r>
            <a:r>
              <a:rPr lang="nl-NL" sz="1400" dirty="0"/>
              <a:t>, kleuren, opsteken, vlechten, watergolven, permanent voorbereiden, scheren en masseren en de baard en snor trimmen. Je werkt zelfstandig. </a:t>
            </a:r>
            <a:endParaRPr lang="nl-NL" sz="1400" dirty="0">
              <a:cs typeface="Arial"/>
            </a:endParaRPr>
          </a:p>
          <a:p>
            <a:pPr marL="0" indent="0">
              <a:buNone/>
            </a:pPr>
            <a:r>
              <a:rPr lang="nl-NL" sz="1400" b="1" dirty="0"/>
              <a:t>Salonmanager dame: </a:t>
            </a:r>
            <a:r>
              <a:rPr lang="nl-NL" sz="1400" dirty="0"/>
              <a:t>Naast alle vaardigheden die horen bij een haarstylist geef je leiding aan een team en run je een (eigen) bedrijf. Promotie van de salon is ook een van de taken die horen bij een salonmanager.</a:t>
            </a:r>
            <a:endParaRPr lang="nl-NL" sz="1400" b="1" dirty="0"/>
          </a:p>
        </p:txBody>
      </p:sp>
      <p:pic>
        <p:nvPicPr>
          <p:cNvPr id="4" name="Dia 3">
            <a:hlinkClick r:id="" action="ppaction://media"/>
            <a:extLst>
              <a:ext uri="{FF2B5EF4-FFF2-40B4-BE49-F238E27FC236}">
                <a16:creationId xmlns:a16="http://schemas.microsoft.com/office/drawing/2014/main" id="{78C2C08B-D8A9-45F4-AEC3-EB90CA94290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71709" y="6370637"/>
            <a:ext cx="487363" cy="487363"/>
          </a:xfrm>
          <a:prstGeom prst="rect">
            <a:avLst/>
          </a:prstGeom>
        </p:spPr>
      </p:pic>
    </p:spTree>
    <p:extLst>
      <p:ext uri="{BB962C8B-B14F-4D97-AF65-F5344CB8AC3E}">
        <p14:creationId xmlns:p14="http://schemas.microsoft.com/office/powerpoint/2010/main" val="291312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849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815451EE-6745-4E08-AB74-9DA5886366B9}"/>
              </a:ext>
            </a:extLst>
          </p:cNvPr>
          <p:cNvSpPr/>
          <p:nvPr/>
        </p:nvSpPr>
        <p:spPr>
          <a:xfrm>
            <a:off x="3242153" y="2023861"/>
            <a:ext cx="1393794" cy="372862"/>
          </a:xfrm>
          <a:prstGeom prst="roundRect">
            <a:avLst/>
          </a:prstGeom>
          <a:solidFill>
            <a:schemeClr val="tx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dirty="0"/>
              <a:t>1,5 jaar</a:t>
            </a:r>
          </a:p>
        </p:txBody>
      </p: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Aanbod &amp; duur haarverzorging</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490662"/>
            <a:ext cx="7886700" cy="4702748"/>
          </a:xfrm>
        </p:spPr>
        <p:txBody>
          <a:bodyPr vert="horz" lIns="91440" tIns="45720" rIns="91440" bIns="45720" rtlCol="0" anchor="t">
            <a:noAutofit/>
          </a:bodyPr>
          <a:lstStyle/>
          <a:p>
            <a:pPr marL="0" indent="0">
              <a:buNone/>
            </a:pPr>
            <a:r>
              <a:rPr lang="nl-NL" sz="1600" b="1" dirty="0"/>
              <a:t>ROC Nijmegen biedt de volgende opleidingen aan: </a:t>
            </a:r>
          </a:p>
          <a:p>
            <a:pPr marL="0" indent="0">
              <a:buNone/>
            </a:pPr>
            <a:endParaRPr lang="nl-NL" sz="1600" dirty="0"/>
          </a:p>
          <a:p>
            <a:pPr marL="0" indent="0">
              <a:buNone/>
            </a:pPr>
            <a:endParaRPr lang="nl-NL" sz="1600" dirty="0">
              <a:cs typeface="Arial"/>
            </a:endParaRPr>
          </a:p>
          <a:p>
            <a:pPr marL="0" indent="0">
              <a:buNone/>
            </a:pPr>
            <a:endParaRPr lang="nl-NL" sz="1600" dirty="0"/>
          </a:p>
          <a:p>
            <a:pPr marL="0" indent="0">
              <a:buNone/>
            </a:pPr>
            <a:endParaRPr lang="nl-NL" sz="1600" dirty="0"/>
          </a:p>
          <a:p>
            <a:pPr marL="0" indent="0">
              <a:buNone/>
            </a:pPr>
            <a:endParaRPr lang="nl-NL" sz="1600" dirty="0"/>
          </a:p>
          <a:p>
            <a:pPr marL="0" indent="0">
              <a:buNone/>
            </a:pPr>
            <a:endParaRPr lang="nl-NL" sz="1600" dirty="0"/>
          </a:p>
          <a:p>
            <a:endParaRPr lang="nl-NL" sz="1600" dirty="0"/>
          </a:p>
          <a:p>
            <a:endParaRPr lang="nl-NL" sz="1600" dirty="0"/>
          </a:p>
          <a:p>
            <a:endParaRPr lang="nl-NL" sz="1600" dirty="0"/>
          </a:p>
          <a:p>
            <a:endParaRPr lang="nl-NL" sz="1600" dirty="0"/>
          </a:p>
          <a:p>
            <a:pPr marL="457200" lvl="1" indent="0">
              <a:buNone/>
            </a:pPr>
            <a:endParaRPr lang="nl-NL" sz="1200" b="1" dirty="0">
              <a:ea typeface="+mn-lt"/>
              <a:cs typeface="+mn-lt"/>
            </a:endParaRPr>
          </a:p>
          <a:p>
            <a:pPr marL="457200" lvl="1" indent="0">
              <a:buNone/>
            </a:pPr>
            <a:endParaRPr lang="nl-NL" sz="1200" b="1" dirty="0">
              <a:ea typeface="+mn-lt"/>
              <a:cs typeface="+mn-lt"/>
            </a:endParaRPr>
          </a:p>
        </p:txBody>
      </p:sp>
      <p:sp>
        <p:nvSpPr>
          <p:cNvPr id="4" name="Rechthoek: afgeronde hoeken 3">
            <a:extLst>
              <a:ext uri="{FF2B5EF4-FFF2-40B4-BE49-F238E27FC236}">
                <a16:creationId xmlns:a16="http://schemas.microsoft.com/office/drawing/2014/main" id="{F6FA63D8-23F9-4FAD-8F49-FD096AD3CD2C}"/>
              </a:ext>
            </a:extLst>
          </p:cNvPr>
          <p:cNvSpPr/>
          <p:nvPr/>
        </p:nvSpPr>
        <p:spPr>
          <a:xfrm>
            <a:off x="652648" y="2023861"/>
            <a:ext cx="2756377" cy="3728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dirty="0"/>
              <a:t>Kapper niveau 2 = 	 1 tot</a:t>
            </a:r>
          </a:p>
        </p:txBody>
      </p:sp>
      <p:sp>
        <p:nvSpPr>
          <p:cNvPr id="6" name="Rechthoek: afgeronde hoeken 5">
            <a:extLst>
              <a:ext uri="{FF2B5EF4-FFF2-40B4-BE49-F238E27FC236}">
                <a16:creationId xmlns:a16="http://schemas.microsoft.com/office/drawing/2014/main" id="{F25426CB-0CEB-40B3-A989-F4923E0C05B7}"/>
              </a:ext>
            </a:extLst>
          </p:cNvPr>
          <p:cNvSpPr/>
          <p:nvPr/>
        </p:nvSpPr>
        <p:spPr>
          <a:xfrm>
            <a:off x="652648" y="2600875"/>
            <a:ext cx="4964282" cy="3728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dirty="0"/>
              <a:t>Haarstylist Heer BOL niveau 3 =                     2 jaar</a:t>
            </a:r>
          </a:p>
        </p:txBody>
      </p:sp>
      <p:sp>
        <p:nvSpPr>
          <p:cNvPr id="7" name="Rechthoek: afgeronde hoeken 6">
            <a:extLst>
              <a:ext uri="{FF2B5EF4-FFF2-40B4-BE49-F238E27FC236}">
                <a16:creationId xmlns:a16="http://schemas.microsoft.com/office/drawing/2014/main" id="{BADB8813-3810-4F06-BBC1-8F6495434AF3}"/>
              </a:ext>
            </a:extLst>
          </p:cNvPr>
          <p:cNvSpPr/>
          <p:nvPr/>
        </p:nvSpPr>
        <p:spPr>
          <a:xfrm>
            <a:off x="652648" y="3779982"/>
            <a:ext cx="7656851" cy="3728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dirty="0"/>
              <a:t>Haarstylist Dame en Heer BOL niveau 3 =                      		     3 jaar</a:t>
            </a:r>
          </a:p>
        </p:txBody>
      </p:sp>
      <p:sp>
        <p:nvSpPr>
          <p:cNvPr id="9" name="Rechthoek: afgeronde hoeken 8">
            <a:extLst>
              <a:ext uri="{FF2B5EF4-FFF2-40B4-BE49-F238E27FC236}">
                <a16:creationId xmlns:a16="http://schemas.microsoft.com/office/drawing/2014/main" id="{50FBF4BD-3C9E-4A15-A309-22DC51E2AD12}"/>
              </a:ext>
            </a:extLst>
          </p:cNvPr>
          <p:cNvSpPr/>
          <p:nvPr/>
        </p:nvSpPr>
        <p:spPr>
          <a:xfrm>
            <a:off x="652648" y="4380602"/>
            <a:ext cx="7656851" cy="3728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nl-NL" sz="1600" dirty="0"/>
              <a:t>Salonmanager Dame BOL niveau 4 =                                                          3 jaar</a:t>
            </a:r>
          </a:p>
        </p:txBody>
      </p:sp>
      <p:sp>
        <p:nvSpPr>
          <p:cNvPr id="11" name="Rechthoek: afgeronde hoeken 10">
            <a:extLst>
              <a:ext uri="{FF2B5EF4-FFF2-40B4-BE49-F238E27FC236}">
                <a16:creationId xmlns:a16="http://schemas.microsoft.com/office/drawing/2014/main" id="{16886036-0714-4158-86B4-60A96A3BD057}"/>
              </a:ext>
            </a:extLst>
          </p:cNvPr>
          <p:cNvSpPr/>
          <p:nvPr/>
        </p:nvSpPr>
        <p:spPr>
          <a:xfrm>
            <a:off x="652648" y="3199761"/>
            <a:ext cx="6247940" cy="3541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nl-NL" sz="1600" dirty="0"/>
              <a:t>Haarstylist Dame BOL niveau 3 =                                      2,5 jaar</a:t>
            </a:r>
            <a:endParaRPr lang="nl-NL" dirty="0"/>
          </a:p>
        </p:txBody>
      </p:sp>
      <p:sp>
        <p:nvSpPr>
          <p:cNvPr id="12" name="Rechthoek: afgeronde hoeken 11">
            <a:extLst>
              <a:ext uri="{FF2B5EF4-FFF2-40B4-BE49-F238E27FC236}">
                <a16:creationId xmlns:a16="http://schemas.microsoft.com/office/drawing/2014/main" id="{9A224AF7-4791-44C1-8D58-0FAD71FA1F30}"/>
              </a:ext>
            </a:extLst>
          </p:cNvPr>
          <p:cNvSpPr/>
          <p:nvPr/>
        </p:nvSpPr>
        <p:spPr>
          <a:xfrm>
            <a:off x="652648" y="4981222"/>
            <a:ext cx="6188431" cy="386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nl-NL" sz="1600" dirty="0"/>
              <a:t>Haarstylist Dame BBL niveau 3 =                                        2,5 jaar</a:t>
            </a:r>
          </a:p>
        </p:txBody>
      </p:sp>
      <p:pic>
        <p:nvPicPr>
          <p:cNvPr id="8" name="dia 4">
            <a:hlinkClick r:id="" action="ppaction://media"/>
            <a:extLst>
              <a:ext uri="{FF2B5EF4-FFF2-40B4-BE49-F238E27FC236}">
                <a16:creationId xmlns:a16="http://schemas.microsoft.com/office/drawing/2014/main" id="{8136F19E-8515-4448-9BD0-523CFC33EE7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186443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639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3" descr="Schaar">
            <a:extLst>
              <a:ext uri="{FF2B5EF4-FFF2-40B4-BE49-F238E27FC236}">
                <a16:creationId xmlns:a16="http://schemas.microsoft.com/office/drawing/2014/main" id="{AF9ECD22-3275-4DAE-922C-A4542BCD21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712160">
            <a:off x="1816163" y="263053"/>
            <a:ext cx="6331896" cy="6331893"/>
          </a:xfrm>
          <a:prstGeom prst="rect">
            <a:avLst/>
          </a:prstGeom>
        </p:spPr>
      </p:pic>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latin typeface="Arial"/>
                <a:cs typeface="Arial"/>
              </a:rPr>
              <a:t>Doorstroom binnen haarverzorging </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065320"/>
            <a:ext cx="7886700" cy="5833500"/>
          </a:xfrm>
          <a:scene3d>
            <a:camera prst="orthographicFront"/>
            <a:lightRig rig="threePt" dir="t"/>
          </a:scene3d>
          <a:sp3d>
            <a:bevelT/>
          </a:sp3d>
        </p:spPr>
        <p:txBody>
          <a:bodyPr vert="horz" lIns="91440" tIns="45720" rIns="91440" bIns="45720" rtlCol="0" anchor="t">
            <a:noAutofit/>
          </a:bodyPr>
          <a:lstStyle/>
          <a:p>
            <a:pPr marL="457200" lvl="1" indent="0">
              <a:buNone/>
            </a:pPr>
            <a:endParaRPr lang="nl-NL" sz="1400" i="1" dirty="0"/>
          </a:p>
          <a:p>
            <a:pPr marL="457200" lvl="1" indent="0">
              <a:buNone/>
            </a:pPr>
            <a:r>
              <a:rPr lang="nl-NL" sz="1600" b="1" dirty="0">
                <a:solidFill>
                  <a:schemeClr val="tx1"/>
                </a:solidFill>
                <a:effectLst>
                  <a:outerShdw blurRad="38100" dist="38100" dir="2700000" algn="tl">
                    <a:srgbClr val="000000">
                      <a:alpha val="43137"/>
                    </a:srgbClr>
                  </a:outerShdw>
                </a:effectLst>
              </a:rPr>
              <a:t>Je start op alle niveaus met dezelfde BASIS</a:t>
            </a:r>
          </a:p>
          <a:p>
            <a:pPr marL="457200" lvl="1" indent="0">
              <a:buNone/>
            </a:pPr>
            <a:endParaRPr lang="nl-NL" sz="1600" b="1" dirty="0">
              <a:solidFill>
                <a:schemeClr val="tx1"/>
              </a:solidFill>
              <a:effectLst>
                <a:outerShdw blurRad="38100" dist="38100" dir="2700000" algn="tl">
                  <a:srgbClr val="000000">
                    <a:alpha val="43137"/>
                  </a:srgbClr>
                </a:outerShdw>
              </a:effectLst>
              <a:cs typeface="Arial"/>
            </a:endParaRPr>
          </a:p>
          <a:p>
            <a:pPr marL="457200" lvl="1" indent="0">
              <a:buNone/>
            </a:pPr>
            <a:r>
              <a:rPr lang="nl-NL" sz="1600" b="1" dirty="0"/>
              <a:t>Op basis van diploma niveau 2</a:t>
            </a:r>
            <a:r>
              <a:rPr lang="nl-NL" sz="1400" b="1" dirty="0"/>
              <a:t> </a:t>
            </a:r>
            <a:endParaRPr lang="nl-NL" sz="1400" b="1" dirty="0">
              <a:cs typeface="Arial"/>
            </a:endParaRPr>
          </a:p>
          <a:p>
            <a:pPr lvl="1">
              <a:buFont typeface="Wingdings" panose="05000000000000000000" pitchFamily="2" charset="2"/>
              <a:buChar char="v"/>
            </a:pPr>
            <a:r>
              <a:rPr lang="nl-NL" sz="1400" dirty="0"/>
              <a:t>Na 1 of 1,5 jaar kun je doorstromen naar het 2</a:t>
            </a:r>
            <a:r>
              <a:rPr lang="nl-NL" sz="1400" baseline="30000" dirty="0"/>
              <a:t>e</a:t>
            </a:r>
            <a:r>
              <a:rPr lang="nl-NL" sz="1400" dirty="0"/>
              <a:t> leerjaar van niveau 3/4</a:t>
            </a:r>
            <a:endParaRPr lang="nl-NL" sz="1400" dirty="0">
              <a:cs typeface="Arial"/>
            </a:endParaRPr>
          </a:p>
          <a:p>
            <a:pPr marL="457200" lvl="1" indent="0">
              <a:buNone/>
            </a:pPr>
            <a:endParaRPr lang="nl-NL" sz="1400" dirty="0"/>
          </a:p>
          <a:p>
            <a:pPr marL="457200" lvl="1" indent="0">
              <a:buNone/>
            </a:pPr>
            <a:r>
              <a:rPr lang="nl-NL" sz="1600" b="1" dirty="0"/>
              <a:t>Keuzes na het basisjaar</a:t>
            </a:r>
            <a:endParaRPr lang="nl-NL" sz="1600" b="1" dirty="0">
              <a:cs typeface="Arial"/>
            </a:endParaRPr>
          </a:p>
          <a:p>
            <a:pPr lvl="1">
              <a:buFont typeface="Wingdings" panose="05000000000000000000" pitchFamily="2" charset="2"/>
              <a:buChar char="v"/>
            </a:pPr>
            <a:r>
              <a:rPr lang="nl-NL" sz="1400" dirty="0"/>
              <a:t>Aan het eind van het basis jaar maak je je keuze kenbaar voor:</a:t>
            </a:r>
            <a:endParaRPr lang="nl-NL" sz="1400" dirty="0">
              <a:cs typeface="Arial"/>
            </a:endParaRPr>
          </a:p>
          <a:p>
            <a:pPr lvl="2">
              <a:buFont typeface="Wingdings" panose="05000000000000000000" pitchFamily="2" charset="2"/>
              <a:buChar char="ü"/>
            </a:pPr>
            <a:r>
              <a:rPr lang="nl-NL" sz="1400" dirty="0"/>
              <a:t>Haarstylist Heer BOL</a:t>
            </a:r>
          </a:p>
          <a:p>
            <a:pPr lvl="2">
              <a:buFont typeface="Wingdings" panose="05000000000000000000" pitchFamily="2" charset="2"/>
              <a:buChar char="ü"/>
            </a:pPr>
            <a:r>
              <a:rPr lang="nl-NL" sz="1400" dirty="0"/>
              <a:t>Haarstylist Dame BOL</a:t>
            </a:r>
          </a:p>
          <a:p>
            <a:pPr lvl="2">
              <a:buFont typeface="Wingdings" panose="05000000000000000000" pitchFamily="2" charset="2"/>
              <a:buChar char="ü"/>
            </a:pPr>
            <a:r>
              <a:rPr lang="nl-NL" sz="1400" dirty="0"/>
              <a:t>Haarstylist Dame én Heer BOL</a:t>
            </a:r>
          </a:p>
          <a:p>
            <a:pPr lvl="2">
              <a:buFont typeface="Wingdings" panose="05000000000000000000" pitchFamily="2" charset="2"/>
              <a:buChar char="ü"/>
            </a:pPr>
            <a:r>
              <a:rPr lang="nl-NL" sz="1400" dirty="0">
                <a:cs typeface="Arial"/>
              </a:rPr>
              <a:t>Haarstylist Salonmanager BOL</a:t>
            </a:r>
          </a:p>
          <a:p>
            <a:pPr lvl="2">
              <a:buFont typeface="Wingdings" panose="05000000000000000000" pitchFamily="2" charset="2"/>
              <a:buChar char="ü"/>
            </a:pPr>
            <a:r>
              <a:rPr lang="nl-NL" sz="1400" dirty="0">
                <a:cs typeface="Arial"/>
              </a:rPr>
              <a:t>Haarstylist Dame (BBL)</a:t>
            </a:r>
          </a:p>
          <a:p>
            <a:pPr lvl="2">
              <a:buFont typeface="Wingdings" panose="05000000000000000000" pitchFamily="2" charset="2"/>
              <a:buChar char="ü"/>
            </a:pPr>
            <a:endParaRPr lang="nl-NL" sz="1400" dirty="0">
              <a:cs typeface="Arial"/>
            </a:endParaRPr>
          </a:p>
          <a:p>
            <a:pPr marL="457200" lvl="1" indent="0">
              <a:buNone/>
            </a:pPr>
            <a:r>
              <a:rPr lang="nl-NL" sz="1600" b="1" dirty="0"/>
              <a:t>Afronding opleiding: </a:t>
            </a:r>
            <a:endParaRPr lang="nl-NL" sz="1400" dirty="0"/>
          </a:p>
          <a:p>
            <a:pPr lvl="2">
              <a:buFont typeface="Wingdings" panose="05000000000000000000" pitchFamily="2" charset="2"/>
              <a:buChar char="ü"/>
            </a:pPr>
            <a:r>
              <a:rPr lang="nl-NL" sz="1400" dirty="0"/>
              <a:t>Diploma Haarstylist Heer: 			eind leerjaar 2</a:t>
            </a:r>
          </a:p>
          <a:p>
            <a:pPr lvl="2">
              <a:buFont typeface="Wingdings" panose="05000000000000000000" pitchFamily="2" charset="2"/>
              <a:buChar char="ü"/>
            </a:pPr>
            <a:r>
              <a:rPr lang="nl-NL" sz="1400" dirty="0"/>
              <a:t>Diploma Haarstylist Dame: 			halverwege leerjaar 3 </a:t>
            </a:r>
          </a:p>
          <a:p>
            <a:pPr marL="1144270" lvl="1">
              <a:buFont typeface="Wingdings" panose="05000000000000000000" pitchFamily="2" charset="2"/>
              <a:buChar char="ü"/>
            </a:pPr>
            <a:r>
              <a:rPr lang="nl-NL" sz="1400" dirty="0"/>
              <a:t>Twee diploma’s: Haarstylist dame én Haarstylist Heer:  einde leerjaar 3. </a:t>
            </a:r>
          </a:p>
          <a:p>
            <a:pPr marL="1144270" lvl="1">
              <a:buFont typeface="Wingdings" panose="05000000000000000000" pitchFamily="2" charset="2"/>
              <a:buChar char="ü"/>
            </a:pPr>
            <a:r>
              <a:rPr lang="nl-NL" sz="1400" dirty="0">
                <a:cs typeface="Arial"/>
              </a:rPr>
              <a:t>Diploma Salonmanager Dame: 			einde leerjaar 3</a:t>
            </a:r>
          </a:p>
          <a:p>
            <a:pPr marL="1144270" lvl="1">
              <a:buFont typeface="Wingdings" panose="05000000000000000000" pitchFamily="2" charset="2"/>
              <a:buChar char="ü"/>
            </a:pPr>
            <a:endParaRPr lang="nl-NL" sz="1400" dirty="0">
              <a:cs typeface="Arial"/>
            </a:endParaRPr>
          </a:p>
          <a:p>
            <a:pPr marL="457200" lvl="1" indent="0">
              <a:buNone/>
            </a:pPr>
            <a:endParaRPr lang="nl-NL" sz="1200" dirty="0"/>
          </a:p>
        </p:txBody>
      </p:sp>
      <p:pic>
        <p:nvPicPr>
          <p:cNvPr id="4" name="dia 5">
            <a:hlinkClick r:id="" action="ppaction://media"/>
            <a:extLst>
              <a:ext uri="{FF2B5EF4-FFF2-40B4-BE49-F238E27FC236}">
                <a16:creationId xmlns:a16="http://schemas.microsoft.com/office/drawing/2014/main" id="{6D93CB07-1C5C-462B-BDBC-6EED26DC8CE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32017" y="6370637"/>
            <a:ext cx="487363" cy="487363"/>
          </a:xfrm>
          <a:prstGeom prst="rect">
            <a:avLst/>
          </a:prstGeom>
        </p:spPr>
      </p:pic>
    </p:spTree>
    <p:extLst>
      <p:ext uri="{BB962C8B-B14F-4D97-AF65-F5344CB8AC3E}">
        <p14:creationId xmlns:p14="http://schemas.microsoft.com/office/powerpoint/2010/main" val="279342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732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6" descr="Afbeelding met vrouw&#10;&#10;Automatisch gegenereerde beschrijving">
            <a:extLst>
              <a:ext uri="{FF2B5EF4-FFF2-40B4-BE49-F238E27FC236}">
                <a16:creationId xmlns:a16="http://schemas.microsoft.com/office/drawing/2014/main" id="{378E985A-E43D-4EF5-AA8A-54326B52D157}"/>
              </a:ext>
            </a:extLst>
          </p:cNvPr>
          <p:cNvPicPr>
            <a:picLocks noChangeAspect="1"/>
          </p:cNvPicPr>
          <p:nvPr/>
        </p:nvPicPr>
        <p:blipFill>
          <a:blip r:embed="rId5">
            <a:alphaModFix amt="50000"/>
          </a:blip>
          <a:stretch>
            <a:fillRect/>
          </a:stretch>
        </p:blipFill>
        <p:spPr>
          <a:xfrm>
            <a:off x="5942948" y="160956"/>
            <a:ext cx="2686050" cy="1704975"/>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384917"/>
            <a:ext cx="7886700" cy="4836773"/>
          </a:xfrm>
        </p:spPr>
        <p:txBody>
          <a:bodyPr vert="horz" lIns="91440" tIns="45720" rIns="91440" bIns="45720" rtlCol="0" anchor="t">
            <a:noAutofit/>
          </a:bodyPr>
          <a:lstStyle/>
          <a:p>
            <a:pPr marL="0" indent="0">
              <a:buNone/>
            </a:pPr>
            <a:r>
              <a:rPr lang="nl-NL" sz="1500" b="1" dirty="0"/>
              <a:t>Binnen de opleiding volg je de volgende vakken</a:t>
            </a:r>
          </a:p>
          <a:p>
            <a:pPr>
              <a:lnSpc>
                <a:spcPct val="100000"/>
              </a:lnSpc>
              <a:spcBef>
                <a:spcPts val="0"/>
              </a:spcBef>
              <a:buFont typeface="Wingdings" panose="05000000000000000000" pitchFamily="2" charset="2"/>
              <a:buChar char="ü"/>
            </a:pPr>
            <a:r>
              <a:rPr lang="nl-NL" sz="1500" dirty="0"/>
              <a:t>Algemene vakken</a:t>
            </a:r>
          </a:p>
          <a:p>
            <a:pPr lvl="1">
              <a:lnSpc>
                <a:spcPct val="100000"/>
              </a:lnSpc>
              <a:spcBef>
                <a:spcPts val="0"/>
              </a:spcBef>
              <a:buFont typeface="Wingdings" panose="05000000000000000000" pitchFamily="2" charset="2"/>
              <a:buChar char="§"/>
            </a:pPr>
            <a:r>
              <a:rPr lang="nl-NL" sz="1500" dirty="0"/>
              <a:t>Nederlands, burgerschap, rekenen, sociale vaardigheden, </a:t>
            </a:r>
            <a:r>
              <a:rPr lang="nl-NL" sz="1500" dirty="0" err="1"/>
              <a:t>arbo</a:t>
            </a:r>
            <a:r>
              <a:rPr lang="nl-NL" sz="1500" dirty="0"/>
              <a:t> en mediawijsheid (</a:t>
            </a:r>
            <a:r>
              <a:rPr lang="nl-NL" sz="1500" dirty="0" err="1"/>
              <a:t>sova</a:t>
            </a:r>
            <a:r>
              <a:rPr lang="nl-NL" sz="1500" dirty="0"/>
              <a:t>), loopbaanoriëntatie en -begeleiding (lob), sport op maat</a:t>
            </a:r>
            <a:endParaRPr lang="nl-NL" sz="1500" dirty="0">
              <a:cs typeface="Arial"/>
            </a:endParaRPr>
          </a:p>
          <a:p>
            <a:pPr>
              <a:lnSpc>
                <a:spcPct val="100000"/>
              </a:lnSpc>
              <a:spcBef>
                <a:spcPts val="0"/>
              </a:spcBef>
              <a:buFont typeface="Wingdings" panose="05000000000000000000" pitchFamily="2" charset="2"/>
              <a:buChar char="ü"/>
            </a:pPr>
            <a:r>
              <a:rPr lang="nl-NL" sz="1500" dirty="0"/>
              <a:t>Beroepsgerichte vakken</a:t>
            </a:r>
            <a:endParaRPr lang="nl-NL" sz="1500" dirty="0">
              <a:cs typeface="Arial" panose="020B0604020202020204"/>
            </a:endParaRPr>
          </a:p>
          <a:p>
            <a:pPr lvl="1">
              <a:lnSpc>
                <a:spcPct val="100000"/>
              </a:lnSpc>
              <a:spcBef>
                <a:spcPts val="0"/>
              </a:spcBef>
            </a:pPr>
            <a:r>
              <a:rPr lang="nl-NL" sz="1500" dirty="0"/>
              <a:t>Ontvangen klant en afronden haarbehandeling, verzorgen van haar en hoofdhuid, diagnose behandelplan opstellen, knippen (dames/heren), föhnen, vak-theorie, basisbeginselen van het wikkelen, rollen, en vlechten</a:t>
            </a:r>
            <a:endParaRPr lang="nl-NL" sz="1500" dirty="0">
              <a:cs typeface="Arial"/>
            </a:endParaRPr>
          </a:p>
          <a:p>
            <a:pPr>
              <a:lnSpc>
                <a:spcPct val="100000"/>
              </a:lnSpc>
              <a:spcBef>
                <a:spcPts val="0"/>
              </a:spcBef>
              <a:buFont typeface="Wingdings" panose="05000000000000000000" pitchFamily="2" charset="2"/>
              <a:buChar char="ü"/>
            </a:pPr>
            <a:r>
              <a:rPr lang="nl-NL" sz="1500" dirty="0"/>
              <a:t>Keuzedelen: </a:t>
            </a:r>
          </a:p>
          <a:p>
            <a:pPr lvl="1">
              <a:lnSpc>
                <a:spcPct val="100000"/>
              </a:lnSpc>
              <a:spcBef>
                <a:spcPts val="0"/>
              </a:spcBef>
            </a:pPr>
            <a:r>
              <a:rPr lang="nl-NL" sz="1500" dirty="0" err="1"/>
              <a:t>Visagie</a:t>
            </a:r>
            <a:r>
              <a:rPr lang="nl-NL" sz="1500" dirty="0"/>
              <a:t> óf Engels, Klantcontact en Verkoop (</a:t>
            </a:r>
            <a:r>
              <a:rPr lang="nl-NL" sz="1500" i="1" dirty="0"/>
              <a:t>let op dit is onder voorbehoud</a:t>
            </a:r>
            <a:r>
              <a:rPr lang="nl-NL" sz="1500" dirty="0"/>
              <a:t>)</a:t>
            </a:r>
          </a:p>
          <a:p>
            <a:pPr marL="0" indent="0">
              <a:buNone/>
            </a:pPr>
            <a:endParaRPr lang="nl-NL" sz="1500" b="1" dirty="0"/>
          </a:p>
          <a:p>
            <a:pPr marL="0" indent="0">
              <a:buNone/>
            </a:pPr>
            <a:r>
              <a:rPr lang="nl-NL" sz="1500" b="1" dirty="0"/>
              <a:t>Stage</a:t>
            </a:r>
          </a:p>
          <a:p>
            <a:pPr marL="0" indent="0">
              <a:buNone/>
            </a:pPr>
            <a:r>
              <a:rPr lang="nl-NL" sz="1500" dirty="0"/>
              <a:t>Je loopt de gehele opleiding één dag per week stage. </a:t>
            </a:r>
          </a:p>
          <a:p>
            <a:pPr marL="0" indent="0">
              <a:buNone/>
            </a:pPr>
            <a:r>
              <a:rPr lang="nl-NL" sz="1500" dirty="0"/>
              <a:t>Zodra je weet of je met de opleiding wilt starten, ga je op zoek naar een stageplaats. Lukt het je niet om voor het begin van de opleiding een stageplaats te vinden, dan helpt de opleiding je zodra je start. Je loopt altijd stage in een erkend leerbedrijf. Deze leerbedrijven zijn te vinden op </a:t>
            </a:r>
            <a:r>
              <a:rPr lang="nl-NL" sz="1500" dirty="0">
                <a:hlinkClick r:id="rId6"/>
              </a:rPr>
              <a:t>www.stagemarkt.nl</a:t>
            </a:r>
            <a:r>
              <a:rPr lang="nl-NL" sz="1500" dirty="0"/>
              <a:t>. </a:t>
            </a:r>
          </a:p>
          <a:p>
            <a:pPr lvl="1">
              <a:lnSpc>
                <a:spcPct val="100000"/>
              </a:lnSpc>
              <a:spcBef>
                <a:spcPts val="0"/>
              </a:spcBef>
            </a:pPr>
            <a:endParaRPr lang="nl-NL" sz="1200" dirty="0"/>
          </a:p>
        </p:txBody>
      </p:sp>
      <p:sp>
        <p:nvSpPr>
          <p:cNvPr id="4" name="Rechthoek 3">
            <a:extLst>
              <a:ext uri="{FF2B5EF4-FFF2-40B4-BE49-F238E27FC236}">
                <a16:creationId xmlns:a16="http://schemas.microsoft.com/office/drawing/2014/main" id="{EA889321-F305-4AEF-A94F-D195A7A4D199}"/>
              </a:ext>
            </a:extLst>
          </p:cNvPr>
          <p:cNvSpPr/>
          <p:nvPr/>
        </p:nvSpPr>
        <p:spPr>
          <a:xfrm>
            <a:off x="628650" y="636310"/>
            <a:ext cx="8213509" cy="584775"/>
          </a:xfrm>
          <a:prstGeom prst="rect">
            <a:avLst/>
          </a:prstGeom>
        </p:spPr>
        <p:txBody>
          <a:bodyPr wrap="square" lIns="91440" tIns="45720" rIns="91440" bIns="45720" anchor="t">
            <a:spAutoFit/>
          </a:bodyPr>
          <a:lstStyle/>
          <a:p>
            <a:r>
              <a:rPr lang="nl-NL" sz="3200" b="1"/>
              <a:t>Kapper</a:t>
            </a:r>
          </a:p>
        </p:txBody>
      </p:sp>
      <p:pic>
        <p:nvPicPr>
          <p:cNvPr id="2" name="dia 6">
            <a:hlinkClick r:id="" action="ppaction://media"/>
            <a:extLst>
              <a:ext uri="{FF2B5EF4-FFF2-40B4-BE49-F238E27FC236}">
                <a16:creationId xmlns:a16="http://schemas.microsoft.com/office/drawing/2014/main" id="{33CE8F65-8430-4C64-B6EF-A182A146EF8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15350" y="6271222"/>
            <a:ext cx="487363" cy="487363"/>
          </a:xfrm>
          <a:prstGeom prst="rect">
            <a:avLst/>
          </a:prstGeom>
        </p:spPr>
      </p:pic>
    </p:spTree>
    <p:extLst>
      <p:ext uri="{BB962C8B-B14F-4D97-AF65-F5344CB8AC3E}">
        <p14:creationId xmlns:p14="http://schemas.microsoft.com/office/powerpoint/2010/main" val="95411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000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descr="Afbeelding met tekst, gebouw&#10;&#10;Automatisch gegenereerde beschrijving">
            <a:extLst>
              <a:ext uri="{FF2B5EF4-FFF2-40B4-BE49-F238E27FC236}">
                <a16:creationId xmlns:a16="http://schemas.microsoft.com/office/drawing/2014/main" id="{907050E4-34FF-40FC-BFD2-798F5A78EB87}"/>
              </a:ext>
            </a:extLst>
          </p:cNvPr>
          <p:cNvPicPr>
            <a:picLocks noChangeAspect="1"/>
          </p:cNvPicPr>
          <p:nvPr/>
        </p:nvPicPr>
        <p:blipFill>
          <a:blip r:embed="rId5">
            <a:alphaModFix amt="40000"/>
          </a:blip>
          <a:stretch>
            <a:fillRect/>
          </a:stretch>
        </p:blipFill>
        <p:spPr>
          <a:xfrm>
            <a:off x="6161114" y="156372"/>
            <a:ext cx="2619375" cy="1743075"/>
          </a:xfrm>
          <a:prstGeom prst="rect">
            <a:avLst/>
          </a:prstGeom>
        </p:spPr>
      </p:pic>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Haarstylist Heer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384918"/>
            <a:ext cx="7886700" cy="4357008"/>
          </a:xfrm>
        </p:spPr>
        <p:txBody>
          <a:bodyPr vert="horz" lIns="91440" tIns="45720" rIns="91440" bIns="45720" rtlCol="0" anchor="t">
            <a:noAutofit/>
          </a:bodyPr>
          <a:lstStyle/>
          <a:p>
            <a:pPr marL="0" indent="0">
              <a:lnSpc>
                <a:spcPct val="100000"/>
              </a:lnSpc>
              <a:spcBef>
                <a:spcPts val="0"/>
              </a:spcBef>
              <a:buNone/>
            </a:pPr>
            <a:r>
              <a:rPr lang="nl-NL" sz="1500" b="1" dirty="0"/>
              <a:t>Binnen de opleiding volg je de volgende vakken </a:t>
            </a:r>
          </a:p>
          <a:p>
            <a:pPr>
              <a:lnSpc>
                <a:spcPct val="100000"/>
              </a:lnSpc>
              <a:spcBef>
                <a:spcPts val="0"/>
              </a:spcBef>
              <a:buFont typeface="Wingdings" panose="05000000000000000000" pitchFamily="2" charset="2"/>
              <a:buChar char="ü"/>
            </a:pPr>
            <a:r>
              <a:rPr lang="nl-NL" sz="1500" dirty="0"/>
              <a:t>Algemene vakken</a:t>
            </a:r>
          </a:p>
          <a:p>
            <a:pPr lvl="1">
              <a:lnSpc>
                <a:spcPct val="100000"/>
              </a:lnSpc>
              <a:spcBef>
                <a:spcPts val="0"/>
              </a:spcBef>
            </a:pPr>
            <a:r>
              <a:rPr lang="nl-NL" sz="1500" dirty="0"/>
              <a:t>Nederlands, burgerschap, rekenen, sociale vaardigheden, </a:t>
            </a:r>
            <a:r>
              <a:rPr lang="nl-NL" sz="1500" dirty="0" err="1"/>
              <a:t>arbo</a:t>
            </a:r>
            <a:r>
              <a:rPr lang="nl-NL" sz="1500" dirty="0"/>
              <a:t> en mediawijsheid (</a:t>
            </a:r>
            <a:r>
              <a:rPr lang="nl-NL" sz="1500" dirty="0" err="1"/>
              <a:t>sova</a:t>
            </a:r>
            <a:r>
              <a:rPr lang="nl-NL" sz="1500" dirty="0"/>
              <a:t>), loopbaanoriëntatie en -begeleiding (lob), sport op maat</a:t>
            </a:r>
            <a:endParaRPr lang="nl-NL" sz="1500" dirty="0">
              <a:cs typeface="Arial"/>
            </a:endParaRPr>
          </a:p>
          <a:p>
            <a:pPr>
              <a:lnSpc>
                <a:spcPct val="100000"/>
              </a:lnSpc>
              <a:spcBef>
                <a:spcPts val="0"/>
              </a:spcBef>
              <a:buFont typeface="Wingdings" panose="05000000000000000000" pitchFamily="2" charset="2"/>
              <a:buChar char="ü"/>
            </a:pPr>
            <a:r>
              <a:rPr lang="nl-NL" sz="1500" dirty="0"/>
              <a:t>Beroepsgerichte vakken</a:t>
            </a:r>
          </a:p>
          <a:p>
            <a:pPr lvl="1">
              <a:lnSpc>
                <a:spcPct val="100000"/>
              </a:lnSpc>
              <a:spcBef>
                <a:spcPts val="0"/>
              </a:spcBef>
            </a:pPr>
            <a:r>
              <a:rPr lang="nl-NL" sz="1500" dirty="0"/>
              <a:t>Ontvangen klant en afronden haarbehandeling, verzorgen van haar en hoofdhuid, behandelplan opstellen, knippen heer, föhnen en </a:t>
            </a:r>
            <a:r>
              <a:rPr lang="nl-NL" sz="1500" dirty="0" err="1"/>
              <a:t>stylen</a:t>
            </a:r>
            <a:r>
              <a:rPr lang="nl-NL" sz="1500" dirty="0"/>
              <a:t>, kleuren, vak-theorie en kleurenleer, scheren en masseren, trimmen baard en snor</a:t>
            </a:r>
            <a:endParaRPr lang="nl-NL" sz="1500" dirty="0">
              <a:cs typeface="Arial"/>
            </a:endParaRPr>
          </a:p>
          <a:p>
            <a:pPr>
              <a:lnSpc>
                <a:spcPct val="100000"/>
              </a:lnSpc>
              <a:spcBef>
                <a:spcPts val="0"/>
              </a:spcBef>
              <a:buFont typeface="Wingdings" panose="05000000000000000000" pitchFamily="2" charset="2"/>
              <a:buChar char="ü"/>
            </a:pPr>
            <a:r>
              <a:rPr lang="nl-NL" sz="1500" dirty="0"/>
              <a:t>Keuzedelen: </a:t>
            </a:r>
          </a:p>
          <a:p>
            <a:pPr lvl="1">
              <a:lnSpc>
                <a:spcPct val="100000"/>
              </a:lnSpc>
              <a:spcBef>
                <a:spcPts val="0"/>
              </a:spcBef>
            </a:pPr>
            <a:r>
              <a:rPr lang="nl-NL" sz="1500" dirty="0"/>
              <a:t>Visagie óf Engels, Klantcontact en Verkoop, Inspelen op innovatie (</a:t>
            </a:r>
            <a:r>
              <a:rPr lang="nl-NL" sz="1500" i="1" dirty="0"/>
              <a:t>let op dit is onder voorbehoud</a:t>
            </a:r>
            <a:r>
              <a:rPr lang="nl-NL" sz="1500" dirty="0"/>
              <a:t>)</a:t>
            </a:r>
          </a:p>
          <a:p>
            <a:pPr marL="0" indent="0">
              <a:buNone/>
            </a:pPr>
            <a:r>
              <a:rPr lang="nl-NL" sz="1500" b="1" dirty="0"/>
              <a:t>Stage</a:t>
            </a:r>
          </a:p>
          <a:p>
            <a:pPr marL="0" indent="0">
              <a:buNone/>
            </a:pPr>
            <a:r>
              <a:rPr lang="nl-NL" sz="1500" dirty="0"/>
              <a:t>Je loopt in leerjaar 1 één dag per week stage, in leerjaar 2 twee dagen per week. </a:t>
            </a:r>
          </a:p>
          <a:p>
            <a:pPr marL="0" indent="0">
              <a:buNone/>
            </a:pPr>
            <a:r>
              <a:rPr lang="nl-NL" sz="1500" dirty="0"/>
              <a:t>Zodra  je weet of je met de opleiding wilt starten, ga je op zoek naar een stageplaats. Lukt het je niet om voor het begin van de opleiding een stageplaats te vinden dan helpt de opleiding je zodra je start. Je loopt altijd stage in een erkend leerbedrijf. Deze leerbedrijven zijn te vinden op </a:t>
            </a:r>
            <a:r>
              <a:rPr lang="nl-NL" sz="1500" dirty="0">
                <a:hlinkClick r:id="rId6"/>
              </a:rPr>
              <a:t>www.stagemarkt.nl</a:t>
            </a:r>
            <a:r>
              <a:rPr lang="nl-NL" sz="1500" dirty="0"/>
              <a:t>. </a:t>
            </a:r>
          </a:p>
          <a:p>
            <a:pPr lvl="1">
              <a:lnSpc>
                <a:spcPct val="100000"/>
              </a:lnSpc>
              <a:spcBef>
                <a:spcPts val="0"/>
              </a:spcBef>
            </a:pPr>
            <a:endParaRPr lang="nl-NL" sz="1500" dirty="0"/>
          </a:p>
          <a:p>
            <a:pPr lvl="1"/>
            <a:endParaRPr lang="nl-NL" sz="1400" dirty="0"/>
          </a:p>
        </p:txBody>
      </p:sp>
      <p:pic>
        <p:nvPicPr>
          <p:cNvPr id="6" name="Opgenomen geluid">
            <a:hlinkClick r:id="" action="ppaction://media"/>
            <a:extLst>
              <a:ext uri="{FF2B5EF4-FFF2-40B4-BE49-F238E27FC236}">
                <a16:creationId xmlns:a16="http://schemas.microsoft.com/office/drawing/2014/main" id="{FCCE2409-EEB7-4FBE-BB9F-ED88691F70B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6807" y="6370637"/>
            <a:ext cx="487363" cy="487363"/>
          </a:xfrm>
          <a:prstGeom prst="rect">
            <a:avLst/>
          </a:prstGeom>
        </p:spPr>
      </p:pic>
    </p:spTree>
    <p:extLst>
      <p:ext uri="{BB962C8B-B14F-4D97-AF65-F5344CB8AC3E}">
        <p14:creationId xmlns:p14="http://schemas.microsoft.com/office/powerpoint/2010/main" val="406478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986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latin typeface="Arial"/>
                <a:cs typeface="Arial"/>
              </a:rPr>
              <a:t>Haarstylist Dame </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384917"/>
            <a:ext cx="7886700" cy="4601103"/>
          </a:xfrm>
        </p:spPr>
        <p:txBody>
          <a:bodyPr vert="horz" lIns="91440" tIns="45720" rIns="91440" bIns="45720" rtlCol="0" anchor="t">
            <a:noAutofit/>
          </a:bodyPr>
          <a:lstStyle/>
          <a:p>
            <a:pPr marL="0" indent="0">
              <a:lnSpc>
                <a:spcPct val="100000"/>
              </a:lnSpc>
              <a:spcBef>
                <a:spcPts val="0"/>
              </a:spcBef>
              <a:buNone/>
            </a:pPr>
            <a:r>
              <a:rPr lang="nl-NL" sz="1500" b="1" dirty="0"/>
              <a:t>Binnen de opleiding volg je de volgende vakken </a:t>
            </a:r>
          </a:p>
          <a:p>
            <a:pPr>
              <a:lnSpc>
                <a:spcPct val="100000"/>
              </a:lnSpc>
              <a:spcBef>
                <a:spcPts val="0"/>
              </a:spcBef>
              <a:buFont typeface="Wingdings" panose="05000000000000000000" pitchFamily="2" charset="2"/>
              <a:buChar char="ü"/>
            </a:pPr>
            <a:r>
              <a:rPr lang="nl-NL" sz="1500" dirty="0"/>
              <a:t>Algemene vakken</a:t>
            </a:r>
          </a:p>
          <a:p>
            <a:pPr lvl="1">
              <a:lnSpc>
                <a:spcPct val="100000"/>
              </a:lnSpc>
              <a:spcBef>
                <a:spcPts val="0"/>
              </a:spcBef>
            </a:pPr>
            <a:r>
              <a:rPr lang="nl-NL" sz="1500" dirty="0"/>
              <a:t>Nederlands, burgerschap, rekenen, sociale vaardigheden, </a:t>
            </a:r>
            <a:r>
              <a:rPr lang="nl-NL" sz="1500" dirty="0" err="1"/>
              <a:t>arbo</a:t>
            </a:r>
            <a:r>
              <a:rPr lang="nl-NL" sz="1500" dirty="0"/>
              <a:t> en mediawijsheid (</a:t>
            </a:r>
            <a:r>
              <a:rPr lang="nl-NL" sz="1500" dirty="0" err="1"/>
              <a:t>sova</a:t>
            </a:r>
            <a:r>
              <a:rPr lang="nl-NL" sz="1500" dirty="0"/>
              <a:t>), loopbaanoriëntatie en -begeleiding (lob), sport op maat</a:t>
            </a:r>
            <a:endParaRPr lang="nl-NL" sz="1500" dirty="0">
              <a:cs typeface="Arial"/>
            </a:endParaRPr>
          </a:p>
          <a:p>
            <a:pPr>
              <a:lnSpc>
                <a:spcPct val="100000"/>
              </a:lnSpc>
              <a:spcBef>
                <a:spcPts val="0"/>
              </a:spcBef>
              <a:buFont typeface="Wingdings" panose="05000000000000000000" pitchFamily="2" charset="2"/>
              <a:buChar char="ü"/>
            </a:pPr>
            <a:r>
              <a:rPr lang="nl-NL" sz="1500" dirty="0"/>
              <a:t>Beroepsgerichte vakken</a:t>
            </a:r>
          </a:p>
          <a:p>
            <a:pPr lvl="1">
              <a:lnSpc>
                <a:spcPct val="100000"/>
              </a:lnSpc>
              <a:spcBef>
                <a:spcPts val="0"/>
              </a:spcBef>
            </a:pPr>
            <a:r>
              <a:rPr lang="nl-NL" sz="1500" dirty="0"/>
              <a:t>Ontvangen klant en afronden haarbehandeling, verzorgen van haar en hoofdhuid, behandelplan opstellen, knippen en snijden, föhnen, voorbereiden van het permanenten, kleuren, watergolven, vlechten en opsteken, vak-theorie en kleurenleer</a:t>
            </a:r>
          </a:p>
          <a:p>
            <a:pPr>
              <a:lnSpc>
                <a:spcPct val="100000"/>
              </a:lnSpc>
              <a:spcBef>
                <a:spcPts val="0"/>
              </a:spcBef>
              <a:buFont typeface="Wingdings" panose="05000000000000000000" pitchFamily="2" charset="2"/>
              <a:buChar char="ü"/>
            </a:pPr>
            <a:r>
              <a:rPr lang="nl-NL" sz="1500" dirty="0"/>
              <a:t>Keuzedelen</a:t>
            </a:r>
          </a:p>
          <a:p>
            <a:pPr lvl="1">
              <a:lnSpc>
                <a:spcPct val="100000"/>
              </a:lnSpc>
              <a:spcBef>
                <a:spcPts val="0"/>
              </a:spcBef>
            </a:pPr>
            <a:r>
              <a:rPr lang="nl-NL" sz="1500" dirty="0"/>
              <a:t>Visagie óf Engels, Klantcontact en Verkoop, Inspelen op innovatie (</a:t>
            </a:r>
            <a:r>
              <a:rPr lang="nl-NL" sz="1500" i="1" dirty="0"/>
              <a:t>let op dit is onder voorbehoud</a:t>
            </a:r>
            <a:r>
              <a:rPr lang="nl-NL" sz="1500" dirty="0"/>
              <a:t>)</a:t>
            </a:r>
          </a:p>
          <a:p>
            <a:pPr marL="0" indent="0">
              <a:buNone/>
            </a:pPr>
            <a:r>
              <a:rPr lang="nl-NL" sz="1500" b="1" dirty="0"/>
              <a:t>Stage</a:t>
            </a:r>
          </a:p>
          <a:p>
            <a:pPr marL="0" indent="0">
              <a:buNone/>
            </a:pPr>
            <a:r>
              <a:rPr lang="nl-NL" sz="1500" dirty="0"/>
              <a:t>Je loopt in leerjaar 1 één dag per week stage, in leerjaar 2 en 3 twee dagen per week. </a:t>
            </a:r>
          </a:p>
          <a:p>
            <a:pPr marL="0" indent="0">
              <a:buNone/>
            </a:pPr>
            <a:r>
              <a:rPr lang="nl-NL" sz="1500" dirty="0"/>
              <a:t>Zodra  je weet of je met de opleiding wilt starten, ga je op zoek naar een stageplaats. Lukt het je niet om voor het begin van de opleiding een stageplaats te vinden dan helpt de opleiding je zodra je start. Je loopt altijd stage in een erkend leerbedrijf. Deze leerbedrijven zijn te vinden op </a:t>
            </a:r>
            <a:r>
              <a:rPr lang="nl-NL" sz="1500" dirty="0">
                <a:hlinkClick r:id="rId5"/>
              </a:rPr>
              <a:t>www.stagemarkt.nl</a:t>
            </a:r>
            <a:r>
              <a:rPr lang="nl-NL" sz="1500" dirty="0"/>
              <a:t>. </a:t>
            </a:r>
          </a:p>
          <a:p>
            <a:pPr lvl="1">
              <a:lnSpc>
                <a:spcPct val="100000"/>
              </a:lnSpc>
              <a:spcBef>
                <a:spcPts val="0"/>
              </a:spcBef>
            </a:pPr>
            <a:endParaRPr lang="nl-NL" sz="1500" dirty="0"/>
          </a:p>
          <a:p>
            <a:pPr lvl="1"/>
            <a:endParaRPr lang="nl-NL" sz="1400" dirty="0"/>
          </a:p>
        </p:txBody>
      </p:sp>
      <p:pic>
        <p:nvPicPr>
          <p:cNvPr id="5" name="Afbeelding 4" descr="Afbeelding met kleding, persoon, haarstukje, haar&#10;&#10;Automatisch gegenereerde beschrijving">
            <a:extLst>
              <a:ext uri="{FF2B5EF4-FFF2-40B4-BE49-F238E27FC236}">
                <a16:creationId xmlns:a16="http://schemas.microsoft.com/office/drawing/2014/main" id="{38FD67D5-896D-4CC2-8E7D-E4C02B7EF7B7}"/>
              </a:ext>
            </a:extLst>
          </p:cNvPr>
          <p:cNvPicPr>
            <a:picLocks noChangeAspect="1"/>
          </p:cNvPicPr>
          <p:nvPr/>
        </p:nvPicPr>
        <p:blipFill>
          <a:blip r:embed="rId6">
            <a:alphaModFix amt="40000"/>
          </a:blip>
          <a:stretch>
            <a:fillRect/>
          </a:stretch>
        </p:blipFill>
        <p:spPr>
          <a:xfrm>
            <a:off x="5981439" y="227810"/>
            <a:ext cx="2857500" cy="1600200"/>
          </a:xfrm>
          <a:prstGeom prst="rect">
            <a:avLst/>
          </a:prstGeom>
        </p:spPr>
      </p:pic>
      <p:pic>
        <p:nvPicPr>
          <p:cNvPr id="4" name="Opgenomen geluid">
            <a:hlinkClick r:id="" action="ppaction://media"/>
            <a:extLst>
              <a:ext uri="{FF2B5EF4-FFF2-40B4-BE49-F238E27FC236}">
                <a16:creationId xmlns:a16="http://schemas.microsoft.com/office/drawing/2014/main" id="{B928422F-2892-4F3A-A249-F9696BD13A7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56637" y="6370637"/>
            <a:ext cx="487363" cy="487363"/>
          </a:xfrm>
          <a:prstGeom prst="rect">
            <a:avLst/>
          </a:prstGeom>
        </p:spPr>
      </p:pic>
    </p:spTree>
    <p:extLst>
      <p:ext uri="{BB962C8B-B14F-4D97-AF65-F5344CB8AC3E}">
        <p14:creationId xmlns:p14="http://schemas.microsoft.com/office/powerpoint/2010/main" val="225859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522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latin typeface="Arial"/>
                <a:cs typeface="Arial"/>
              </a:rPr>
              <a:t>Haarstylist Dame én Heer</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384917"/>
            <a:ext cx="7886700" cy="4601103"/>
          </a:xfrm>
        </p:spPr>
        <p:txBody>
          <a:bodyPr vert="horz" lIns="91440" tIns="45720" rIns="91440" bIns="45720" rtlCol="0" anchor="t">
            <a:noAutofit/>
          </a:bodyPr>
          <a:lstStyle/>
          <a:p>
            <a:pPr marL="0" indent="0">
              <a:lnSpc>
                <a:spcPct val="100000"/>
              </a:lnSpc>
              <a:spcBef>
                <a:spcPts val="0"/>
              </a:spcBef>
              <a:buNone/>
            </a:pPr>
            <a:r>
              <a:rPr lang="nl-NL" sz="1500" b="1" dirty="0"/>
              <a:t>Binnen de opleiding volg je de volgende vakken </a:t>
            </a:r>
          </a:p>
          <a:p>
            <a:pPr>
              <a:lnSpc>
                <a:spcPct val="100000"/>
              </a:lnSpc>
              <a:spcBef>
                <a:spcPts val="0"/>
              </a:spcBef>
              <a:buFont typeface="Wingdings" panose="05000000000000000000" pitchFamily="2" charset="2"/>
              <a:buChar char="ü"/>
            </a:pPr>
            <a:r>
              <a:rPr lang="nl-NL" sz="1500" dirty="0"/>
              <a:t>Algemene vakken</a:t>
            </a:r>
          </a:p>
          <a:p>
            <a:pPr lvl="1">
              <a:lnSpc>
                <a:spcPct val="100000"/>
              </a:lnSpc>
              <a:spcBef>
                <a:spcPts val="0"/>
              </a:spcBef>
            </a:pPr>
            <a:r>
              <a:rPr lang="nl-NL" sz="1500" dirty="0"/>
              <a:t>Nederlands, burgerschap, rekenen, sociale vaardigheden, </a:t>
            </a:r>
            <a:r>
              <a:rPr lang="nl-NL" sz="1500" dirty="0" err="1"/>
              <a:t>arbo</a:t>
            </a:r>
            <a:r>
              <a:rPr lang="nl-NL" sz="1500" dirty="0"/>
              <a:t> en mediawijsheid (</a:t>
            </a:r>
            <a:r>
              <a:rPr lang="nl-NL" sz="1500" dirty="0" err="1"/>
              <a:t>sova</a:t>
            </a:r>
            <a:r>
              <a:rPr lang="nl-NL" sz="1500" dirty="0"/>
              <a:t>), loopbaanoriëntatie en -begeleiding (LOB), sport op maat</a:t>
            </a:r>
            <a:endParaRPr lang="nl-NL" sz="1500" dirty="0">
              <a:cs typeface="Arial"/>
            </a:endParaRPr>
          </a:p>
          <a:p>
            <a:pPr>
              <a:lnSpc>
                <a:spcPct val="100000"/>
              </a:lnSpc>
              <a:spcBef>
                <a:spcPts val="0"/>
              </a:spcBef>
              <a:buFont typeface="Wingdings" panose="05000000000000000000" pitchFamily="2" charset="2"/>
              <a:buChar char="ü"/>
            </a:pPr>
            <a:r>
              <a:rPr lang="nl-NL" sz="1500" dirty="0"/>
              <a:t>Beroepsgerichte vakken</a:t>
            </a:r>
          </a:p>
          <a:p>
            <a:pPr lvl="1">
              <a:lnSpc>
                <a:spcPct val="100000"/>
              </a:lnSpc>
              <a:spcBef>
                <a:spcPts val="0"/>
              </a:spcBef>
            </a:pPr>
            <a:r>
              <a:rPr lang="nl-NL" sz="1500" dirty="0"/>
              <a:t>Ontvangen klant en afronden haarbehandeling, verzorgen van haar en hoofdhuid, behandelplan opstellen, knippen en snijden, föhnen, voorbereiden van het permanenten, kleuren, watergolven, vlechten en opsteken, vak-theorie en kleurenleer, scheren en masseren, trimmen baard en snor</a:t>
            </a:r>
            <a:endParaRPr lang="nl-NL" sz="1500" dirty="0">
              <a:cs typeface="Arial"/>
            </a:endParaRPr>
          </a:p>
          <a:p>
            <a:pPr>
              <a:lnSpc>
                <a:spcPct val="100000"/>
              </a:lnSpc>
              <a:spcBef>
                <a:spcPts val="0"/>
              </a:spcBef>
              <a:buFont typeface="Wingdings" panose="05000000000000000000" pitchFamily="2" charset="2"/>
              <a:buChar char="ü"/>
            </a:pPr>
            <a:r>
              <a:rPr lang="nl-NL" sz="1500" dirty="0"/>
              <a:t>Keuzedelen</a:t>
            </a:r>
          </a:p>
          <a:p>
            <a:pPr lvl="1">
              <a:lnSpc>
                <a:spcPct val="100000"/>
              </a:lnSpc>
              <a:spcBef>
                <a:spcPts val="0"/>
              </a:spcBef>
            </a:pPr>
            <a:r>
              <a:rPr lang="nl-NL" sz="1500" dirty="0"/>
              <a:t>Visagie óf Engels, Klantcontact en Verkoop, Inspelen op innovatie (</a:t>
            </a:r>
            <a:r>
              <a:rPr lang="nl-NL" sz="1500" i="1" dirty="0"/>
              <a:t>let op dit is onder voorbehoud</a:t>
            </a:r>
            <a:r>
              <a:rPr lang="nl-NL" sz="1500" dirty="0"/>
              <a:t>)</a:t>
            </a:r>
          </a:p>
          <a:p>
            <a:pPr marL="0" indent="0">
              <a:buNone/>
            </a:pPr>
            <a:r>
              <a:rPr lang="nl-NL" sz="1500" b="1" dirty="0"/>
              <a:t>Stage</a:t>
            </a:r>
          </a:p>
          <a:p>
            <a:pPr marL="0" indent="0">
              <a:buNone/>
            </a:pPr>
            <a:r>
              <a:rPr lang="nl-NL" sz="1500" dirty="0"/>
              <a:t>Je loopt in leerjaar 1 één dag per week stage, in leerjaar 2 en 3 twee dagen per week. </a:t>
            </a:r>
          </a:p>
          <a:p>
            <a:pPr marL="0" indent="0">
              <a:buNone/>
            </a:pPr>
            <a:r>
              <a:rPr lang="nl-NL" sz="1500" dirty="0"/>
              <a:t>Zodra  je weet of je met de opleiding wilt starten, ga je op zoek naar een stageplaats. Lukt het je niet om voor het begin van de opleiding een stageplaats te vinden dan helpt de opleiding je zodra je start. Je loopt altijd stage in een erkend leerbedrijf. Deze leerbedrijven zijn te vinden op </a:t>
            </a:r>
            <a:r>
              <a:rPr lang="nl-NL" sz="1500" dirty="0">
                <a:hlinkClick r:id="rId5"/>
              </a:rPr>
              <a:t>www.stagemarkt.nl</a:t>
            </a:r>
            <a:r>
              <a:rPr lang="nl-NL" sz="1500" dirty="0"/>
              <a:t>. </a:t>
            </a:r>
          </a:p>
          <a:p>
            <a:pPr lvl="1">
              <a:lnSpc>
                <a:spcPct val="100000"/>
              </a:lnSpc>
              <a:spcBef>
                <a:spcPts val="0"/>
              </a:spcBef>
            </a:pPr>
            <a:endParaRPr lang="nl-NL" sz="1500" dirty="0"/>
          </a:p>
          <a:p>
            <a:pPr lvl="1"/>
            <a:endParaRPr lang="nl-NL" sz="1400" dirty="0"/>
          </a:p>
        </p:txBody>
      </p:sp>
      <p:pic>
        <p:nvPicPr>
          <p:cNvPr id="6" name="Afbeelding 5" descr="Afbeelding met persoon, kleding, kostuum, staand&#10;&#10;Automatisch gegenereerde beschrijving">
            <a:extLst>
              <a:ext uri="{FF2B5EF4-FFF2-40B4-BE49-F238E27FC236}">
                <a16:creationId xmlns:a16="http://schemas.microsoft.com/office/drawing/2014/main" id="{067B4339-C1D2-4D90-997B-A986F3E13845}"/>
              </a:ext>
            </a:extLst>
          </p:cNvPr>
          <p:cNvPicPr>
            <a:picLocks noChangeAspect="1"/>
          </p:cNvPicPr>
          <p:nvPr/>
        </p:nvPicPr>
        <p:blipFill>
          <a:blip r:embed="rId6">
            <a:alphaModFix amt="43000"/>
          </a:blip>
          <a:stretch>
            <a:fillRect/>
          </a:stretch>
        </p:blipFill>
        <p:spPr>
          <a:xfrm>
            <a:off x="6516210" y="156372"/>
            <a:ext cx="2428273" cy="1615905"/>
          </a:xfrm>
          <a:prstGeom prst="rect">
            <a:avLst/>
          </a:prstGeom>
        </p:spPr>
      </p:pic>
      <p:pic>
        <p:nvPicPr>
          <p:cNvPr id="4" name="Opgenomen geluid">
            <a:hlinkClick r:id="" action="ppaction://media"/>
            <a:extLst>
              <a:ext uri="{FF2B5EF4-FFF2-40B4-BE49-F238E27FC236}">
                <a16:creationId xmlns:a16="http://schemas.microsoft.com/office/drawing/2014/main" id="{8CF3C7A9-B21F-425E-BEC2-DFB95190C8D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71420" y="6370637"/>
            <a:ext cx="487363" cy="487363"/>
          </a:xfrm>
          <a:prstGeom prst="rect">
            <a:avLst/>
          </a:prstGeom>
        </p:spPr>
      </p:pic>
    </p:spTree>
    <p:extLst>
      <p:ext uri="{BB962C8B-B14F-4D97-AF65-F5344CB8AC3E}">
        <p14:creationId xmlns:p14="http://schemas.microsoft.com/office/powerpoint/2010/main" val="30954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60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6239e0f7-bd6b-405f-8af9-ae217371239b">
      <UserInfo>
        <DisplayName>Kimberly van Acker</DisplayName>
        <AccountId>118</AccountId>
        <AccountType/>
      </UserInfo>
    </SharedWithUsers>
  </documentManagement>
</p:properti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1431C4-2586-4E37-AC1B-07DDA90434A8}">
  <ds:schemaRefs>
    <ds:schemaRef ds:uri="http://schemas.microsoft.com/office/2006/metadata/properties"/>
    <ds:schemaRef ds:uri="http://purl.org/dc/elements/1.1/"/>
    <ds:schemaRef ds:uri="http://schemas.openxmlformats.org/package/2006/metadata/core-properties"/>
    <ds:schemaRef ds:uri="http://purl.org/dc/terms/"/>
    <ds:schemaRef ds:uri="http://schemas.microsoft.com/office/infopath/2007/PartnerControls"/>
    <ds:schemaRef ds:uri="ca6d8ab7-14e8-43fb-be46-d5b97b675565"/>
    <ds:schemaRef ds:uri="http://schemas.microsoft.com/office/2006/documentManagement/types"/>
    <ds:schemaRef ds:uri="6239e0f7-bd6b-405f-8af9-ae217371239b"/>
    <ds:schemaRef ds:uri="http://www.w3.org/XML/1998/namespace"/>
    <ds:schemaRef ds:uri="http://purl.org/dc/dcmitype/"/>
  </ds:schemaRefs>
</ds:datastoreItem>
</file>

<file path=customXml/itemProps2.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3.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4.xml><?xml version="1.0" encoding="utf-8"?>
<ds:datastoreItem xmlns:ds="http://schemas.openxmlformats.org/officeDocument/2006/customXml" ds:itemID="{6E9BF347-9917-4F65-94C9-A06F446558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728</TotalTime>
  <Words>1315</Words>
  <Application>Microsoft Office PowerPoint</Application>
  <PresentationFormat>Diavoorstelling (4:3)</PresentationFormat>
  <Paragraphs>188</Paragraphs>
  <Slides>17</Slides>
  <Notes>17</Notes>
  <HiddenSlides>0</HiddenSlides>
  <MMClips>17</MMClips>
  <ScaleCrop>false</ScaleCrop>
  <HeadingPairs>
    <vt:vector size="6" baseType="variant">
      <vt:variant>
        <vt:lpstr>Gebruikte lettertypen</vt:lpstr>
      </vt:variant>
      <vt:variant>
        <vt:i4>4</vt:i4>
      </vt:variant>
      <vt:variant>
        <vt:lpstr>Thema</vt:lpstr>
      </vt:variant>
      <vt:variant>
        <vt:i4>3</vt:i4>
      </vt:variant>
      <vt:variant>
        <vt:lpstr>Diatitels</vt:lpstr>
      </vt:variant>
      <vt:variant>
        <vt:i4>17</vt:i4>
      </vt:variant>
    </vt:vector>
  </HeadingPairs>
  <TitlesOfParts>
    <vt:vector size="24" baseType="lpstr">
      <vt:lpstr>Arial</vt:lpstr>
      <vt:lpstr>Calibri</vt:lpstr>
      <vt:lpstr>Courier New</vt:lpstr>
      <vt:lpstr>Wingdings</vt:lpstr>
      <vt:lpstr>ROC Nijmegen</vt:lpstr>
      <vt:lpstr>Aangepast model voor grafiek</vt:lpstr>
      <vt:lpstr>Aangepast ontwerp voor tabel</vt:lpstr>
      <vt:lpstr> Voorlichting over  Uiterlijke verzorging:  Haarverzorging  Kapper  Haarstylist Dame   Haarstylist Heer  Salonmanager Dame</vt:lpstr>
      <vt:lpstr>PowerPoint-presentatie</vt:lpstr>
      <vt:lpstr>Haarverzorging</vt:lpstr>
      <vt:lpstr>Aanbod &amp; duur haarverzorging</vt:lpstr>
      <vt:lpstr>Doorstroom binnen haarverzorging </vt:lpstr>
      <vt:lpstr>PowerPoint-presentatie</vt:lpstr>
      <vt:lpstr>Haarstylist Heer</vt:lpstr>
      <vt:lpstr>Haarstylist Dame </vt:lpstr>
      <vt:lpstr>Haarstylist Dame én Heer</vt:lpstr>
      <vt:lpstr>Salonmanager Dame</vt:lpstr>
      <vt:lpstr>Vervolg mogelijkheden</vt:lpstr>
      <vt:lpstr>Opleidingskosten haarverzorging </vt:lpstr>
      <vt:lpstr>Vragen?</vt:lpstr>
      <vt:lpstr>Twijfel je nog? Kom naar de Open Dag of kom  meelopen! </vt:lpstr>
      <vt:lpstr>Ben jij al er al uit?</vt:lpstr>
      <vt:lpstr>Presentatie thuis nalezen? </vt:lpstr>
      <vt:lpstr>Handige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Femke Terwiel</cp:lastModifiedBy>
  <cp:revision>166</cp:revision>
  <dcterms:created xsi:type="dcterms:W3CDTF">2020-05-13T12:40:10Z</dcterms:created>
  <dcterms:modified xsi:type="dcterms:W3CDTF">2021-01-29T13:54:02Z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y fmtid="{D5CDD505-2E9C-101B-9397-08002B2CF9AE}" pid="4" name="Order">
    <vt:r8>7723800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ies>
</file>