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33"/>
  </p:notesMasterIdLst>
  <p:sldIdLst>
    <p:sldId id="260" r:id="rId8"/>
    <p:sldId id="273" r:id="rId9"/>
    <p:sldId id="274" r:id="rId10"/>
    <p:sldId id="266" r:id="rId11"/>
    <p:sldId id="288" r:id="rId12"/>
    <p:sldId id="284" r:id="rId13"/>
    <p:sldId id="285" r:id="rId14"/>
    <p:sldId id="298" r:id="rId15"/>
    <p:sldId id="299" r:id="rId16"/>
    <p:sldId id="300" r:id="rId17"/>
    <p:sldId id="297" r:id="rId18"/>
    <p:sldId id="301" r:id="rId19"/>
    <p:sldId id="302" r:id="rId20"/>
    <p:sldId id="303" r:id="rId21"/>
    <p:sldId id="306" r:id="rId22"/>
    <p:sldId id="310" r:id="rId23"/>
    <p:sldId id="307" r:id="rId24"/>
    <p:sldId id="308" r:id="rId25"/>
    <p:sldId id="309" r:id="rId26"/>
    <p:sldId id="304" r:id="rId27"/>
    <p:sldId id="305" r:id="rId28"/>
    <p:sldId id="287" r:id="rId29"/>
    <p:sldId id="270" r:id="rId30"/>
    <p:sldId id="296" r:id="rId31"/>
    <p:sldId id="268" r:id="rId3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 id="3" name="Kim Aarsse" initials="KA" lastIdx="1" clrIdx="2">
    <p:extLst>
      <p:ext uri="{19B8F6BF-5375-455C-9EA6-DF929625EA0E}">
        <p15:presenceInfo xmlns:p15="http://schemas.microsoft.com/office/powerpoint/2012/main" userId="S::kaarsse@roc-nijmegen.nl::98d43a60-8edf-4274-ac41-faf8c01f1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2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2DD24-1343-4E24-A4D7-13579B631A99}" type="datetimeFigureOut">
              <a:rPr lang="nl-NL" smtClean="0"/>
              <a:t>14-11-2020</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02520-BA14-4000-BBB0-A3E06857FE9E}" type="slidenum">
              <a:rPr lang="nl-NL" smtClean="0"/>
              <a:t>‹nr.›</a:t>
            </a:fld>
            <a:endParaRPr lang="nl-NL"/>
          </a:p>
        </p:txBody>
      </p:sp>
    </p:spTree>
    <p:extLst>
      <p:ext uri="{BB962C8B-B14F-4D97-AF65-F5344CB8AC3E}">
        <p14:creationId xmlns:p14="http://schemas.microsoft.com/office/powerpoint/2010/main" val="222831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1A02520-BA14-4000-BBB0-A3E06857FE9E}" type="slidenum">
              <a:rPr lang="nl-NL" smtClean="0"/>
              <a:t>22</a:t>
            </a:fld>
            <a:endParaRPr lang="nl-NL"/>
          </a:p>
        </p:txBody>
      </p:sp>
    </p:spTree>
    <p:extLst>
      <p:ext uri="{BB962C8B-B14F-4D97-AF65-F5344CB8AC3E}">
        <p14:creationId xmlns:p14="http://schemas.microsoft.com/office/powerpoint/2010/main" val="1990338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hyperlink" Target="http://www.ecabo.nl/"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hyperlink" Target="http://www.ecabo.nl/"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hyperlink" Target="http://www.ecabo.nl/"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408FDCA-094C-478F-98DA-556A5D25F550}"/>
              </a:ext>
            </a:extLst>
          </p:cNvPr>
          <p:cNvSpPr>
            <a:spLocks noGrp="1"/>
          </p:cNvSpPr>
          <p:nvPr>
            <p:ph type="title"/>
          </p:nvPr>
        </p:nvSpPr>
        <p:spPr/>
        <p:txBody>
          <a:bodyPr>
            <a:noAutofit/>
          </a:bodyPr>
          <a:lstStyle/>
          <a:p>
            <a:r>
              <a:rPr lang="nl-NL" sz="6000" dirty="0"/>
              <a:t>Handhaving </a:t>
            </a:r>
            <a:br>
              <a:rPr lang="nl-NL" sz="6000" dirty="0"/>
            </a:br>
            <a:r>
              <a:rPr lang="nl-NL" sz="6000" dirty="0"/>
              <a:t>&amp; Beveiliging</a:t>
            </a:r>
          </a:p>
        </p:txBody>
      </p:sp>
      <p:sp>
        <p:nvSpPr>
          <p:cNvPr id="7" name="Titel 3">
            <a:extLst>
              <a:ext uri="{FF2B5EF4-FFF2-40B4-BE49-F238E27FC236}">
                <a16:creationId xmlns:a16="http://schemas.microsoft.com/office/drawing/2014/main" id="{E85E43CE-2A91-4AEF-9757-7860EA22ADE1}"/>
              </a:ext>
            </a:extLst>
          </p:cNvPr>
          <p:cNvSpPr txBox="1">
            <a:spLocks/>
          </p:cNvSpPr>
          <p:nvPr/>
        </p:nvSpPr>
        <p:spPr>
          <a:xfrm>
            <a:off x="628650" y="2197292"/>
            <a:ext cx="6776605" cy="36353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800" b="1" i="0" kern="1200">
                <a:solidFill>
                  <a:schemeClr val="tx1"/>
                </a:solidFill>
                <a:latin typeface="Arial" charset="0"/>
                <a:ea typeface="Arial" charset="0"/>
                <a:cs typeface="Arial" charset="0"/>
              </a:defRPr>
            </a:lvl1pPr>
          </a:lstStyle>
          <a:p>
            <a:pPr marL="685800" indent="-685800">
              <a:buFont typeface="Arial" panose="020B0604020202020204" pitchFamily="34" charset="0"/>
              <a:buChar char="•"/>
            </a:pPr>
            <a:r>
              <a:rPr lang="nl-NL" sz="3600" dirty="0">
                <a:solidFill>
                  <a:schemeClr val="accent5">
                    <a:lumMod val="10000"/>
                  </a:schemeClr>
                </a:solidFill>
              </a:rPr>
              <a:t>Beveiliger</a:t>
            </a:r>
          </a:p>
          <a:p>
            <a:pPr marL="685800" indent="-685800">
              <a:buFont typeface="Arial" panose="020B0604020202020204" pitchFamily="34" charset="0"/>
              <a:buChar char="•"/>
            </a:pPr>
            <a:r>
              <a:rPr lang="nl-NL" sz="3600" dirty="0">
                <a:solidFill>
                  <a:schemeClr val="accent5">
                    <a:lumMod val="10000"/>
                  </a:schemeClr>
                </a:solidFill>
              </a:rPr>
              <a:t>Coördinator beveiliging</a:t>
            </a:r>
          </a:p>
          <a:p>
            <a:pPr marL="685800" indent="-685800">
              <a:buFont typeface="Arial" panose="020B0604020202020204" pitchFamily="34" charset="0"/>
              <a:buChar char="•"/>
            </a:pPr>
            <a:r>
              <a:rPr lang="nl-NL" sz="3600" dirty="0">
                <a:solidFill>
                  <a:schemeClr val="accent5">
                    <a:lumMod val="10000"/>
                  </a:schemeClr>
                </a:solidFill>
              </a:rPr>
              <a:t>Handhaving toezicht en veiligheid</a:t>
            </a:r>
          </a:p>
          <a:p>
            <a:pPr marL="685800" indent="-685800">
              <a:buFont typeface="Arial" panose="020B0604020202020204" pitchFamily="34" charset="0"/>
              <a:buChar char="•"/>
            </a:pPr>
            <a:r>
              <a:rPr lang="nl-NL" sz="3600" dirty="0">
                <a:solidFill>
                  <a:schemeClr val="accent5">
                    <a:lumMod val="10000"/>
                  </a:schemeClr>
                </a:solidFill>
              </a:rPr>
              <a:t>Leidinggevende afdeling, team of project</a:t>
            </a:r>
          </a:p>
        </p:txBody>
      </p:sp>
      <p:pic>
        <p:nvPicPr>
          <p:cNvPr id="2" name="Slide 1">
            <a:hlinkClick r:id="" action="ppaction://media"/>
            <a:extLst>
              <a:ext uri="{FF2B5EF4-FFF2-40B4-BE49-F238E27FC236}">
                <a16:creationId xmlns:a16="http://schemas.microsoft.com/office/drawing/2014/main" id="{86090375-0C73-433D-9945-940970D27A2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5418" y="6071586"/>
            <a:ext cx="609600" cy="609600"/>
          </a:xfrm>
          <a:prstGeom prst="rect">
            <a:avLst/>
          </a:prstGeom>
        </p:spPr>
      </p:pic>
    </p:spTree>
    <p:extLst>
      <p:ext uri="{BB962C8B-B14F-4D97-AF65-F5344CB8AC3E}">
        <p14:creationId xmlns:p14="http://schemas.microsoft.com/office/powerpoint/2010/main" val="18644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4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Doorstroommogelijkheden…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lnSpc>
                <a:spcPct val="150000"/>
              </a:lnSpc>
              <a:buNone/>
              <a:defRPr/>
            </a:pPr>
            <a:r>
              <a:rPr lang="nl-NL" altLang="nl-NL" dirty="0">
                <a:solidFill>
                  <a:schemeClr val="tx1"/>
                </a:solidFill>
              </a:rPr>
              <a:t>Na 1 tot 2 jaar zowel MBO niveau 2 als branche diploma.</a:t>
            </a:r>
          </a:p>
          <a:p>
            <a:pPr marL="0" indent="0">
              <a:lnSpc>
                <a:spcPct val="150000"/>
              </a:lnSpc>
              <a:buNone/>
              <a:defRPr/>
            </a:pPr>
            <a:endParaRPr lang="nl-NL" altLang="nl-NL" sz="2000" b="1" dirty="0">
              <a:solidFill>
                <a:srgbClr val="FF9900"/>
              </a:solidFill>
            </a:endParaRPr>
          </a:p>
          <a:p>
            <a:pPr>
              <a:lnSpc>
                <a:spcPct val="150000"/>
              </a:lnSpc>
              <a:buFont typeface="Wingdings" panose="05000000000000000000" pitchFamily="2" charset="2"/>
              <a:buChar char="v"/>
              <a:defRPr/>
            </a:pPr>
            <a:r>
              <a:rPr lang="nl-NL" altLang="nl-NL" dirty="0"/>
              <a:t>Doorstroom naar Coördinator Beveiliging niveau 3 of Handhaver toezicht en veiligheid.</a:t>
            </a:r>
          </a:p>
          <a:p>
            <a:pPr>
              <a:lnSpc>
                <a:spcPct val="150000"/>
              </a:lnSpc>
              <a:buFont typeface="Wingdings" panose="05000000000000000000" pitchFamily="2" charset="2"/>
              <a:buChar char="v"/>
              <a:defRPr/>
            </a:pPr>
            <a:r>
              <a:rPr lang="nl-NL" altLang="nl-NL" dirty="0"/>
              <a:t>Doorstroom naar andere niveau 3-opleiding.</a:t>
            </a:r>
          </a:p>
          <a:p>
            <a:pPr>
              <a:lnSpc>
                <a:spcPct val="150000"/>
              </a:lnSpc>
              <a:buFont typeface="Wingdings" panose="05000000000000000000" pitchFamily="2" charset="2"/>
              <a:buChar char="v"/>
              <a:defRPr/>
            </a:pPr>
            <a:r>
              <a:rPr lang="nl-NL" altLang="nl-NL" dirty="0"/>
              <a:t>Uitstroom richting beroep.</a:t>
            </a:r>
          </a:p>
          <a:p>
            <a:endParaRPr lang="nl-NL" dirty="0"/>
          </a:p>
        </p:txBody>
      </p:sp>
      <p:pic>
        <p:nvPicPr>
          <p:cNvPr id="5" name="Slide 10">
            <a:hlinkClick r:id="" action="ppaction://media"/>
            <a:extLst>
              <a:ext uri="{FF2B5EF4-FFF2-40B4-BE49-F238E27FC236}">
                <a16:creationId xmlns:a16="http://schemas.microsoft.com/office/drawing/2014/main" id="{7307B734-07A9-409B-9F16-B4ABD8E9EC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68683" y="6089342"/>
            <a:ext cx="609600" cy="609600"/>
          </a:xfrm>
          <a:prstGeom prst="rect">
            <a:avLst/>
          </a:prstGeom>
        </p:spPr>
      </p:pic>
    </p:spTree>
    <p:extLst>
      <p:ext uri="{BB962C8B-B14F-4D97-AF65-F5344CB8AC3E}">
        <p14:creationId xmlns:p14="http://schemas.microsoft.com/office/powerpoint/2010/main" val="376429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1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Coördinator beveiliging niveau 3</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a:lnSpc>
                <a:spcPct val="150000"/>
              </a:lnSpc>
              <a:spcBef>
                <a:spcPct val="0"/>
              </a:spcBef>
              <a:buFont typeface="Wingdings" panose="05000000000000000000" pitchFamily="2" charset="2"/>
              <a:buChar char="v"/>
            </a:pPr>
            <a:r>
              <a:rPr lang="nl-NL" altLang="nl-NL" dirty="0"/>
              <a:t>Basisdeel</a:t>
            </a:r>
          </a:p>
          <a:p>
            <a:pPr>
              <a:lnSpc>
                <a:spcPct val="150000"/>
              </a:lnSpc>
              <a:spcBef>
                <a:spcPct val="0"/>
              </a:spcBef>
              <a:buFont typeface="Wingdings" panose="05000000000000000000" pitchFamily="2" charset="2"/>
              <a:buChar char="v"/>
            </a:pPr>
            <a:r>
              <a:rPr lang="nl-NL" altLang="nl-NL" dirty="0"/>
              <a:t>Theorie</a:t>
            </a:r>
          </a:p>
          <a:p>
            <a:pPr>
              <a:lnSpc>
                <a:spcPct val="150000"/>
              </a:lnSpc>
              <a:spcBef>
                <a:spcPct val="0"/>
              </a:spcBef>
              <a:buFont typeface="Wingdings" panose="05000000000000000000" pitchFamily="2" charset="2"/>
              <a:buChar char="v"/>
            </a:pPr>
            <a:r>
              <a:rPr lang="nl-NL" altLang="nl-NL" dirty="0"/>
              <a:t>BPV</a:t>
            </a:r>
          </a:p>
          <a:p>
            <a:pPr lvl="1">
              <a:lnSpc>
                <a:spcPct val="150000"/>
              </a:lnSpc>
              <a:spcBef>
                <a:spcPct val="0"/>
              </a:spcBef>
              <a:buFont typeface="Wingdings" panose="05000000000000000000" pitchFamily="2" charset="2"/>
              <a:buChar char="v"/>
            </a:pPr>
            <a:r>
              <a:rPr lang="nl-NL" altLang="nl-NL" dirty="0"/>
              <a:t> Erkend leerbedrijf</a:t>
            </a:r>
          </a:p>
          <a:p>
            <a:pPr lvl="1">
              <a:lnSpc>
                <a:spcPct val="150000"/>
              </a:lnSpc>
              <a:spcBef>
                <a:spcPct val="0"/>
              </a:spcBef>
              <a:buFont typeface="Wingdings" panose="05000000000000000000" pitchFamily="2" charset="2"/>
              <a:buChar char="v"/>
            </a:pPr>
            <a:r>
              <a:rPr lang="nl-NL" altLang="nl-NL" dirty="0"/>
              <a:t> Screening door politie</a:t>
            </a:r>
          </a:p>
          <a:p>
            <a:pPr lvl="1">
              <a:lnSpc>
                <a:spcPct val="150000"/>
              </a:lnSpc>
              <a:spcBef>
                <a:spcPct val="0"/>
              </a:spcBef>
              <a:buFont typeface="Wingdings" panose="05000000000000000000" pitchFamily="2" charset="2"/>
              <a:buChar char="v"/>
            </a:pPr>
            <a:r>
              <a:rPr lang="nl-NL" altLang="nl-NL" dirty="0"/>
              <a:t> Voor meer info: </a:t>
            </a:r>
            <a:r>
              <a:rPr lang="nl-NL" altLang="nl-NL" dirty="0">
                <a:hlinkClick r:id="rId4"/>
              </a:rPr>
              <a:t>www.sbb.nl</a:t>
            </a:r>
            <a:endParaRPr lang="nl-NL" altLang="nl-NL" dirty="0"/>
          </a:p>
          <a:p>
            <a:pPr>
              <a:lnSpc>
                <a:spcPct val="150000"/>
              </a:lnSpc>
              <a:spcBef>
                <a:spcPct val="0"/>
              </a:spcBef>
              <a:buFont typeface="Wingdings" panose="05000000000000000000" pitchFamily="2" charset="2"/>
              <a:buChar char="v"/>
            </a:pPr>
            <a:endParaRPr lang="nl-NL" altLang="nl-NL" dirty="0"/>
          </a:p>
          <a:p>
            <a:endParaRPr lang="nl-NL" dirty="0"/>
          </a:p>
        </p:txBody>
      </p:sp>
      <p:pic>
        <p:nvPicPr>
          <p:cNvPr id="5" name="Slide 11">
            <a:hlinkClick r:id="" action="ppaction://media"/>
            <a:extLst>
              <a:ext uri="{FF2B5EF4-FFF2-40B4-BE49-F238E27FC236}">
                <a16:creationId xmlns:a16="http://schemas.microsoft.com/office/drawing/2014/main" id="{DA61E1D1-A087-44EC-8C3F-60F34C9A06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9806" y="6018321"/>
            <a:ext cx="609600" cy="609600"/>
          </a:xfrm>
          <a:prstGeom prst="rect">
            <a:avLst/>
          </a:prstGeom>
        </p:spPr>
      </p:pic>
    </p:spTree>
    <p:extLst>
      <p:ext uri="{BB962C8B-B14F-4D97-AF65-F5344CB8AC3E}">
        <p14:creationId xmlns:p14="http://schemas.microsoft.com/office/powerpoint/2010/main" val="52488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De lessen…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490662"/>
            <a:ext cx="3943350" cy="4333363"/>
          </a:xfrm>
        </p:spPr>
        <p:txBody>
          <a:bodyPr vert="horz" lIns="91440" tIns="45720" rIns="91440" bIns="45720" rtlCol="0" anchor="t">
            <a:normAutofit/>
          </a:bodyPr>
          <a:lstStyle/>
          <a:p>
            <a:pPr>
              <a:lnSpc>
                <a:spcPct val="150000"/>
              </a:lnSpc>
              <a:spcBef>
                <a:spcPct val="0"/>
              </a:spcBef>
              <a:buFont typeface="Wingdings" panose="05000000000000000000" pitchFamily="2" charset="2"/>
              <a:buChar char="v"/>
              <a:defRPr/>
            </a:pPr>
            <a:r>
              <a:rPr lang="nl-NL" altLang="nl-NL" dirty="0"/>
              <a:t>Beveiligen van objecten</a:t>
            </a:r>
          </a:p>
          <a:p>
            <a:pPr>
              <a:lnSpc>
                <a:spcPct val="150000"/>
              </a:lnSpc>
              <a:spcBef>
                <a:spcPct val="0"/>
              </a:spcBef>
              <a:buFont typeface="Wingdings" panose="05000000000000000000" pitchFamily="2" charset="2"/>
              <a:buChar char="v"/>
              <a:defRPr/>
            </a:pPr>
            <a:r>
              <a:rPr lang="nl-NL" altLang="nl-NL" dirty="0"/>
              <a:t>Wettelijke kaders</a:t>
            </a:r>
          </a:p>
          <a:p>
            <a:pPr>
              <a:lnSpc>
                <a:spcPct val="150000"/>
              </a:lnSpc>
              <a:spcBef>
                <a:spcPct val="0"/>
              </a:spcBef>
              <a:buFont typeface="Wingdings" panose="05000000000000000000" pitchFamily="2" charset="2"/>
              <a:buChar char="v"/>
              <a:defRPr/>
            </a:pPr>
            <a:r>
              <a:rPr lang="nl-NL" altLang="nl-NL" dirty="0"/>
              <a:t>Rapportage</a:t>
            </a:r>
          </a:p>
          <a:p>
            <a:pPr>
              <a:lnSpc>
                <a:spcPct val="150000"/>
              </a:lnSpc>
              <a:spcBef>
                <a:spcPct val="0"/>
              </a:spcBef>
              <a:buFont typeface="Wingdings" panose="05000000000000000000" pitchFamily="2" charset="2"/>
              <a:buChar char="v"/>
              <a:defRPr/>
            </a:pPr>
            <a:r>
              <a:rPr lang="nl-NL" altLang="nl-NL" dirty="0"/>
              <a:t>Veilig werken en dienstplanning</a:t>
            </a:r>
          </a:p>
          <a:p>
            <a:pPr>
              <a:lnSpc>
                <a:spcPct val="150000"/>
              </a:lnSpc>
              <a:spcBef>
                <a:spcPct val="0"/>
              </a:spcBef>
              <a:buFont typeface="Wingdings" panose="05000000000000000000" pitchFamily="2" charset="2"/>
              <a:buChar char="v"/>
              <a:defRPr/>
            </a:pPr>
            <a:r>
              <a:rPr lang="nl-NL" altLang="nl-NL" dirty="0"/>
              <a:t>Portfolio</a:t>
            </a:r>
          </a:p>
          <a:p>
            <a:endParaRPr lang="nl-NL" dirty="0"/>
          </a:p>
        </p:txBody>
      </p:sp>
      <p:sp>
        <p:nvSpPr>
          <p:cNvPr id="4" name="Tijdelijke aanduiding voor tekst 2">
            <a:extLst>
              <a:ext uri="{FF2B5EF4-FFF2-40B4-BE49-F238E27FC236}">
                <a16:creationId xmlns:a16="http://schemas.microsoft.com/office/drawing/2014/main" id="{908F9660-A9EF-4C63-B19A-E04847E52793}"/>
              </a:ext>
            </a:extLst>
          </p:cNvPr>
          <p:cNvSpPr txBox="1">
            <a:spLocks/>
          </p:cNvSpPr>
          <p:nvPr/>
        </p:nvSpPr>
        <p:spPr>
          <a:xfrm>
            <a:off x="4920029" y="1490661"/>
            <a:ext cx="3595321" cy="4333363"/>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altLang="nl-NL" dirty="0"/>
              <a:t>Loopbaan &amp; burgerschap</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altLang="nl-NL" dirty="0"/>
              <a:t>Engels </a:t>
            </a:r>
          </a:p>
          <a:p>
            <a:pPr>
              <a:lnSpc>
                <a:spcPct val="150000"/>
              </a:lnSpc>
              <a:spcBef>
                <a:spcPct val="0"/>
              </a:spcBef>
              <a:buFont typeface="Wingdings" panose="05000000000000000000" pitchFamily="2" charset="2"/>
              <a:buChar char="v"/>
              <a:defRPr/>
            </a:pPr>
            <a:r>
              <a:rPr lang="nl-NL" altLang="nl-NL" dirty="0"/>
              <a:t>Rekenen</a:t>
            </a:r>
          </a:p>
          <a:p>
            <a:pPr>
              <a:lnSpc>
                <a:spcPct val="150000"/>
              </a:lnSpc>
              <a:spcBef>
                <a:spcPct val="0"/>
              </a:spcBef>
              <a:buFont typeface="Wingdings" panose="05000000000000000000" pitchFamily="2" charset="2"/>
              <a:buChar char="v"/>
              <a:defRPr/>
            </a:pPr>
            <a:r>
              <a:rPr lang="nl-NL" altLang="nl-NL" dirty="0"/>
              <a:t>3 keuzedelen </a:t>
            </a:r>
          </a:p>
          <a:p>
            <a:endParaRPr lang="nl-NL" dirty="0"/>
          </a:p>
        </p:txBody>
      </p:sp>
      <p:pic>
        <p:nvPicPr>
          <p:cNvPr id="6" name="Slide 12">
            <a:hlinkClick r:id="" action="ppaction://media"/>
            <a:extLst>
              <a:ext uri="{FF2B5EF4-FFF2-40B4-BE49-F238E27FC236}">
                <a16:creationId xmlns:a16="http://schemas.microsoft.com/office/drawing/2014/main" id="{A62BDD6A-CA8F-43B5-8113-9723762349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50928" y="6089342"/>
            <a:ext cx="609600" cy="609600"/>
          </a:xfrm>
          <a:prstGeom prst="rect">
            <a:avLst/>
          </a:prstGeom>
        </p:spPr>
      </p:pic>
    </p:spTree>
    <p:extLst>
      <p:ext uri="{BB962C8B-B14F-4D97-AF65-F5344CB8AC3E}">
        <p14:creationId xmlns:p14="http://schemas.microsoft.com/office/powerpoint/2010/main" val="143470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1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Examens…</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4055892" cy="4295853"/>
          </a:xfrm>
        </p:spPr>
        <p:txBody>
          <a:bodyPr vert="horz" lIns="91440" tIns="45720" rIns="91440" bIns="45720" rtlCol="0" anchor="t">
            <a:normAutofit lnSpcReduction="10000"/>
          </a:bodyPr>
          <a:lstStyle/>
          <a:p>
            <a:pPr marL="0" indent="0">
              <a:lnSpc>
                <a:spcPct val="150000"/>
              </a:lnSpc>
              <a:spcBef>
                <a:spcPct val="0"/>
              </a:spcBef>
              <a:buNone/>
              <a:defRPr/>
            </a:pPr>
            <a:r>
              <a:rPr lang="nl-NL" altLang="nl-NL" b="1" u="sng" dirty="0">
                <a:solidFill>
                  <a:schemeClr val="tx1"/>
                </a:solidFill>
              </a:rPr>
              <a:t>SVPB-EXAMENS: </a:t>
            </a:r>
          </a:p>
          <a:p>
            <a:pPr>
              <a:lnSpc>
                <a:spcPct val="150000"/>
              </a:lnSpc>
              <a:spcBef>
                <a:spcPct val="0"/>
              </a:spcBef>
              <a:buFont typeface="Wingdings" panose="05000000000000000000" pitchFamily="2" charset="2"/>
              <a:buChar char="v"/>
              <a:defRPr/>
            </a:pPr>
            <a:r>
              <a:rPr lang="nl-NL" altLang="nl-NL" dirty="0"/>
              <a:t>Wettelijke kaders  </a:t>
            </a:r>
          </a:p>
          <a:p>
            <a:pPr>
              <a:lnSpc>
                <a:spcPct val="150000"/>
              </a:lnSpc>
              <a:spcBef>
                <a:spcPct val="0"/>
              </a:spcBef>
              <a:buFont typeface="Wingdings" panose="05000000000000000000" pitchFamily="2" charset="2"/>
              <a:buChar char="v"/>
              <a:defRPr/>
            </a:pPr>
            <a:r>
              <a:rPr lang="nl-NL" altLang="nl-NL" dirty="0"/>
              <a:t>Beveiligen van objecten</a:t>
            </a:r>
          </a:p>
          <a:p>
            <a:pPr>
              <a:lnSpc>
                <a:spcPct val="150000"/>
              </a:lnSpc>
              <a:spcBef>
                <a:spcPct val="0"/>
              </a:spcBef>
              <a:buFont typeface="Wingdings" panose="05000000000000000000" pitchFamily="2" charset="2"/>
              <a:buChar char="v"/>
              <a:defRPr/>
            </a:pPr>
            <a:r>
              <a:rPr lang="nl-NL" altLang="nl-NL" dirty="0"/>
              <a:t>Rapportage</a:t>
            </a:r>
          </a:p>
          <a:p>
            <a:pPr>
              <a:lnSpc>
                <a:spcPct val="150000"/>
              </a:lnSpc>
              <a:spcBef>
                <a:spcPct val="0"/>
              </a:spcBef>
              <a:buFont typeface="Wingdings" panose="05000000000000000000" pitchFamily="2" charset="2"/>
              <a:buChar char="v"/>
              <a:defRPr/>
            </a:pPr>
            <a:r>
              <a:rPr lang="nl-NL" altLang="nl-NL" dirty="0"/>
              <a:t>Veilig werken en dienstplanning</a:t>
            </a:r>
          </a:p>
          <a:p>
            <a:pPr>
              <a:lnSpc>
                <a:spcPct val="150000"/>
              </a:lnSpc>
              <a:spcBef>
                <a:spcPct val="0"/>
              </a:spcBef>
              <a:buFont typeface="Wingdings" panose="05000000000000000000" pitchFamily="2" charset="2"/>
              <a:buChar char="v"/>
              <a:defRPr/>
            </a:pPr>
            <a:r>
              <a:rPr lang="nl-NL" altLang="nl-NL" dirty="0"/>
              <a:t>Portfolio gesprek</a:t>
            </a:r>
          </a:p>
          <a:p>
            <a:pPr>
              <a:lnSpc>
                <a:spcPct val="150000"/>
              </a:lnSpc>
              <a:spcBef>
                <a:spcPct val="0"/>
              </a:spcBef>
              <a:buFont typeface="Wingdings" panose="05000000000000000000" pitchFamily="2" charset="2"/>
              <a:buChar char="v"/>
              <a:defRPr/>
            </a:pPr>
            <a:r>
              <a:rPr lang="nl-NL" altLang="nl-NL" dirty="0"/>
              <a:t>Beroepsgericht Engels</a:t>
            </a:r>
          </a:p>
          <a:p>
            <a:pPr>
              <a:lnSpc>
                <a:spcPct val="150000"/>
              </a:lnSpc>
              <a:spcBef>
                <a:spcPct val="0"/>
              </a:spcBef>
              <a:buFont typeface="Wingdings" panose="05000000000000000000" pitchFamily="2" charset="2"/>
              <a:buChar char="v"/>
              <a:defRPr/>
            </a:pPr>
            <a:endParaRPr lang="nl-NL" altLang="nl-NL" dirty="0"/>
          </a:p>
          <a:p>
            <a:pPr>
              <a:lnSpc>
                <a:spcPct val="150000"/>
              </a:lnSpc>
              <a:spcBef>
                <a:spcPct val="0"/>
              </a:spcBef>
              <a:buFont typeface="Wingdings" panose="05000000000000000000" pitchFamily="2" charset="2"/>
              <a:buChar char="v"/>
              <a:defRPr/>
            </a:pPr>
            <a:endParaRPr lang="nl-NL" altLang="nl-NL" dirty="0"/>
          </a:p>
          <a:p>
            <a:endParaRPr lang="nl-NL" dirty="0"/>
          </a:p>
        </p:txBody>
      </p:sp>
      <p:sp>
        <p:nvSpPr>
          <p:cNvPr id="4" name="Tijdelijke aanduiding voor tekst 2">
            <a:extLst>
              <a:ext uri="{FF2B5EF4-FFF2-40B4-BE49-F238E27FC236}">
                <a16:creationId xmlns:a16="http://schemas.microsoft.com/office/drawing/2014/main" id="{85F84DBC-029B-49DA-B17D-C6F7661915DC}"/>
              </a:ext>
            </a:extLst>
          </p:cNvPr>
          <p:cNvSpPr txBox="1">
            <a:spLocks/>
          </p:cNvSpPr>
          <p:nvPr/>
        </p:nvSpPr>
        <p:spPr>
          <a:xfrm>
            <a:off x="4572000" y="1865249"/>
            <a:ext cx="4055892" cy="387667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defRPr/>
            </a:pPr>
            <a:r>
              <a:rPr lang="nl-NL" altLang="nl-NL" b="1" u="sng" dirty="0">
                <a:solidFill>
                  <a:schemeClr val="tx1"/>
                </a:solidFill>
              </a:rPr>
              <a:t>SCHOOLEXAMENS </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dirty="0"/>
              <a:t>Rekenen</a:t>
            </a:r>
          </a:p>
        </p:txBody>
      </p:sp>
      <p:pic>
        <p:nvPicPr>
          <p:cNvPr id="5" name="Slide 13">
            <a:hlinkClick r:id="" action="ppaction://media"/>
            <a:extLst>
              <a:ext uri="{FF2B5EF4-FFF2-40B4-BE49-F238E27FC236}">
                <a16:creationId xmlns:a16="http://schemas.microsoft.com/office/drawing/2014/main" id="{73CCBED5-78C4-4FB0-88B8-2B2301BB06A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23092" y="6062709"/>
            <a:ext cx="609600" cy="609600"/>
          </a:xfrm>
          <a:prstGeom prst="rect">
            <a:avLst/>
          </a:prstGeom>
        </p:spPr>
      </p:pic>
    </p:spTree>
    <p:extLst>
      <p:ext uri="{BB962C8B-B14F-4D97-AF65-F5344CB8AC3E}">
        <p14:creationId xmlns:p14="http://schemas.microsoft.com/office/powerpoint/2010/main" val="243488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Doorstroommogelijkheden…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85000" lnSpcReduction="10000"/>
          </a:bodyPr>
          <a:lstStyle/>
          <a:p>
            <a:pPr marL="0" indent="0">
              <a:lnSpc>
                <a:spcPct val="150000"/>
              </a:lnSpc>
              <a:buNone/>
              <a:defRPr/>
            </a:pPr>
            <a:r>
              <a:rPr lang="nl-NL" altLang="nl-NL" dirty="0">
                <a:solidFill>
                  <a:schemeClr val="tx1"/>
                </a:solidFill>
              </a:rPr>
              <a:t>Na 2,5 of 1,5 jaar zowel MBO niveau 3 als branche diploma.</a:t>
            </a:r>
          </a:p>
          <a:p>
            <a:pPr marL="0" indent="0">
              <a:lnSpc>
                <a:spcPct val="150000"/>
              </a:lnSpc>
              <a:buNone/>
              <a:defRPr/>
            </a:pPr>
            <a:endParaRPr lang="nl-NL" altLang="nl-NL" sz="2000" b="1" dirty="0">
              <a:solidFill>
                <a:srgbClr val="FF9900"/>
              </a:solidFill>
            </a:endParaRPr>
          </a:p>
          <a:p>
            <a:pPr>
              <a:lnSpc>
                <a:spcPct val="150000"/>
              </a:lnSpc>
              <a:buFont typeface="Wingdings" panose="05000000000000000000" pitchFamily="2" charset="2"/>
              <a:buChar char="v"/>
              <a:defRPr/>
            </a:pPr>
            <a:r>
              <a:rPr lang="nl-NL" altLang="nl-NL" sz="2600" dirty="0"/>
              <a:t>Doorstroom naar Leidinggevende afdeling, team of project niveau 4.</a:t>
            </a:r>
          </a:p>
          <a:p>
            <a:pPr>
              <a:lnSpc>
                <a:spcPct val="150000"/>
              </a:lnSpc>
              <a:buFont typeface="Wingdings" panose="05000000000000000000" pitchFamily="2" charset="2"/>
              <a:buChar char="v"/>
              <a:defRPr/>
            </a:pPr>
            <a:r>
              <a:rPr lang="nl-NL" altLang="nl-NL" sz="2600" dirty="0"/>
              <a:t>Doorstroom naar andere niveau 4-opleiding.</a:t>
            </a:r>
          </a:p>
          <a:p>
            <a:pPr>
              <a:lnSpc>
                <a:spcPct val="150000"/>
              </a:lnSpc>
              <a:buFont typeface="Wingdings" panose="05000000000000000000" pitchFamily="2" charset="2"/>
              <a:buChar char="v"/>
              <a:defRPr/>
            </a:pPr>
            <a:r>
              <a:rPr lang="nl-NL" altLang="nl-NL" sz="2600" dirty="0"/>
              <a:t>Doorstroom richting bijv. politie.</a:t>
            </a:r>
          </a:p>
          <a:p>
            <a:pPr>
              <a:lnSpc>
                <a:spcPct val="150000"/>
              </a:lnSpc>
              <a:buFont typeface="Wingdings" panose="05000000000000000000" pitchFamily="2" charset="2"/>
              <a:buChar char="v"/>
              <a:defRPr/>
            </a:pPr>
            <a:r>
              <a:rPr lang="nl-NL" altLang="nl-NL" sz="2600" dirty="0"/>
              <a:t>Uitstroom richting beroep.</a:t>
            </a:r>
          </a:p>
          <a:p>
            <a:endParaRPr lang="nl-NL" dirty="0"/>
          </a:p>
        </p:txBody>
      </p:sp>
      <p:pic>
        <p:nvPicPr>
          <p:cNvPr id="5" name="Slide 14">
            <a:hlinkClick r:id="" action="ppaction://media"/>
            <a:extLst>
              <a:ext uri="{FF2B5EF4-FFF2-40B4-BE49-F238E27FC236}">
                <a16:creationId xmlns:a16="http://schemas.microsoft.com/office/drawing/2014/main" id="{6D7F21CF-794F-4597-8C07-EB5CB0EE20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21950" y="6071586"/>
            <a:ext cx="609600" cy="609600"/>
          </a:xfrm>
          <a:prstGeom prst="rect">
            <a:avLst/>
          </a:prstGeom>
        </p:spPr>
      </p:pic>
    </p:spTree>
    <p:extLst>
      <p:ext uri="{BB962C8B-B14F-4D97-AF65-F5344CB8AC3E}">
        <p14:creationId xmlns:p14="http://schemas.microsoft.com/office/powerpoint/2010/main" val="416310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Handhaver Toezicht en Veiligheid niveau 3</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92500" lnSpcReduction="10000"/>
          </a:bodyPr>
          <a:lstStyle/>
          <a:p>
            <a:pPr marL="0" indent="0">
              <a:lnSpc>
                <a:spcPct val="150000"/>
              </a:lnSpc>
              <a:spcBef>
                <a:spcPct val="0"/>
              </a:spcBef>
              <a:buNone/>
            </a:pPr>
            <a:r>
              <a:rPr lang="nl-NL" altLang="nl-NL" dirty="0"/>
              <a:t>HTV leidt op tot BOA in een deel van de publieke sector. Deze kent 6 domeinen: </a:t>
            </a:r>
          </a:p>
          <a:p>
            <a:pPr>
              <a:lnSpc>
                <a:spcPct val="150000"/>
              </a:lnSpc>
              <a:spcBef>
                <a:spcPct val="0"/>
              </a:spcBef>
              <a:buFont typeface="Wingdings" panose="05000000000000000000" pitchFamily="2" charset="2"/>
              <a:buChar char="v"/>
            </a:pPr>
            <a:r>
              <a:rPr lang="nl-NL" altLang="nl-NL" dirty="0"/>
              <a:t>Openbare Ruimte</a:t>
            </a:r>
          </a:p>
          <a:p>
            <a:pPr>
              <a:lnSpc>
                <a:spcPct val="150000"/>
              </a:lnSpc>
              <a:spcBef>
                <a:spcPct val="0"/>
              </a:spcBef>
              <a:buFont typeface="Wingdings" panose="05000000000000000000" pitchFamily="2" charset="2"/>
              <a:buChar char="v"/>
            </a:pPr>
            <a:r>
              <a:rPr lang="nl-NL" altLang="nl-NL" dirty="0"/>
              <a:t>Milieu</a:t>
            </a:r>
          </a:p>
          <a:p>
            <a:pPr>
              <a:lnSpc>
                <a:spcPct val="150000"/>
              </a:lnSpc>
              <a:spcBef>
                <a:spcPct val="0"/>
              </a:spcBef>
              <a:buFont typeface="Wingdings" panose="05000000000000000000" pitchFamily="2" charset="2"/>
              <a:buChar char="v"/>
            </a:pPr>
            <a:r>
              <a:rPr lang="nl-NL" altLang="nl-NL" dirty="0"/>
              <a:t>Onderwijs</a:t>
            </a:r>
          </a:p>
          <a:p>
            <a:pPr>
              <a:lnSpc>
                <a:spcPct val="150000"/>
              </a:lnSpc>
              <a:spcBef>
                <a:spcPct val="0"/>
              </a:spcBef>
              <a:buFont typeface="Wingdings" panose="05000000000000000000" pitchFamily="2" charset="2"/>
              <a:buChar char="v"/>
            </a:pPr>
            <a:r>
              <a:rPr lang="nl-NL" altLang="nl-NL" dirty="0"/>
              <a:t>Openbaar Vervoer</a:t>
            </a:r>
          </a:p>
          <a:p>
            <a:pPr>
              <a:lnSpc>
                <a:spcPct val="150000"/>
              </a:lnSpc>
              <a:spcBef>
                <a:spcPct val="0"/>
              </a:spcBef>
              <a:buFont typeface="Wingdings" panose="05000000000000000000" pitchFamily="2" charset="2"/>
              <a:buChar char="v"/>
            </a:pPr>
            <a:r>
              <a:rPr lang="nl-NL" altLang="nl-NL" dirty="0"/>
              <a:t>Werk, inkomen en zorg</a:t>
            </a:r>
          </a:p>
          <a:p>
            <a:pPr>
              <a:lnSpc>
                <a:spcPct val="150000"/>
              </a:lnSpc>
              <a:spcBef>
                <a:spcPct val="0"/>
              </a:spcBef>
              <a:buFont typeface="Wingdings" panose="05000000000000000000" pitchFamily="2" charset="2"/>
              <a:buChar char="v"/>
            </a:pPr>
            <a:r>
              <a:rPr lang="nl-NL" altLang="nl-NL" dirty="0"/>
              <a:t>Generieke opsporing</a:t>
            </a:r>
          </a:p>
          <a:p>
            <a:pPr marL="0" indent="0">
              <a:buNone/>
            </a:pPr>
            <a:endParaRPr lang="nl-NL" dirty="0"/>
          </a:p>
        </p:txBody>
      </p:sp>
      <p:pic>
        <p:nvPicPr>
          <p:cNvPr id="5" name="Slide 15">
            <a:hlinkClick r:id="" action="ppaction://media"/>
            <a:extLst>
              <a:ext uri="{FF2B5EF4-FFF2-40B4-BE49-F238E27FC236}">
                <a16:creationId xmlns:a16="http://schemas.microsoft.com/office/drawing/2014/main" id="{2D478A12-B60C-486F-952B-5DC62E7B483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68684" y="6080464"/>
            <a:ext cx="609600" cy="609600"/>
          </a:xfrm>
          <a:prstGeom prst="rect">
            <a:avLst/>
          </a:prstGeom>
        </p:spPr>
      </p:pic>
    </p:spTree>
    <p:extLst>
      <p:ext uri="{BB962C8B-B14F-4D97-AF65-F5344CB8AC3E}">
        <p14:creationId xmlns:p14="http://schemas.microsoft.com/office/powerpoint/2010/main" val="178542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Opbouw van de opleiding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a:lnSpc>
                <a:spcPct val="150000"/>
              </a:lnSpc>
              <a:spcBef>
                <a:spcPct val="0"/>
              </a:spcBef>
              <a:buFont typeface="Wingdings" panose="05000000000000000000" pitchFamily="2" charset="2"/>
              <a:buChar char="v"/>
            </a:pPr>
            <a:r>
              <a:rPr lang="nl-NL" altLang="nl-NL" dirty="0"/>
              <a:t>Theorielessen</a:t>
            </a:r>
          </a:p>
          <a:p>
            <a:pPr>
              <a:lnSpc>
                <a:spcPct val="150000"/>
              </a:lnSpc>
              <a:spcBef>
                <a:spcPct val="0"/>
              </a:spcBef>
              <a:buFont typeface="Wingdings" panose="05000000000000000000" pitchFamily="2" charset="2"/>
              <a:buChar char="v"/>
            </a:pPr>
            <a:r>
              <a:rPr lang="nl-NL" altLang="nl-NL" dirty="0"/>
              <a:t>10 weken stage</a:t>
            </a:r>
          </a:p>
          <a:p>
            <a:pPr>
              <a:lnSpc>
                <a:spcPct val="150000"/>
              </a:lnSpc>
              <a:spcBef>
                <a:spcPct val="0"/>
              </a:spcBef>
              <a:buFont typeface="Wingdings" panose="05000000000000000000" pitchFamily="2" charset="2"/>
              <a:buChar char="v"/>
            </a:pPr>
            <a:r>
              <a:rPr lang="nl-NL" altLang="nl-NL" dirty="0"/>
              <a:t>Losse projectstages</a:t>
            </a:r>
          </a:p>
          <a:p>
            <a:pPr lvl="1">
              <a:lnSpc>
                <a:spcPct val="150000"/>
              </a:lnSpc>
              <a:spcBef>
                <a:spcPct val="0"/>
              </a:spcBef>
              <a:buFont typeface="Wingdings" panose="05000000000000000000" pitchFamily="2" charset="2"/>
              <a:buChar char="v"/>
            </a:pPr>
            <a:r>
              <a:rPr lang="nl-NL" altLang="nl-NL" dirty="0"/>
              <a:t>Gemeente handhaving, openbaar vervoer, Rijkswaterstaat, Boswachterij</a:t>
            </a:r>
          </a:p>
          <a:p>
            <a:pPr>
              <a:lnSpc>
                <a:spcPct val="150000"/>
              </a:lnSpc>
              <a:spcBef>
                <a:spcPct val="0"/>
              </a:spcBef>
              <a:buFont typeface="Wingdings" panose="05000000000000000000" pitchFamily="2" charset="2"/>
              <a:buChar char="v"/>
            </a:pPr>
            <a:r>
              <a:rPr lang="nl-NL" altLang="nl-NL" dirty="0"/>
              <a:t>Verklaring Omtrent Gedrag</a:t>
            </a:r>
          </a:p>
          <a:p>
            <a:pPr>
              <a:lnSpc>
                <a:spcPct val="150000"/>
              </a:lnSpc>
              <a:spcBef>
                <a:spcPct val="0"/>
              </a:spcBef>
              <a:buFont typeface="Wingdings" panose="05000000000000000000" pitchFamily="2" charset="2"/>
              <a:buChar char="v"/>
            </a:pPr>
            <a:r>
              <a:rPr lang="nl-NL" altLang="nl-NL" dirty="0"/>
              <a:t>Voor meer info: </a:t>
            </a:r>
            <a:r>
              <a:rPr lang="nl-NL" altLang="nl-NL" dirty="0">
                <a:hlinkClick r:id="rId4"/>
              </a:rPr>
              <a:t>www.sbb.nl</a:t>
            </a:r>
            <a:endParaRPr lang="nl-NL" altLang="nl-NL" dirty="0"/>
          </a:p>
          <a:p>
            <a:endParaRPr lang="nl-NL" dirty="0"/>
          </a:p>
        </p:txBody>
      </p:sp>
      <p:pic>
        <p:nvPicPr>
          <p:cNvPr id="5" name="Slide 16">
            <a:hlinkClick r:id="" action="ppaction://media"/>
            <a:extLst>
              <a:ext uri="{FF2B5EF4-FFF2-40B4-BE49-F238E27FC236}">
                <a16:creationId xmlns:a16="http://schemas.microsoft.com/office/drawing/2014/main" id="{35534E5F-255E-4575-B6E9-09490827B4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95316" y="6027198"/>
            <a:ext cx="609600" cy="609600"/>
          </a:xfrm>
          <a:prstGeom prst="rect">
            <a:avLst/>
          </a:prstGeom>
        </p:spPr>
      </p:pic>
    </p:spTree>
    <p:extLst>
      <p:ext uri="{BB962C8B-B14F-4D97-AF65-F5344CB8AC3E}">
        <p14:creationId xmlns:p14="http://schemas.microsoft.com/office/powerpoint/2010/main" val="168516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De lessen…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490662"/>
            <a:ext cx="3943350" cy="4333363"/>
          </a:xfrm>
        </p:spPr>
        <p:txBody>
          <a:bodyPr vert="horz" lIns="91440" tIns="45720" rIns="91440" bIns="45720" rtlCol="0" anchor="t">
            <a:normAutofit fontScale="85000" lnSpcReduction="10000"/>
          </a:bodyPr>
          <a:lstStyle/>
          <a:p>
            <a:pPr>
              <a:lnSpc>
                <a:spcPct val="150000"/>
              </a:lnSpc>
              <a:spcBef>
                <a:spcPct val="0"/>
              </a:spcBef>
              <a:buFont typeface="Wingdings" panose="05000000000000000000" pitchFamily="2" charset="2"/>
              <a:buChar char="v"/>
              <a:defRPr/>
            </a:pPr>
            <a:r>
              <a:rPr lang="nl-NL" altLang="nl-NL" dirty="0"/>
              <a:t>BOA</a:t>
            </a:r>
          </a:p>
          <a:p>
            <a:pPr>
              <a:lnSpc>
                <a:spcPct val="150000"/>
              </a:lnSpc>
              <a:spcBef>
                <a:spcPct val="0"/>
              </a:spcBef>
              <a:buFont typeface="Wingdings" panose="05000000000000000000" pitchFamily="2" charset="2"/>
              <a:buChar char="v"/>
              <a:defRPr/>
            </a:pPr>
            <a:r>
              <a:rPr lang="nl-NL" altLang="nl-NL" dirty="0"/>
              <a:t>Wettelijke kaders</a:t>
            </a:r>
          </a:p>
          <a:p>
            <a:pPr>
              <a:lnSpc>
                <a:spcPct val="150000"/>
              </a:lnSpc>
              <a:spcBef>
                <a:spcPct val="0"/>
              </a:spcBef>
              <a:buFont typeface="Wingdings" panose="05000000000000000000" pitchFamily="2" charset="2"/>
              <a:buChar char="v"/>
              <a:defRPr/>
            </a:pPr>
            <a:r>
              <a:rPr lang="nl-NL" altLang="nl-NL" dirty="0"/>
              <a:t>Bijzondere wetten</a:t>
            </a:r>
          </a:p>
          <a:p>
            <a:pPr>
              <a:lnSpc>
                <a:spcPct val="150000"/>
              </a:lnSpc>
              <a:spcBef>
                <a:spcPct val="0"/>
              </a:spcBef>
              <a:buFont typeface="Wingdings" panose="05000000000000000000" pitchFamily="2" charset="2"/>
              <a:buChar char="v"/>
              <a:defRPr/>
            </a:pPr>
            <a:r>
              <a:rPr lang="nl-NL" altLang="nl-NL" dirty="0"/>
              <a:t>Surveilleren en Observeren</a:t>
            </a:r>
          </a:p>
          <a:p>
            <a:pPr>
              <a:lnSpc>
                <a:spcPct val="150000"/>
              </a:lnSpc>
              <a:spcBef>
                <a:spcPct val="0"/>
              </a:spcBef>
              <a:buFont typeface="Wingdings" panose="05000000000000000000" pitchFamily="2" charset="2"/>
              <a:buChar char="v"/>
              <a:defRPr/>
            </a:pPr>
            <a:r>
              <a:rPr lang="nl-NL" altLang="nl-NL" dirty="0"/>
              <a:t>Communicatie</a:t>
            </a:r>
          </a:p>
          <a:p>
            <a:pPr>
              <a:lnSpc>
                <a:spcPct val="150000"/>
              </a:lnSpc>
              <a:spcBef>
                <a:spcPct val="0"/>
              </a:spcBef>
              <a:buFont typeface="Wingdings" panose="05000000000000000000" pitchFamily="2" charset="2"/>
              <a:buChar char="v"/>
              <a:defRPr/>
            </a:pPr>
            <a:r>
              <a:rPr lang="nl-NL" altLang="nl-NL" dirty="0"/>
              <a:t>Levensreddende Handelingen</a:t>
            </a:r>
          </a:p>
          <a:p>
            <a:pPr>
              <a:lnSpc>
                <a:spcPct val="150000"/>
              </a:lnSpc>
              <a:spcBef>
                <a:spcPct val="0"/>
              </a:spcBef>
              <a:buFont typeface="Wingdings" panose="05000000000000000000" pitchFamily="2" charset="2"/>
              <a:buChar char="v"/>
              <a:defRPr/>
            </a:pPr>
            <a:r>
              <a:rPr lang="nl-NL" altLang="nl-NL" dirty="0"/>
              <a:t>Sanctionerend en Dienstverlenend Optreden</a:t>
            </a:r>
          </a:p>
          <a:p>
            <a:pPr>
              <a:lnSpc>
                <a:spcPct val="150000"/>
              </a:lnSpc>
              <a:spcBef>
                <a:spcPct val="0"/>
              </a:spcBef>
              <a:buFont typeface="Wingdings" panose="05000000000000000000" pitchFamily="2" charset="2"/>
              <a:buChar char="v"/>
              <a:defRPr/>
            </a:pPr>
            <a:r>
              <a:rPr lang="nl-NL" altLang="nl-NL" dirty="0"/>
              <a:t>Bestuurlijk handhaven</a:t>
            </a:r>
            <a:endParaRPr lang="nl-NL" dirty="0"/>
          </a:p>
        </p:txBody>
      </p:sp>
      <p:sp>
        <p:nvSpPr>
          <p:cNvPr id="4" name="Tijdelijke aanduiding voor tekst 2">
            <a:extLst>
              <a:ext uri="{FF2B5EF4-FFF2-40B4-BE49-F238E27FC236}">
                <a16:creationId xmlns:a16="http://schemas.microsoft.com/office/drawing/2014/main" id="{908F9660-A9EF-4C63-B19A-E04847E52793}"/>
              </a:ext>
            </a:extLst>
          </p:cNvPr>
          <p:cNvSpPr txBox="1">
            <a:spLocks/>
          </p:cNvSpPr>
          <p:nvPr/>
        </p:nvSpPr>
        <p:spPr>
          <a:xfrm>
            <a:off x="4920029" y="1490661"/>
            <a:ext cx="4084887" cy="4333363"/>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altLang="nl-NL" dirty="0"/>
              <a:t>Loopbaan &amp; burgerschap</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altLang="nl-NL" dirty="0"/>
              <a:t>Rekenen</a:t>
            </a:r>
          </a:p>
          <a:p>
            <a:pPr>
              <a:lnSpc>
                <a:spcPct val="150000"/>
              </a:lnSpc>
              <a:spcBef>
                <a:spcPct val="0"/>
              </a:spcBef>
              <a:buFont typeface="Wingdings" panose="05000000000000000000" pitchFamily="2" charset="2"/>
              <a:buChar char="v"/>
              <a:defRPr/>
            </a:pPr>
            <a:r>
              <a:rPr lang="nl-NL" altLang="nl-NL" dirty="0"/>
              <a:t>Sport op Maat</a:t>
            </a:r>
          </a:p>
          <a:p>
            <a:pPr>
              <a:lnSpc>
                <a:spcPct val="150000"/>
              </a:lnSpc>
              <a:spcBef>
                <a:spcPct val="0"/>
              </a:spcBef>
              <a:buFont typeface="Wingdings" panose="05000000000000000000" pitchFamily="2" charset="2"/>
              <a:buChar char="v"/>
              <a:defRPr/>
            </a:pPr>
            <a:r>
              <a:rPr lang="nl-NL" altLang="nl-NL" dirty="0"/>
              <a:t>3 keuzedelen </a:t>
            </a:r>
          </a:p>
          <a:p>
            <a:endParaRPr lang="nl-NL" dirty="0"/>
          </a:p>
        </p:txBody>
      </p:sp>
      <p:pic>
        <p:nvPicPr>
          <p:cNvPr id="5" name="Slide 17">
            <a:hlinkClick r:id="" action="ppaction://media"/>
            <a:extLst>
              <a:ext uri="{FF2B5EF4-FFF2-40B4-BE49-F238E27FC236}">
                <a16:creationId xmlns:a16="http://schemas.microsoft.com/office/drawing/2014/main" id="{52C636F0-998A-4216-B6A5-5A08ED41D5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24295" y="6009442"/>
            <a:ext cx="609600" cy="609600"/>
          </a:xfrm>
          <a:prstGeom prst="rect">
            <a:avLst/>
          </a:prstGeom>
        </p:spPr>
      </p:pic>
    </p:spTree>
    <p:extLst>
      <p:ext uri="{BB962C8B-B14F-4D97-AF65-F5344CB8AC3E}">
        <p14:creationId xmlns:p14="http://schemas.microsoft.com/office/powerpoint/2010/main" val="21963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8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Examens…</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4760096" cy="4295853"/>
          </a:xfrm>
        </p:spPr>
        <p:txBody>
          <a:bodyPr vert="horz" lIns="91440" tIns="45720" rIns="91440" bIns="45720" rtlCol="0" anchor="t">
            <a:normAutofit/>
          </a:bodyPr>
          <a:lstStyle/>
          <a:p>
            <a:pPr marL="0" indent="0">
              <a:lnSpc>
                <a:spcPct val="150000"/>
              </a:lnSpc>
              <a:spcBef>
                <a:spcPct val="0"/>
              </a:spcBef>
              <a:buNone/>
              <a:defRPr/>
            </a:pPr>
            <a:r>
              <a:rPr lang="nl-NL" altLang="nl-NL" b="1" u="sng" dirty="0">
                <a:solidFill>
                  <a:schemeClr val="tx1"/>
                </a:solidFill>
              </a:rPr>
              <a:t>EXTH-EXAMENS: </a:t>
            </a:r>
          </a:p>
          <a:p>
            <a:pPr>
              <a:buFont typeface="Wingdings" panose="05000000000000000000" pitchFamily="2" charset="2"/>
              <a:buChar char="v"/>
            </a:pPr>
            <a:r>
              <a:rPr lang="nl-NL" dirty="0"/>
              <a:t>Theorie examens EXTH</a:t>
            </a:r>
          </a:p>
          <a:p>
            <a:pPr>
              <a:buFont typeface="Wingdings" panose="05000000000000000000" pitchFamily="2" charset="2"/>
              <a:buChar char="v"/>
            </a:pPr>
            <a:r>
              <a:rPr lang="nl-NL" dirty="0"/>
              <a:t>Praktijk examens EXTH</a:t>
            </a:r>
          </a:p>
          <a:p>
            <a:pPr marL="0" indent="0">
              <a:buNone/>
            </a:pPr>
            <a:endParaRPr lang="nl-NL" dirty="0"/>
          </a:p>
        </p:txBody>
      </p:sp>
      <p:sp>
        <p:nvSpPr>
          <p:cNvPr id="4" name="Tijdelijke aanduiding voor tekst 2">
            <a:extLst>
              <a:ext uri="{FF2B5EF4-FFF2-40B4-BE49-F238E27FC236}">
                <a16:creationId xmlns:a16="http://schemas.microsoft.com/office/drawing/2014/main" id="{85F84DBC-029B-49DA-B17D-C6F7661915DC}"/>
              </a:ext>
            </a:extLst>
          </p:cNvPr>
          <p:cNvSpPr txBox="1">
            <a:spLocks/>
          </p:cNvSpPr>
          <p:nvPr/>
        </p:nvSpPr>
        <p:spPr>
          <a:xfrm>
            <a:off x="5548544" y="1865249"/>
            <a:ext cx="3079348" cy="387667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defRPr/>
            </a:pPr>
            <a:r>
              <a:rPr lang="nl-NL" altLang="nl-NL" b="1" u="sng" dirty="0">
                <a:solidFill>
                  <a:schemeClr val="tx1"/>
                </a:solidFill>
              </a:rPr>
              <a:t>SCHOOLEXAMENS </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dirty="0"/>
              <a:t>Rekenen</a:t>
            </a:r>
          </a:p>
        </p:txBody>
      </p:sp>
      <p:pic>
        <p:nvPicPr>
          <p:cNvPr id="5" name="Slide 18">
            <a:hlinkClick r:id="" action="ppaction://media"/>
            <a:extLst>
              <a:ext uri="{FF2B5EF4-FFF2-40B4-BE49-F238E27FC236}">
                <a16:creationId xmlns:a16="http://schemas.microsoft.com/office/drawing/2014/main" id="{371CDB5A-B0D1-4302-AD77-6F84E31088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6439" y="6036075"/>
            <a:ext cx="609600" cy="609600"/>
          </a:xfrm>
          <a:prstGeom prst="rect">
            <a:avLst/>
          </a:prstGeom>
        </p:spPr>
      </p:pic>
    </p:spTree>
    <p:extLst>
      <p:ext uri="{BB962C8B-B14F-4D97-AF65-F5344CB8AC3E}">
        <p14:creationId xmlns:p14="http://schemas.microsoft.com/office/powerpoint/2010/main" val="261037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1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Doorstroommogelijkheden…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50000"/>
              </a:lnSpc>
              <a:buNone/>
              <a:defRPr/>
            </a:pPr>
            <a:r>
              <a:rPr lang="nl-NL" altLang="nl-NL" sz="3100" dirty="0">
                <a:solidFill>
                  <a:schemeClr val="tx1"/>
                </a:solidFill>
              </a:rPr>
              <a:t>Na 2 jaar zowel MBO niveau 3 diploma als branche diploma.</a:t>
            </a:r>
          </a:p>
          <a:p>
            <a:pPr>
              <a:lnSpc>
                <a:spcPct val="150000"/>
              </a:lnSpc>
              <a:buFont typeface="Wingdings" panose="05000000000000000000" pitchFamily="2" charset="2"/>
              <a:buChar char="v"/>
              <a:defRPr/>
            </a:pPr>
            <a:endParaRPr lang="nl-NL" altLang="nl-NL" sz="3100" dirty="0">
              <a:solidFill>
                <a:schemeClr val="tx1"/>
              </a:solidFill>
            </a:endParaRPr>
          </a:p>
          <a:p>
            <a:pPr>
              <a:lnSpc>
                <a:spcPct val="150000"/>
              </a:lnSpc>
              <a:buFont typeface="Wingdings" panose="05000000000000000000" pitchFamily="2" charset="2"/>
              <a:buChar char="v"/>
              <a:defRPr/>
            </a:pPr>
            <a:r>
              <a:rPr lang="nl-NL" altLang="nl-NL" sz="3100" dirty="0"/>
              <a:t>Doorstroom naar Leidinggevende afdeling, team of project niveau 4.</a:t>
            </a:r>
          </a:p>
          <a:p>
            <a:pPr>
              <a:lnSpc>
                <a:spcPct val="150000"/>
              </a:lnSpc>
              <a:buFont typeface="Wingdings" panose="05000000000000000000" pitchFamily="2" charset="2"/>
              <a:buChar char="v"/>
              <a:defRPr/>
            </a:pPr>
            <a:r>
              <a:rPr lang="nl-NL" altLang="nl-NL" sz="3100" dirty="0"/>
              <a:t>Doorstroom naar andere niveau 4-opleiding.</a:t>
            </a:r>
          </a:p>
          <a:p>
            <a:pPr>
              <a:lnSpc>
                <a:spcPct val="150000"/>
              </a:lnSpc>
              <a:buFont typeface="Wingdings" panose="05000000000000000000" pitchFamily="2" charset="2"/>
              <a:buChar char="v"/>
              <a:defRPr/>
            </a:pPr>
            <a:r>
              <a:rPr lang="nl-NL" altLang="nl-NL" sz="3100" dirty="0"/>
              <a:t>Aanmelden bij de Politie Academie of de KMAR</a:t>
            </a:r>
          </a:p>
          <a:p>
            <a:pPr>
              <a:lnSpc>
                <a:spcPct val="150000"/>
              </a:lnSpc>
              <a:buFont typeface="Wingdings" panose="05000000000000000000" pitchFamily="2" charset="2"/>
              <a:buChar char="v"/>
              <a:defRPr/>
            </a:pPr>
            <a:r>
              <a:rPr lang="nl-NL" altLang="nl-NL" sz="3100" dirty="0"/>
              <a:t>Uitstroom richting beroep, bijv. bij de gemeente of het OV.</a:t>
            </a:r>
          </a:p>
          <a:p>
            <a:endParaRPr lang="nl-NL" dirty="0"/>
          </a:p>
        </p:txBody>
      </p:sp>
      <p:pic>
        <p:nvPicPr>
          <p:cNvPr id="5" name="Opgenomen geluid">
            <a:hlinkClick r:id="" action="ppaction://media"/>
            <a:extLst>
              <a:ext uri="{FF2B5EF4-FFF2-40B4-BE49-F238E27FC236}">
                <a16:creationId xmlns:a16="http://schemas.microsoft.com/office/drawing/2014/main" id="{19302E26-F600-4A74-8041-22B1C6C98D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04194" y="6115975"/>
            <a:ext cx="609600" cy="609600"/>
          </a:xfrm>
          <a:prstGeom prst="rect">
            <a:avLst/>
          </a:prstGeom>
        </p:spPr>
      </p:pic>
    </p:spTree>
    <p:extLst>
      <p:ext uri="{BB962C8B-B14F-4D97-AF65-F5344CB8AC3E}">
        <p14:creationId xmlns:p14="http://schemas.microsoft.com/office/powerpoint/2010/main" val="388847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4" name="Slide 2">
            <a:hlinkClick r:id="" action="ppaction://media"/>
            <a:extLst>
              <a:ext uri="{FF2B5EF4-FFF2-40B4-BE49-F238E27FC236}">
                <a16:creationId xmlns:a16="http://schemas.microsoft.com/office/drawing/2014/main" id="{91AD6676-AD8F-43DA-AAE6-FB863B63F7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3005" y="5741925"/>
            <a:ext cx="609600" cy="609600"/>
          </a:xfrm>
          <a:prstGeom prst="rect">
            <a:avLst/>
          </a:prstGeom>
        </p:spPr>
      </p:pic>
    </p:spTree>
    <p:extLst>
      <p:ext uri="{BB962C8B-B14F-4D97-AF65-F5344CB8AC3E}">
        <p14:creationId xmlns:p14="http://schemas.microsoft.com/office/powerpoint/2010/main" val="4282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a:bodyPr>
          <a:lstStyle/>
          <a:p>
            <a:r>
              <a:rPr lang="nl-NL" dirty="0"/>
              <a:t>Leidinggevende afdeling, team of project niveau 4</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1117101"/>
          </a:xfrm>
        </p:spPr>
        <p:txBody>
          <a:bodyPr vert="horz" lIns="91440" tIns="45720" rIns="91440" bIns="45720" rtlCol="0" anchor="t">
            <a:normAutofit/>
          </a:bodyPr>
          <a:lstStyle/>
          <a:p>
            <a:pPr>
              <a:lnSpc>
                <a:spcPct val="150000"/>
              </a:lnSpc>
              <a:spcBef>
                <a:spcPct val="0"/>
              </a:spcBef>
              <a:buFont typeface="Wingdings" panose="05000000000000000000" pitchFamily="2" charset="2"/>
              <a:buChar char="v"/>
            </a:pPr>
            <a:r>
              <a:rPr lang="nl-NL" altLang="nl-NL" dirty="0"/>
              <a:t>4 dagen werken, 1 dag school</a:t>
            </a:r>
            <a:endParaRPr lang="nl-NL" dirty="0"/>
          </a:p>
        </p:txBody>
      </p:sp>
      <p:sp>
        <p:nvSpPr>
          <p:cNvPr id="4" name="Titel 1">
            <a:extLst>
              <a:ext uri="{FF2B5EF4-FFF2-40B4-BE49-F238E27FC236}">
                <a16:creationId xmlns:a16="http://schemas.microsoft.com/office/drawing/2014/main" id="{956F2326-429B-43DD-91B5-D0BE8F3B5BF7}"/>
              </a:ext>
            </a:extLst>
          </p:cNvPr>
          <p:cNvSpPr txBox="1">
            <a:spLocks/>
          </p:cNvSpPr>
          <p:nvPr/>
        </p:nvSpPr>
        <p:spPr>
          <a:xfrm>
            <a:off x="628650" y="27662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De lessen…</a:t>
            </a:r>
          </a:p>
        </p:txBody>
      </p:sp>
      <p:sp>
        <p:nvSpPr>
          <p:cNvPr id="5" name="Tijdelijke aanduiding voor tekst 2">
            <a:extLst>
              <a:ext uri="{FF2B5EF4-FFF2-40B4-BE49-F238E27FC236}">
                <a16:creationId xmlns:a16="http://schemas.microsoft.com/office/drawing/2014/main" id="{262B19C0-44E1-45A0-A5BD-F0DA62A8DB8B}"/>
              </a:ext>
            </a:extLst>
          </p:cNvPr>
          <p:cNvSpPr txBox="1">
            <a:spLocks/>
          </p:cNvSpPr>
          <p:nvPr/>
        </p:nvSpPr>
        <p:spPr>
          <a:xfrm>
            <a:off x="628650" y="3883319"/>
            <a:ext cx="3760470" cy="2197550"/>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pPr>
            <a:r>
              <a:rPr lang="nl-NL" altLang="nl-NL" dirty="0" err="1"/>
              <a:t>Vakleer</a:t>
            </a:r>
            <a:endParaRPr lang="nl-NL" altLang="nl-NL" dirty="0"/>
          </a:p>
          <a:p>
            <a:pPr>
              <a:lnSpc>
                <a:spcPct val="150000"/>
              </a:lnSpc>
              <a:spcBef>
                <a:spcPct val="0"/>
              </a:spcBef>
              <a:buFont typeface="Wingdings" panose="05000000000000000000" pitchFamily="2" charset="2"/>
              <a:buChar char="v"/>
            </a:pPr>
            <a:r>
              <a:rPr lang="nl-NL" dirty="0"/>
              <a:t>Engels</a:t>
            </a:r>
          </a:p>
          <a:p>
            <a:pPr>
              <a:lnSpc>
                <a:spcPct val="150000"/>
              </a:lnSpc>
              <a:spcBef>
                <a:spcPct val="0"/>
              </a:spcBef>
              <a:buFont typeface="Wingdings" panose="05000000000000000000" pitchFamily="2" charset="2"/>
              <a:buChar char="v"/>
            </a:pPr>
            <a:r>
              <a:rPr lang="nl-NL" dirty="0"/>
              <a:t>Nederlands</a:t>
            </a:r>
          </a:p>
        </p:txBody>
      </p:sp>
      <p:sp>
        <p:nvSpPr>
          <p:cNvPr id="6" name="Tijdelijke aanduiding voor tekst 2">
            <a:extLst>
              <a:ext uri="{FF2B5EF4-FFF2-40B4-BE49-F238E27FC236}">
                <a16:creationId xmlns:a16="http://schemas.microsoft.com/office/drawing/2014/main" id="{D866EED9-30CA-4E3A-BF95-C20A2D5ADB00}"/>
              </a:ext>
            </a:extLst>
          </p:cNvPr>
          <p:cNvSpPr txBox="1">
            <a:spLocks/>
          </p:cNvSpPr>
          <p:nvPr/>
        </p:nvSpPr>
        <p:spPr>
          <a:xfrm>
            <a:off x="4572000" y="3837490"/>
            <a:ext cx="3394710" cy="2197550"/>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pPr>
            <a:r>
              <a:rPr lang="nl-NL" altLang="nl-NL" dirty="0"/>
              <a:t>Loopbaan &amp; burgerschap</a:t>
            </a:r>
          </a:p>
          <a:p>
            <a:pPr>
              <a:lnSpc>
                <a:spcPct val="150000"/>
              </a:lnSpc>
              <a:spcBef>
                <a:spcPct val="0"/>
              </a:spcBef>
              <a:buFont typeface="Wingdings" panose="05000000000000000000" pitchFamily="2" charset="2"/>
              <a:buChar char="v"/>
            </a:pPr>
            <a:r>
              <a:rPr lang="nl-NL" altLang="nl-NL" dirty="0"/>
              <a:t>Rekenen </a:t>
            </a:r>
          </a:p>
          <a:p>
            <a:pPr>
              <a:lnSpc>
                <a:spcPct val="150000"/>
              </a:lnSpc>
              <a:spcBef>
                <a:spcPct val="0"/>
              </a:spcBef>
              <a:buFont typeface="Wingdings" panose="05000000000000000000" pitchFamily="2" charset="2"/>
              <a:buChar char="v"/>
            </a:pPr>
            <a:r>
              <a:rPr lang="nl-NL" altLang="nl-NL" dirty="0"/>
              <a:t>keuzedeel</a:t>
            </a:r>
            <a:endParaRPr lang="nl-NL" dirty="0"/>
          </a:p>
        </p:txBody>
      </p:sp>
      <p:pic>
        <p:nvPicPr>
          <p:cNvPr id="8" name="Slide 20">
            <a:hlinkClick r:id="" action="ppaction://media"/>
            <a:extLst>
              <a:ext uri="{FF2B5EF4-FFF2-40B4-BE49-F238E27FC236}">
                <a16:creationId xmlns:a16="http://schemas.microsoft.com/office/drawing/2014/main" id="{B7BAD7BE-9516-4458-BEF8-F1CC28565D1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06540" y="6080869"/>
            <a:ext cx="609600" cy="609600"/>
          </a:xfrm>
          <a:prstGeom prst="rect">
            <a:avLst/>
          </a:prstGeom>
        </p:spPr>
      </p:pic>
    </p:spTree>
    <p:extLst>
      <p:ext uri="{BB962C8B-B14F-4D97-AF65-F5344CB8AC3E}">
        <p14:creationId xmlns:p14="http://schemas.microsoft.com/office/powerpoint/2010/main" val="407993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29"/>
            <a:ext cx="7886700" cy="1365197"/>
          </a:xfrm>
        </p:spPr>
        <p:txBody>
          <a:bodyPr/>
          <a:lstStyle/>
          <a:p>
            <a:r>
              <a:rPr lang="nl-NL" dirty="0"/>
              <a:t>Examens…</a:t>
            </a:r>
          </a:p>
        </p:txBody>
      </p:sp>
      <p:sp>
        <p:nvSpPr>
          <p:cNvPr id="4" name="Tijdelijke aanduiding voor tekst 2">
            <a:extLst>
              <a:ext uri="{FF2B5EF4-FFF2-40B4-BE49-F238E27FC236}">
                <a16:creationId xmlns:a16="http://schemas.microsoft.com/office/drawing/2014/main" id="{85F84DBC-029B-49DA-B17D-C6F7661915DC}"/>
              </a:ext>
            </a:extLst>
          </p:cNvPr>
          <p:cNvSpPr txBox="1">
            <a:spLocks/>
          </p:cNvSpPr>
          <p:nvPr/>
        </p:nvSpPr>
        <p:spPr>
          <a:xfrm>
            <a:off x="628649" y="1690692"/>
            <a:ext cx="2564717" cy="1840299"/>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dirty="0"/>
              <a:t>Praktijk</a:t>
            </a:r>
          </a:p>
          <a:p>
            <a:pPr>
              <a:lnSpc>
                <a:spcPct val="150000"/>
              </a:lnSpc>
              <a:spcBef>
                <a:spcPct val="0"/>
              </a:spcBef>
              <a:buFont typeface="Wingdings" panose="05000000000000000000" pitchFamily="2" charset="2"/>
              <a:buChar char="v"/>
              <a:defRPr/>
            </a:pPr>
            <a:r>
              <a:rPr lang="nl-NL" dirty="0"/>
              <a:t>Nederlands</a:t>
            </a:r>
          </a:p>
        </p:txBody>
      </p:sp>
      <p:sp>
        <p:nvSpPr>
          <p:cNvPr id="7" name="Titel 1">
            <a:extLst>
              <a:ext uri="{FF2B5EF4-FFF2-40B4-BE49-F238E27FC236}">
                <a16:creationId xmlns:a16="http://schemas.microsoft.com/office/drawing/2014/main" id="{A40736CC-DC53-4D8E-9473-D358A5477DA6}"/>
              </a:ext>
            </a:extLst>
          </p:cNvPr>
          <p:cNvSpPr txBox="1">
            <a:spLocks/>
          </p:cNvSpPr>
          <p:nvPr/>
        </p:nvSpPr>
        <p:spPr>
          <a:xfrm>
            <a:off x="628649" y="3095523"/>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Doorstroommogelijkheden…</a:t>
            </a:r>
          </a:p>
        </p:txBody>
      </p:sp>
      <p:sp>
        <p:nvSpPr>
          <p:cNvPr id="8" name="Tijdelijke aanduiding voor tekst 2">
            <a:extLst>
              <a:ext uri="{FF2B5EF4-FFF2-40B4-BE49-F238E27FC236}">
                <a16:creationId xmlns:a16="http://schemas.microsoft.com/office/drawing/2014/main" id="{2A842044-33B7-49F9-8B43-22B77ED97E6E}"/>
              </a:ext>
            </a:extLst>
          </p:cNvPr>
          <p:cNvSpPr txBox="1">
            <a:spLocks/>
          </p:cNvSpPr>
          <p:nvPr/>
        </p:nvSpPr>
        <p:spPr>
          <a:xfrm>
            <a:off x="628649" y="4421086"/>
            <a:ext cx="7572815" cy="1840299"/>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dirty="0"/>
              <a:t>Doorstroom naar HBO</a:t>
            </a:r>
          </a:p>
          <a:p>
            <a:pPr>
              <a:lnSpc>
                <a:spcPct val="150000"/>
              </a:lnSpc>
              <a:spcBef>
                <a:spcPct val="0"/>
              </a:spcBef>
              <a:buFont typeface="Wingdings" panose="05000000000000000000" pitchFamily="2" charset="2"/>
              <a:buChar char="v"/>
              <a:defRPr/>
            </a:pPr>
            <a:r>
              <a:rPr lang="nl-NL" dirty="0"/>
              <a:t>Uitstroom richting beroep</a:t>
            </a:r>
          </a:p>
        </p:txBody>
      </p:sp>
      <p:sp>
        <p:nvSpPr>
          <p:cNvPr id="9" name="Tijdelijke aanduiding voor tekst 2">
            <a:extLst>
              <a:ext uri="{FF2B5EF4-FFF2-40B4-BE49-F238E27FC236}">
                <a16:creationId xmlns:a16="http://schemas.microsoft.com/office/drawing/2014/main" id="{AB93F982-F5BA-4C96-8883-6F7BFA324D0D}"/>
              </a:ext>
            </a:extLst>
          </p:cNvPr>
          <p:cNvSpPr txBox="1">
            <a:spLocks/>
          </p:cNvSpPr>
          <p:nvPr/>
        </p:nvSpPr>
        <p:spPr>
          <a:xfrm>
            <a:off x="4415056" y="1730326"/>
            <a:ext cx="2564717" cy="1840299"/>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dirty="0"/>
              <a:t>Engels</a:t>
            </a:r>
          </a:p>
          <a:p>
            <a:pPr>
              <a:lnSpc>
                <a:spcPct val="150000"/>
              </a:lnSpc>
              <a:spcBef>
                <a:spcPct val="0"/>
              </a:spcBef>
              <a:buFont typeface="Wingdings" panose="05000000000000000000" pitchFamily="2" charset="2"/>
              <a:buChar char="v"/>
              <a:defRPr/>
            </a:pPr>
            <a:r>
              <a:rPr lang="nl-NL" dirty="0"/>
              <a:t>Rekenen</a:t>
            </a:r>
          </a:p>
        </p:txBody>
      </p:sp>
      <p:pic>
        <p:nvPicPr>
          <p:cNvPr id="5" name="Slide 21">
            <a:hlinkClick r:id="" action="ppaction://media"/>
            <a:extLst>
              <a:ext uri="{FF2B5EF4-FFF2-40B4-BE49-F238E27FC236}">
                <a16:creationId xmlns:a16="http://schemas.microsoft.com/office/drawing/2014/main" id="{1898CD4E-271D-425D-A2C6-07EEFFCFEA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6439" y="6098219"/>
            <a:ext cx="609600" cy="609600"/>
          </a:xfrm>
          <a:prstGeom prst="rect">
            <a:avLst/>
          </a:prstGeom>
        </p:spPr>
      </p:pic>
    </p:spTree>
    <p:extLst>
      <p:ext uri="{BB962C8B-B14F-4D97-AF65-F5344CB8AC3E}">
        <p14:creationId xmlns:p14="http://schemas.microsoft.com/office/powerpoint/2010/main" val="144620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Studiekosten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444253"/>
            <a:ext cx="7886700" cy="4478245"/>
          </a:xfrm>
        </p:spPr>
        <p:txBody>
          <a:bodyPr>
            <a:normAutofit fontScale="40000" lnSpcReduction="20000"/>
          </a:bodyPr>
          <a:lstStyle/>
          <a:p>
            <a:pPr>
              <a:lnSpc>
                <a:spcPct val="150000"/>
              </a:lnSpc>
              <a:buFont typeface="Wingdings" panose="05000000000000000000" pitchFamily="2" charset="2"/>
              <a:buChar char="v"/>
              <a:defRPr/>
            </a:pPr>
            <a:r>
              <a:rPr lang="nl-NL" altLang="nl-NL" sz="6000" dirty="0"/>
              <a:t>Lesgeld </a:t>
            </a:r>
            <a:r>
              <a:rPr lang="nl-NL" altLang="nl-NL" sz="6000" dirty="0">
                <a:sym typeface="Wingdings" panose="05000000000000000000" pitchFamily="2" charset="2"/>
              </a:rPr>
              <a:t> indien op 1 augustus 18 jaar of ouder</a:t>
            </a:r>
          </a:p>
          <a:p>
            <a:pPr lvl="1">
              <a:lnSpc>
                <a:spcPct val="150000"/>
              </a:lnSpc>
              <a:buFont typeface="Wingdings" panose="05000000000000000000" pitchFamily="2" charset="2"/>
              <a:buChar char="v"/>
              <a:defRPr/>
            </a:pPr>
            <a:r>
              <a:rPr lang="nl-NL" altLang="nl-NL" sz="6000" dirty="0"/>
              <a:t>BOL € 1202,00 per jaar </a:t>
            </a:r>
          </a:p>
          <a:p>
            <a:pPr lvl="1">
              <a:lnSpc>
                <a:spcPct val="150000"/>
              </a:lnSpc>
              <a:buFont typeface="Wingdings" panose="05000000000000000000" pitchFamily="2" charset="2"/>
              <a:buChar char="v"/>
              <a:defRPr/>
            </a:pPr>
            <a:r>
              <a:rPr lang="nl-NL" altLang="nl-NL" sz="6000" dirty="0"/>
              <a:t>BBL € 606,00 per jaar</a:t>
            </a:r>
          </a:p>
          <a:p>
            <a:pPr>
              <a:lnSpc>
                <a:spcPct val="150000"/>
              </a:lnSpc>
              <a:buFont typeface="Wingdings" panose="05000000000000000000" pitchFamily="2" charset="2"/>
              <a:buChar char="v"/>
              <a:defRPr/>
            </a:pPr>
            <a:r>
              <a:rPr lang="nl-NL" altLang="nl-NL" sz="6000" dirty="0"/>
              <a:t>Bijkomende kosten:</a:t>
            </a:r>
          </a:p>
          <a:p>
            <a:pPr lvl="1">
              <a:lnSpc>
                <a:spcPct val="150000"/>
              </a:lnSpc>
              <a:buFont typeface="Wingdings" panose="05000000000000000000" pitchFamily="2" charset="2"/>
              <a:buChar char="v"/>
              <a:defRPr/>
            </a:pPr>
            <a:r>
              <a:rPr lang="nl-NL" altLang="nl-NL" sz="6000" dirty="0"/>
              <a:t>Lesmateriaal</a:t>
            </a:r>
          </a:p>
          <a:p>
            <a:pPr lvl="1">
              <a:lnSpc>
                <a:spcPct val="150000"/>
              </a:lnSpc>
              <a:buFont typeface="Wingdings" panose="05000000000000000000" pitchFamily="2" charset="2"/>
              <a:buChar char="v"/>
              <a:defRPr/>
            </a:pPr>
            <a:r>
              <a:rPr lang="nl-NL" altLang="nl-NL" sz="6000" dirty="0"/>
              <a:t>Laptop</a:t>
            </a:r>
          </a:p>
          <a:p>
            <a:pPr marL="0" indent="0">
              <a:lnSpc>
                <a:spcPct val="150000"/>
              </a:lnSpc>
              <a:buNone/>
              <a:defRPr/>
            </a:pPr>
            <a:r>
              <a:rPr lang="nl-NL" altLang="nl-NL" sz="5100" b="1" dirty="0">
                <a:solidFill>
                  <a:schemeClr val="tx1"/>
                </a:solidFill>
              </a:rPr>
              <a:t>Financiële uitdaging? </a:t>
            </a:r>
            <a:r>
              <a:rPr lang="nl-NL" altLang="nl-NL" sz="5100" dirty="0"/>
              <a:t>Via trajectbegeleiding kan gekeken worden of je in aanmerking komt voor een tegemoetkoming in de kosten.</a:t>
            </a:r>
          </a:p>
          <a:p>
            <a:pPr marL="0" indent="0">
              <a:buNone/>
            </a:pPr>
            <a:endParaRPr lang="nl-NL" sz="2200" dirty="0"/>
          </a:p>
        </p:txBody>
      </p:sp>
      <p:pic>
        <p:nvPicPr>
          <p:cNvPr id="4" name="Slide 22">
            <a:hlinkClick r:id="" action="ppaction://media"/>
            <a:extLst>
              <a:ext uri="{FF2B5EF4-FFF2-40B4-BE49-F238E27FC236}">
                <a16:creationId xmlns:a16="http://schemas.microsoft.com/office/drawing/2014/main" id="{D3874DAA-17A1-401D-981F-29B97A8314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9806" y="6053831"/>
            <a:ext cx="609600" cy="609600"/>
          </a:xfrm>
          <a:prstGeom prst="rect">
            <a:avLst/>
          </a:prstGeom>
        </p:spPr>
      </p:pic>
    </p:spTree>
    <p:extLst>
      <p:ext uri="{BB962C8B-B14F-4D97-AF65-F5344CB8AC3E}">
        <p14:creationId xmlns:p14="http://schemas.microsoft.com/office/powerpoint/2010/main" val="375890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6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dirty="0"/>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dirty="0"/>
              <a:t>Heb jij jouw keuze gemaakt? YES! Je kunt je nu aanmelden via de webpagina van de opleiding die je gekozen hebt. </a:t>
            </a:r>
          </a:p>
          <a:p>
            <a:pPr marL="0" indent="0">
              <a:buNone/>
            </a:pPr>
            <a:r>
              <a:rPr lang="nl-NL" dirty="0"/>
              <a:t>Na jouw aanmelding nodigen we je graag uit voor een kennismakings- of intakegesprek. </a:t>
            </a:r>
          </a:p>
          <a:p>
            <a:pPr marL="0" indent="0">
              <a:buNone/>
            </a:pPr>
            <a:endParaRPr lang="nl-NL" dirty="0"/>
          </a:p>
          <a:p>
            <a:pPr marL="0" indent="0">
              <a:buNone/>
            </a:pPr>
            <a:r>
              <a:rPr lang="nl-NL" dirty="0"/>
              <a:t>Op </a:t>
            </a:r>
            <a:r>
              <a:rPr lang="nl-NL" dirty="0">
                <a:hlinkClick r:id="rId4"/>
              </a:rPr>
              <a:t>www.roc-nijmegen.nl/aanmelden-mbo</a:t>
            </a:r>
            <a:r>
              <a:rPr lang="nl-NL" dirty="0"/>
              <a:t> vind je alle informatie over aanmelden en toelating.</a:t>
            </a:r>
          </a:p>
        </p:txBody>
      </p:sp>
      <p:pic>
        <p:nvPicPr>
          <p:cNvPr id="5" name="Slide 24">
            <a:hlinkClick r:id="" action="ppaction://media"/>
            <a:extLst>
              <a:ext uri="{FF2B5EF4-FFF2-40B4-BE49-F238E27FC236}">
                <a16:creationId xmlns:a16="http://schemas.microsoft.com/office/drawing/2014/main" id="{10CE896D-F719-4BDD-9F3D-5C3F24BD33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79906" y="6018321"/>
            <a:ext cx="609600" cy="609600"/>
          </a:xfrm>
          <a:prstGeom prst="rect">
            <a:avLst/>
          </a:prstGeom>
        </p:spPr>
      </p:pic>
    </p:spTree>
    <p:extLst>
      <p:ext uri="{BB962C8B-B14F-4D97-AF65-F5344CB8AC3E}">
        <p14:creationId xmlns:p14="http://schemas.microsoft.com/office/powerpoint/2010/main" val="362389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3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dirty="0">
                <a:latin typeface="Arial"/>
                <a:cs typeface="Arial"/>
              </a:rPr>
              <a:t>Handige links</a:t>
            </a:r>
            <a:endParaRPr lang="nl-NL" dirty="0"/>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a:xfrm>
            <a:off x="628650" y="1690692"/>
            <a:ext cx="7886700" cy="4428754"/>
          </a:xfrm>
        </p:spPr>
        <p:txBody>
          <a:bodyPr vert="horz" lIns="91440" tIns="45720" rIns="91440" bIns="45720" rtlCol="0" anchor="t">
            <a:normAutofit fontScale="40000" lnSpcReduction="20000"/>
          </a:bodyPr>
          <a:lstStyle/>
          <a:p>
            <a:pPr>
              <a:buFont typeface="Wingdings" panose="05000000000000000000" pitchFamily="2" charset="2"/>
              <a:buChar char="v"/>
            </a:pPr>
            <a:r>
              <a:rPr lang="nl-NL" sz="5100" dirty="0">
                <a:ea typeface="+mn-lt"/>
                <a:cs typeface="+mn-lt"/>
              </a:rPr>
              <a:t>Opleidingsfolder bekijken/aanvragen: </a:t>
            </a:r>
            <a:r>
              <a:rPr lang="nl-NL" sz="5100" dirty="0">
                <a:ea typeface="+mn-lt"/>
                <a:cs typeface="+mn-lt"/>
                <a:hlinkClick r:id="rId4"/>
              </a:rPr>
              <a:t>https://www.roc-nijmegen.nl/folder</a:t>
            </a:r>
            <a:endParaRPr lang="nl-NL" sz="5100" dirty="0">
              <a:ea typeface="+mn-lt"/>
              <a:cs typeface="+mn-lt"/>
            </a:endParaRPr>
          </a:p>
          <a:p>
            <a:pPr>
              <a:buFont typeface="Wingdings" panose="05000000000000000000" pitchFamily="2" charset="2"/>
              <a:buChar char="v"/>
            </a:pPr>
            <a:r>
              <a:rPr lang="nl-NL" sz="5100" dirty="0">
                <a:ea typeface="+mn-lt"/>
                <a:cs typeface="+mn-lt"/>
              </a:rPr>
              <a:t>Hulp bij studiekeuze-pagina: </a:t>
            </a:r>
            <a:r>
              <a:rPr lang="nl-NL" sz="5100" dirty="0">
                <a:ea typeface="+mn-lt"/>
                <a:cs typeface="+mn-lt"/>
                <a:hlinkClick r:id="rId5"/>
              </a:rPr>
              <a:t>www.roc-nijmegen.nl/studiekeuze</a:t>
            </a:r>
            <a:r>
              <a:rPr lang="nl-NL" sz="5100" dirty="0">
                <a:ea typeface="+mn-lt"/>
                <a:cs typeface="+mn-lt"/>
              </a:rPr>
              <a:t>  </a:t>
            </a:r>
          </a:p>
          <a:p>
            <a:pPr>
              <a:buFont typeface="Wingdings" panose="05000000000000000000" pitchFamily="2" charset="2"/>
              <a:buChar char="v"/>
            </a:pPr>
            <a:r>
              <a:rPr lang="nl-NL" sz="5100" dirty="0">
                <a:ea typeface="+mn-lt"/>
                <a:cs typeface="+mn-lt"/>
              </a:rPr>
              <a:t>Beroepsinteressetest: </a:t>
            </a:r>
            <a:r>
              <a:rPr lang="nl-NL" sz="5100" dirty="0">
                <a:ea typeface="+mn-lt"/>
                <a:cs typeface="+mn-lt"/>
                <a:hlinkClick r:id="rId6"/>
              </a:rPr>
              <a:t>www.roc-nijmegen.nl/bit</a:t>
            </a:r>
            <a:r>
              <a:rPr lang="nl-NL" sz="5100" dirty="0">
                <a:ea typeface="+mn-lt"/>
                <a:cs typeface="+mn-lt"/>
              </a:rPr>
              <a:t> </a:t>
            </a:r>
          </a:p>
          <a:p>
            <a:pPr>
              <a:buFont typeface="Wingdings" panose="05000000000000000000" pitchFamily="2" charset="2"/>
              <a:buChar char="v"/>
            </a:pPr>
            <a:r>
              <a:rPr lang="nl-NL" sz="5100" dirty="0">
                <a:ea typeface="+mn-lt"/>
                <a:cs typeface="+mn-lt"/>
              </a:rPr>
              <a:t>Pagina met alle werkvelden op een rij: </a:t>
            </a:r>
            <a:r>
              <a:rPr lang="nl-NL" sz="5100" dirty="0">
                <a:ea typeface="+mn-lt"/>
                <a:cs typeface="+mn-lt"/>
                <a:hlinkClick r:id="rId7"/>
              </a:rPr>
              <a:t>www.roc-nijmegen.nl/mbo</a:t>
            </a:r>
            <a:r>
              <a:rPr lang="nl-NL" sz="5100" dirty="0">
                <a:ea typeface="+mn-lt"/>
                <a:cs typeface="+mn-lt"/>
              </a:rPr>
              <a:t> </a:t>
            </a:r>
          </a:p>
          <a:p>
            <a:pPr>
              <a:buFont typeface="Wingdings" panose="05000000000000000000" pitchFamily="2" charset="2"/>
              <a:buChar char="v"/>
            </a:pPr>
            <a:r>
              <a:rPr lang="nl-NL" sz="5100" dirty="0">
                <a:ea typeface="+mn-lt"/>
                <a:cs typeface="+mn-lt"/>
              </a:rPr>
              <a:t>Gesprek met studiekeuzeadviseur: </a:t>
            </a:r>
            <a:r>
              <a:rPr lang="nl-NL" sz="5100" dirty="0">
                <a:ea typeface="+mn-lt"/>
                <a:cs typeface="+mn-lt"/>
                <a:hlinkClick r:id="rId8"/>
              </a:rPr>
              <a:t>www.roc-nijmegen.nl/adviesgesprek</a:t>
            </a:r>
            <a:r>
              <a:rPr lang="nl-NL" sz="5100" dirty="0">
                <a:ea typeface="+mn-lt"/>
                <a:cs typeface="+mn-lt"/>
              </a:rPr>
              <a:t> </a:t>
            </a:r>
          </a:p>
          <a:p>
            <a:pPr>
              <a:buFont typeface="Wingdings" panose="05000000000000000000" pitchFamily="2" charset="2"/>
              <a:buChar char="v"/>
            </a:pPr>
            <a:r>
              <a:rPr lang="nl-NL" sz="5100" dirty="0">
                <a:ea typeface="+mn-lt"/>
                <a:cs typeface="+mn-lt"/>
              </a:rPr>
              <a:t>Open Dag: </a:t>
            </a:r>
            <a:r>
              <a:rPr lang="nl-NL" sz="5100" dirty="0">
                <a:ea typeface="+mn-lt"/>
                <a:cs typeface="+mn-lt"/>
                <a:hlinkClick r:id="rId9"/>
              </a:rPr>
              <a:t>www.roc-nijmegen.nl/opendag</a:t>
            </a:r>
            <a:r>
              <a:rPr lang="nl-NL" sz="5100" dirty="0">
                <a:ea typeface="+mn-lt"/>
                <a:cs typeface="+mn-lt"/>
              </a:rPr>
              <a:t> </a:t>
            </a:r>
          </a:p>
          <a:p>
            <a:pPr>
              <a:buFont typeface="Wingdings" panose="05000000000000000000" pitchFamily="2" charset="2"/>
              <a:buChar char="v"/>
            </a:pPr>
            <a:r>
              <a:rPr lang="nl-NL" sz="5100" dirty="0">
                <a:ea typeface="+mn-lt"/>
                <a:cs typeface="+mn-lt"/>
              </a:rPr>
              <a:t>Meelopen: </a:t>
            </a:r>
            <a:r>
              <a:rPr lang="nl-NL" sz="5100" dirty="0">
                <a:ea typeface="+mn-lt"/>
                <a:cs typeface="+mn-lt"/>
                <a:hlinkClick r:id="rId10"/>
              </a:rPr>
              <a:t>www.roc-nijmegen.nl/meelopen</a:t>
            </a:r>
            <a:r>
              <a:rPr lang="nl-NL" sz="5100" dirty="0">
                <a:ea typeface="+mn-lt"/>
                <a:cs typeface="+mn-lt"/>
              </a:rPr>
              <a:t> </a:t>
            </a:r>
          </a:p>
          <a:p>
            <a:pPr>
              <a:buFont typeface="Wingdings" panose="05000000000000000000" pitchFamily="2" charset="2"/>
              <a:buChar char="v"/>
            </a:pPr>
            <a:r>
              <a:rPr lang="nl-NL" sz="5100" dirty="0">
                <a:ea typeface="+mn-lt"/>
                <a:cs typeface="+mn-lt"/>
              </a:rPr>
              <a:t>Video’s De Wereld van: </a:t>
            </a:r>
            <a:r>
              <a:rPr lang="nl-NL" sz="5100" dirty="0">
                <a:ea typeface="+mn-lt"/>
                <a:cs typeface="+mn-lt"/>
                <a:hlinkClick r:id="rId11"/>
              </a:rPr>
              <a:t>www.roc-nijmegen.nl/toekomst</a:t>
            </a:r>
            <a:r>
              <a:rPr lang="nl-NL" sz="5100" dirty="0">
                <a:ea typeface="+mn-lt"/>
                <a:cs typeface="+mn-lt"/>
              </a:rPr>
              <a:t>   </a:t>
            </a:r>
          </a:p>
          <a:p>
            <a:pPr>
              <a:buFont typeface="Wingdings" panose="05000000000000000000" pitchFamily="2" charset="2"/>
              <a:buChar char="v"/>
            </a:pPr>
            <a:r>
              <a:rPr lang="nl-NL" sz="5100" dirty="0">
                <a:ea typeface="+mn-lt"/>
                <a:cs typeface="+mn-lt"/>
              </a:rPr>
              <a:t>Locatievideo’s: </a:t>
            </a:r>
            <a:r>
              <a:rPr lang="nl-NL" sz="5100" dirty="0">
                <a:ea typeface="+mn-lt"/>
                <a:cs typeface="+mn-lt"/>
                <a:hlinkClick r:id="rId12"/>
              </a:rPr>
              <a:t>www.roc-nijmegen.nl/locatie</a:t>
            </a:r>
            <a:r>
              <a:rPr lang="nl-NL" sz="5100" dirty="0">
                <a:ea typeface="+mn-lt"/>
                <a:cs typeface="+mn-lt"/>
              </a:rPr>
              <a:t> </a:t>
            </a:r>
          </a:p>
          <a:p>
            <a:pPr>
              <a:buFont typeface="Wingdings" panose="05000000000000000000" pitchFamily="2" charset="2"/>
              <a:buChar char="v"/>
            </a:pPr>
            <a:r>
              <a:rPr lang="nl-NL" sz="5100" dirty="0">
                <a:cs typeface="Arial"/>
                <a:hlinkClick r:id="rId13"/>
              </a:rPr>
              <a:t>www.kiesmbo.nl</a:t>
            </a:r>
            <a:r>
              <a:rPr lang="nl-NL" sz="5100" dirty="0">
                <a:cs typeface="Arial"/>
              </a:rPr>
              <a:t> </a:t>
            </a:r>
          </a:p>
          <a:p>
            <a:endParaRPr lang="nl-NL" dirty="0">
              <a:cs typeface="Arial"/>
            </a:endParaRPr>
          </a:p>
          <a:p>
            <a:endParaRPr lang="nl-NL" dirty="0">
              <a:cs typeface="Arial"/>
            </a:endParaRPr>
          </a:p>
          <a:p>
            <a:endParaRPr lang="nl-NL" dirty="0">
              <a:cs typeface="Arial"/>
            </a:endParaRPr>
          </a:p>
        </p:txBody>
      </p:sp>
      <p:pic>
        <p:nvPicPr>
          <p:cNvPr id="4" name="Slide 25">
            <a:hlinkClick r:id="" action="ppaction://media"/>
            <a:extLst>
              <a:ext uri="{FF2B5EF4-FFF2-40B4-BE49-F238E27FC236}">
                <a16:creationId xmlns:a16="http://schemas.microsoft.com/office/drawing/2014/main" id="{0362E3E6-3DBE-4454-A4A2-A3288DCC12D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68683" y="6095032"/>
            <a:ext cx="609600" cy="609600"/>
          </a:xfrm>
          <a:prstGeom prst="rect">
            <a:avLst/>
          </a:prstGeom>
        </p:spPr>
      </p:pic>
    </p:spTree>
    <p:extLst>
      <p:ext uri="{BB962C8B-B14F-4D97-AF65-F5344CB8AC3E}">
        <p14:creationId xmlns:p14="http://schemas.microsoft.com/office/powerpoint/2010/main" val="266271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2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k.aarsse@roc-nijmegen.nl</a:t>
            </a:r>
            <a:r>
              <a:rPr lang="nl-NL" i="1" dirty="0"/>
              <a:t> </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endParaRPr lang="nl-NL" dirty="0"/>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Slide 26">
            <a:hlinkClick r:id="" action="ppaction://media"/>
            <a:extLst>
              <a:ext uri="{FF2B5EF4-FFF2-40B4-BE49-F238E27FC236}">
                <a16:creationId xmlns:a16="http://schemas.microsoft.com/office/drawing/2014/main" id="{EDE88EF9-0C04-41FA-9811-8619F87BEAF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42050" y="6018320"/>
            <a:ext cx="609600" cy="609600"/>
          </a:xfrm>
          <a:prstGeom prst="rect">
            <a:avLst/>
          </a:prstGeom>
        </p:spPr>
      </p:pic>
    </p:spTree>
    <p:extLst>
      <p:ext uri="{BB962C8B-B14F-4D97-AF65-F5344CB8AC3E}">
        <p14:creationId xmlns:p14="http://schemas.microsoft.com/office/powerpoint/2010/main" val="195352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Domein Veiligheid</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altLang="nl-NL" dirty="0"/>
              <a:t>Binnen het domein veiligheid is er een aantal hoofdgroepen te onderscheiden. </a:t>
            </a:r>
          </a:p>
          <a:p>
            <a:pPr>
              <a:buNone/>
            </a:pPr>
            <a:endParaRPr lang="nl-NL" altLang="nl-NL" dirty="0"/>
          </a:p>
          <a:p>
            <a:r>
              <a:rPr lang="nl-NL" altLang="nl-NL" dirty="0"/>
              <a:t>Particuliere sector </a:t>
            </a:r>
            <a:r>
              <a:rPr lang="nl-NL" altLang="nl-NL" dirty="0">
                <a:sym typeface="Wingdings" panose="05000000000000000000" pitchFamily="2" charset="2"/>
              </a:rPr>
              <a:t> hierbij hoort het beroep beveiliger!</a:t>
            </a:r>
          </a:p>
          <a:p>
            <a:pPr>
              <a:buNone/>
            </a:pPr>
            <a:endParaRPr lang="nl-NL" altLang="nl-NL" dirty="0"/>
          </a:p>
          <a:p>
            <a:r>
              <a:rPr lang="nl-NL" altLang="nl-NL" dirty="0"/>
              <a:t>Publieke sector </a:t>
            </a:r>
            <a:r>
              <a:rPr lang="nl-NL" altLang="nl-NL" dirty="0">
                <a:sym typeface="Wingdings" panose="05000000000000000000" pitchFamily="2" charset="2"/>
              </a:rPr>
              <a:t> hierbij hoort het beroep handhaver!</a:t>
            </a:r>
            <a:endParaRPr lang="nl-NL" dirty="0"/>
          </a:p>
          <a:p>
            <a:endParaRPr lang="nl-NL" dirty="0"/>
          </a:p>
        </p:txBody>
      </p:sp>
      <p:pic>
        <p:nvPicPr>
          <p:cNvPr id="6" name="Slide 3">
            <a:hlinkClick r:id="" action="ppaction://media"/>
            <a:extLst>
              <a:ext uri="{FF2B5EF4-FFF2-40B4-BE49-F238E27FC236}">
                <a16:creationId xmlns:a16="http://schemas.microsoft.com/office/drawing/2014/main" id="{036413CF-B55F-4FD5-BE2C-3A0C54570A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10550" y="6018320"/>
            <a:ext cx="609600" cy="609600"/>
          </a:xfrm>
          <a:prstGeom prst="rect">
            <a:avLst/>
          </a:prstGeom>
        </p:spPr>
      </p:pic>
    </p:spTree>
    <p:extLst>
      <p:ext uri="{BB962C8B-B14F-4D97-AF65-F5344CB8AC3E}">
        <p14:creationId xmlns:p14="http://schemas.microsoft.com/office/powerpoint/2010/main" val="212297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9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4717337"/>
            <a:ext cx="7886700" cy="1325563"/>
          </a:xfrm>
        </p:spPr>
        <p:txBody>
          <a:bodyPr/>
          <a:lstStyle/>
          <a:p>
            <a:pPr algn="ctr"/>
            <a:r>
              <a:rPr lang="nl-NL" dirty="0"/>
              <a:t>Wellicht dat één van onze opleidingen dan bij jou past!</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643714"/>
            <a:ext cx="7886700" cy="3876675"/>
          </a:xfrm>
        </p:spPr>
        <p:txBody>
          <a:bodyPr>
            <a:normAutofit fontScale="92500" lnSpcReduction="10000"/>
          </a:bodyPr>
          <a:lstStyle/>
          <a:p>
            <a:pPr>
              <a:lnSpc>
                <a:spcPct val="80000"/>
              </a:lnSpc>
              <a:buFontTx/>
              <a:buNone/>
              <a:defRPr/>
            </a:pPr>
            <a:r>
              <a:rPr lang="nl-NL" altLang="nl-NL" sz="2600" dirty="0"/>
              <a:t>Ben jij…..</a:t>
            </a:r>
          </a:p>
          <a:p>
            <a:pPr>
              <a:lnSpc>
                <a:spcPct val="80000"/>
              </a:lnSpc>
              <a:defRPr/>
            </a:pPr>
            <a:r>
              <a:rPr lang="nl-NL" altLang="nl-NL" sz="2600" dirty="0"/>
              <a:t>Dienstverlenend ingesteld?</a:t>
            </a:r>
          </a:p>
          <a:p>
            <a:pPr>
              <a:lnSpc>
                <a:spcPct val="80000"/>
              </a:lnSpc>
              <a:defRPr/>
            </a:pPr>
            <a:r>
              <a:rPr lang="nl-NL" altLang="nl-NL" sz="2600" dirty="0"/>
              <a:t>Communicatief vaardig?</a:t>
            </a:r>
          </a:p>
          <a:p>
            <a:pPr>
              <a:lnSpc>
                <a:spcPct val="80000"/>
              </a:lnSpc>
              <a:defRPr/>
            </a:pPr>
            <a:r>
              <a:rPr lang="nl-NL" altLang="nl-NL" sz="2600" dirty="0"/>
              <a:t>Flexibel, geduldig en stressbestendig?</a:t>
            </a:r>
          </a:p>
          <a:p>
            <a:pPr>
              <a:lnSpc>
                <a:spcPct val="80000"/>
              </a:lnSpc>
              <a:defRPr/>
            </a:pPr>
            <a:endParaRPr lang="nl-NL" altLang="nl-NL" sz="2600" dirty="0"/>
          </a:p>
          <a:p>
            <a:pPr>
              <a:lnSpc>
                <a:spcPct val="80000"/>
              </a:lnSpc>
              <a:buFontTx/>
              <a:buNone/>
              <a:defRPr/>
            </a:pPr>
            <a:r>
              <a:rPr lang="nl-NL" altLang="nl-NL" sz="2600" dirty="0"/>
              <a:t>Kan jij….</a:t>
            </a:r>
          </a:p>
          <a:p>
            <a:pPr>
              <a:lnSpc>
                <a:spcPct val="80000"/>
              </a:lnSpc>
              <a:defRPr/>
            </a:pPr>
            <a:r>
              <a:rPr lang="nl-NL" altLang="nl-NL" sz="2600" dirty="0"/>
              <a:t>Nauwkeurig werken?</a:t>
            </a:r>
          </a:p>
          <a:p>
            <a:pPr>
              <a:lnSpc>
                <a:spcPct val="80000"/>
              </a:lnSpc>
              <a:defRPr/>
            </a:pPr>
            <a:r>
              <a:rPr lang="nl-NL" altLang="nl-NL" sz="2600" dirty="0"/>
              <a:t>Goed samenwerken?</a:t>
            </a:r>
          </a:p>
          <a:p>
            <a:pPr>
              <a:lnSpc>
                <a:spcPct val="80000"/>
              </a:lnSpc>
              <a:defRPr/>
            </a:pPr>
            <a:r>
              <a:rPr lang="nl-NL" altLang="nl-NL" sz="2600" dirty="0"/>
              <a:t>Anderen motiveren en stimuleren?</a:t>
            </a:r>
          </a:p>
          <a:p>
            <a:pPr>
              <a:lnSpc>
                <a:spcPct val="80000"/>
              </a:lnSpc>
              <a:defRPr/>
            </a:pPr>
            <a:r>
              <a:rPr lang="nl-NL" altLang="nl-NL" sz="2600" dirty="0"/>
              <a:t>Jezelf beheersen?</a:t>
            </a:r>
          </a:p>
          <a:p>
            <a:pPr>
              <a:buFontTx/>
              <a:buChar char="-"/>
            </a:pPr>
            <a:endParaRPr lang="nl-NL" dirty="0"/>
          </a:p>
        </p:txBody>
      </p:sp>
      <p:pic>
        <p:nvPicPr>
          <p:cNvPr id="6" name="Slide 4">
            <a:hlinkClick r:id="" action="ppaction://media"/>
            <a:extLst>
              <a:ext uri="{FF2B5EF4-FFF2-40B4-BE49-F238E27FC236}">
                <a16:creationId xmlns:a16="http://schemas.microsoft.com/office/drawing/2014/main" id="{E660132E-DDE6-4033-A5F3-171917AF34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10550" y="6042900"/>
            <a:ext cx="609600" cy="609600"/>
          </a:xfrm>
          <a:prstGeom prst="rect">
            <a:avLst/>
          </a:prstGeom>
        </p:spPr>
      </p:pic>
    </p:spTree>
    <p:extLst>
      <p:ext uri="{BB962C8B-B14F-4D97-AF65-F5344CB8AC3E}">
        <p14:creationId xmlns:p14="http://schemas.microsoft.com/office/powerpoint/2010/main" val="108241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a:spcBef>
                <a:spcPct val="0"/>
              </a:spcBef>
              <a:buClr>
                <a:schemeClr val="tx1"/>
              </a:buClr>
              <a:buFontTx/>
              <a:buAutoNum type="arabicPeriod"/>
            </a:pPr>
            <a:r>
              <a:rPr lang="nl-NL" altLang="nl-NL" dirty="0"/>
              <a:t>Beveiliger - BOL - niveau 2 </a:t>
            </a:r>
            <a:r>
              <a:rPr lang="nl-NL" altLang="nl-NL" dirty="0">
                <a:sym typeface="Wingdings" panose="05000000000000000000" pitchFamily="2" charset="2"/>
              </a:rPr>
              <a:t> </a:t>
            </a:r>
            <a:r>
              <a:rPr lang="nl-NL" altLang="nl-NL" b="1" dirty="0">
                <a:sym typeface="Wingdings" panose="05000000000000000000" pitchFamily="2" charset="2"/>
              </a:rPr>
              <a:t>2 locaties!</a:t>
            </a:r>
            <a:endParaRPr lang="nl-NL" altLang="nl-NL" b="1" dirty="0"/>
          </a:p>
          <a:p>
            <a:pPr>
              <a:spcBef>
                <a:spcPct val="0"/>
              </a:spcBef>
              <a:buClr>
                <a:schemeClr val="tx1"/>
              </a:buClr>
              <a:buFontTx/>
              <a:buAutoNum type="arabicPeriod"/>
            </a:pPr>
            <a:endParaRPr lang="nl-NL" altLang="nl-NL" dirty="0"/>
          </a:p>
          <a:p>
            <a:pPr>
              <a:spcBef>
                <a:spcPct val="0"/>
              </a:spcBef>
              <a:buClr>
                <a:schemeClr val="tx1"/>
              </a:buClr>
              <a:buFontTx/>
              <a:buAutoNum type="arabicPeriod"/>
            </a:pPr>
            <a:r>
              <a:rPr lang="nl-NL" altLang="nl-NL" dirty="0"/>
              <a:t>Coördinator beveiliging – BOL - niveau 3 </a:t>
            </a:r>
            <a:r>
              <a:rPr lang="nl-NL" altLang="nl-NL" dirty="0">
                <a:sym typeface="Wingdings" panose="05000000000000000000" pitchFamily="2" charset="2"/>
              </a:rPr>
              <a:t> Boxmeer</a:t>
            </a:r>
            <a:endParaRPr lang="nl-NL" altLang="nl-NL" dirty="0"/>
          </a:p>
          <a:p>
            <a:pPr>
              <a:spcBef>
                <a:spcPct val="0"/>
              </a:spcBef>
              <a:buClr>
                <a:schemeClr val="tx1"/>
              </a:buClr>
              <a:buFontTx/>
              <a:buAutoNum type="arabicPeriod"/>
            </a:pPr>
            <a:endParaRPr lang="nl-NL" altLang="nl-NL" dirty="0"/>
          </a:p>
          <a:p>
            <a:pPr>
              <a:spcBef>
                <a:spcPct val="0"/>
              </a:spcBef>
              <a:buClr>
                <a:schemeClr val="tx1"/>
              </a:buClr>
              <a:buFontTx/>
              <a:buAutoNum type="arabicPeriod"/>
            </a:pPr>
            <a:r>
              <a:rPr lang="nl-NL" altLang="nl-NL" dirty="0"/>
              <a:t>Handhaving toezicht en veiligheid – BOL – niveau 3 </a:t>
            </a:r>
            <a:r>
              <a:rPr lang="nl-NL" altLang="nl-NL" dirty="0">
                <a:sym typeface="Wingdings" panose="05000000000000000000" pitchFamily="2" charset="2"/>
              </a:rPr>
              <a:t> Nijmegen</a:t>
            </a:r>
            <a:endParaRPr lang="nl-NL" altLang="nl-NL" dirty="0"/>
          </a:p>
          <a:p>
            <a:pPr>
              <a:spcBef>
                <a:spcPct val="0"/>
              </a:spcBef>
              <a:buClr>
                <a:schemeClr val="tx1"/>
              </a:buClr>
              <a:buFontTx/>
              <a:buAutoNum type="arabicPeriod"/>
            </a:pPr>
            <a:endParaRPr lang="nl-NL" altLang="nl-NL" dirty="0"/>
          </a:p>
          <a:p>
            <a:pPr>
              <a:spcBef>
                <a:spcPct val="0"/>
              </a:spcBef>
              <a:buClr>
                <a:schemeClr val="tx1"/>
              </a:buClr>
              <a:buFontTx/>
              <a:buAutoNum type="arabicPeriod"/>
            </a:pPr>
            <a:r>
              <a:rPr lang="nl-NL" altLang="nl-NL" dirty="0"/>
              <a:t>Leidinggevende afdeling, team of project – BBL - niveau 4 </a:t>
            </a:r>
            <a:r>
              <a:rPr lang="nl-NL" altLang="nl-NL" dirty="0">
                <a:sym typeface="Wingdings" panose="05000000000000000000" pitchFamily="2" charset="2"/>
              </a:rPr>
              <a:t> Boxmeer </a:t>
            </a:r>
            <a:endParaRPr lang="nl-NL" dirty="0"/>
          </a:p>
        </p:txBody>
      </p:sp>
      <p:pic>
        <p:nvPicPr>
          <p:cNvPr id="5" name="Slide 5">
            <a:hlinkClick r:id="" action="ppaction://media"/>
            <a:extLst>
              <a:ext uri="{FF2B5EF4-FFF2-40B4-BE49-F238E27FC236}">
                <a16:creationId xmlns:a16="http://schemas.microsoft.com/office/drawing/2014/main" id="{A17505AE-7A95-40E5-9AD8-55A3D7D25E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10550" y="6080464"/>
            <a:ext cx="609600" cy="609600"/>
          </a:xfrm>
          <a:prstGeom prst="rect">
            <a:avLst/>
          </a:prstGeom>
        </p:spPr>
      </p:pic>
    </p:spTree>
    <p:extLst>
      <p:ext uri="{BB962C8B-B14F-4D97-AF65-F5344CB8AC3E}">
        <p14:creationId xmlns:p14="http://schemas.microsoft.com/office/powerpoint/2010/main" val="95411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1" y="132426"/>
            <a:ext cx="7581898" cy="1325563"/>
          </a:xfrm>
        </p:spPr>
        <p:txBody>
          <a:bodyPr/>
          <a:lstStyle/>
          <a:p>
            <a:r>
              <a:rPr lang="nl-NL" dirty="0"/>
              <a:t>Toelatingseisen</a:t>
            </a:r>
          </a:p>
        </p:txBody>
      </p:sp>
      <p:sp>
        <p:nvSpPr>
          <p:cNvPr id="5" name="Tijdelijke aanduiding voor tekst 2">
            <a:extLst>
              <a:ext uri="{FF2B5EF4-FFF2-40B4-BE49-F238E27FC236}">
                <a16:creationId xmlns:a16="http://schemas.microsoft.com/office/drawing/2014/main" id="{E7AA8A0E-83EC-401F-BAC7-F2371409A237}"/>
              </a:ext>
            </a:extLst>
          </p:cNvPr>
          <p:cNvSpPr txBox="1">
            <a:spLocks/>
          </p:cNvSpPr>
          <p:nvPr/>
        </p:nvSpPr>
        <p:spPr>
          <a:xfrm>
            <a:off x="6063174" y="1865248"/>
            <a:ext cx="2452175" cy="3876675"/>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dirty="0"/>
          </a:p>
        </p:txBody>
      </p:sp>
      <p:graphicFrame>
        <p:nvGraphicFramePr>
          <p:cNvPr id="13" name="Tabel 9">
            <a:extLst>
              <a:ext uri="{FF2B5EF4-FFF2-40B4-BE49-F238E27FC236}">
                <a16:creationId xmlns:a16="http://schemas.microsoft.com/office/drawing/2014/main" id="{F27EA1EF-0FCD-44D2-B116-40D336E68A87}"/>
              </a:ext>
            </a:extLst>
          </p:cNvPr>
          <p:cNvGraphicFramePr>
            <a:graphicFrameLocks noGrp="1"/>
          </p:cNvGraphicFramePr>
          <p:nvPr>
            <p:extLst>
              <p:ext uri="{D42A27DB-BD31-4B8C-83A1-F6EECF244321}">
                <p14:modId xmlns:p14="http://schemas.microsoft.com/office/powerpoint/2010/main" val="515714330"/>
              </p:ext>
            </p:extLst>
          </p:nvPr>
        </p:nvGraphicFramePr>
        <p:xfrm>
          <a:off x="759654" y="1116077"/>
          <a:ext cx="7755695" cy="5052522"/>
        </p:xfrm>
        <a:graphic>
          <a:graphicData uri="http://schemas.openxmlformats.org/drawingml/2006/table">
            <a:tbl>
              <a:tblPr firstRow="1" bandRow="1">
                <a:tableStyleId>{69012ECD-51FC-41F1-AA8D-1B2483CD663E}</a:tableStyleId>
              </a:tblPr>
              <a:tblGrid>
                <a:gridCol w="2844680">
                  <a:extLst>
                    <a:ext uri="{9D8B030D-6E8A-4147-A177-3AD203B41FA5}">
                      <a16:colId xmlns:a16="http://schemas.microsoft.com/office/drawing/2014/main" val="3982756247"/>
                    </a:ext>
                  </a:extLst>
                </a:gridCol>
                <a:gridCol w="949911">
                  <a:extLst>
                    <a:ext uri="{9D8B030D-6E8A-4147-A177-3AD203B41FA5}">
                      <a16:colId xmlns:a16="http://schemas.microsoft.com/office/drawing/2014/main" val="4211675806"/>
                    </a:ext>
                  </a:extLst>
                </a:gridCol>
                <a:gridCol w="1109708">
                  <a:extLst>
                    <a:ext uri="{9D8B030D-6E8A-4147-A177-3AD203B41FA5}">
                      <a16:colId xmlns:a16="http://schemas.microsoft.com/office/drawing/2014/main" val="4166247335"/>
                    </a:ext>
                  </a:extLst>
                </a:gridCol>
                <a:gridCol w="1154097">
                  <a:extLst>
                    <a:ext uri="{9D8B030D-6E8A-4147-A177-3AD203B41FA5}">
                      <a16:colId xmlns:a16="http://schemas.microsoft.com/office/drawing/2014/main" val="2819361652"/>
                    </a:ext>
                  </a:extLst>
                </a:gridCol>
                <a:gridCol w="1697299">
                  <a:extLst>
                    <a:ext uri="{9D8B030D-6E8A-4147-A177-3AD203B41FA5}">
                      <a16:colId xmlns:a16="http://schemas.microsoft.com/office/drawing/2014/main" val="2536258779"/>
                    </a:ext>
                  </a:extLst>
                </a:gridCol>
              </a:tblGrid>
              <a:tr h="702386">
                <a:tc>
                  <a:txBody>
                    <a:bodyPr/>
                    <a:lstStyle/>
                    <a:p>
                      <a:r>
                        <a:rPr lang="nl-NL" dirty="0"/>
                        <a:t>Opleiding</a:t>
                      </a:r>
                    </a:p>
                  </a:txBody>
                  <a:tcPr/>
                </a:tc>
                <a:tc>
                  <a:txBody>
                    <a:bodyPr/>
                    <a:lstStyle/>
                    <a:p>
                      <a:r>
                        <a:rPr lang="nl-NL" dirty="0"/>
                        <a:t>Niveau</a:t>
                      </a:r>
                    </a:p>
                  </a:txBody>
                  <a:tcPr/>
                </a:tc>
                <a:tc>
                  <a:txBody>
                    <a:bodyPr/>
                    <a:lstStyle/>
                    <a:p>
                      <a:r>
                        <a:rPr lang="nl-NL" dirty="0"/>
                        <a:t>Vorm</a:t>
                      </a:r>
                    </a:p>
                  </a:txBody>
                  <a:tcPr/>
                </a:tc>
                <a:tc>
                  <a:txBody>
                    <a:bodyPr/>
                    <a:lstStyle/>
                    <a:p>
                      <a:r>
                        <a:rPr lang="nl-NL" dirty="0"/>
                        <a:t>Duur</a:t>
                      </a:r>
                    </a:p>
                  </a:txBody>
                  <a:tcPr/>
                </a:tc>
                <a:tc>
                  <a:txBody>
                    <a:bodyPr/>
                    <a:lstStyle/>
                    <a:p>
                      <a:r>
                        <a:rPr lang="nl-NL" dirty="0"/>
                        <a:t>Minimale vooropleiding</a:t>
                      </a:r>
                    </a:p>
                  </a:txBody>
                  <a:tcPr/>
                </a:tc>
                <a:extLst>
                  <a:ext uri="{0D108BD9-81ED-4DB2-BD59-A6C34878D82A}">
                    <a16:rowId xmlns:a16="http://schemas.microsoft.com/office/drawing/2014/main" val="2533999908"/>
                  </a:ext>
                </a:extLst>
              </a:tr>
              <a:tr h="833601">
                <a:tc>
                  <a:txBody>
                    <a:bodyPr/>
                    <a:lstStyle/>
                    <a:p>
                      <a:r>
                        <a:rPr lang="nl-NL" sz="2000" dirty="0">
                          <a:solidFill>
                            <a:schemeClr val="accent5">
                              <a:lumMod val="10000"/>
                            </a:schemeClr>
                          </a:solidFill>
                        </a:rPr>
                        <a:t>Beveiliger</a:t>
                      </a:r>
                    </a:p>
                  </a:txBody>
                  <a:tcPr/>
                </a:tc>
                <a:tc>
                  <a:txBody>
                    <a:bodyPr/>
                    <a:lstStyle/>
                    <a:p>
                      <a:r>
                        <a:rPr lang="nl-NL" sz="1800" dirty="0">
                          <a:solidFill>
                            <a:schemeClr val="accent5">
                              <a:lumMod val="10000"/>
                            </a:schemeClr>
                          </a:solidFill>
                        </a:rPr>
                        <a:t>MBO 2</a:t>
                      </a:r>
                    </a:p>
                  </a:txBody>
                  <a:tcPr/>
                </a:tc>
                <a:tc>
                  <a:txBody>
                    <a:bodyPr/>
                    <a:lstStyle/>
                    <a:p>
                      <a:r>
                        <a:rPr lang="nl-NL" sz="1800" dirty="0">
                          <a:solidFill>
                            <a:schemeClr val="accent5">
                              <a:lumMod val="10000"/>
                            </a:schemeClr>
                          </a:solidFill>
                        </a:rPr>
                        <a:t>BOL</a:t>
                      </a:r>
                    </a:p>
                  </a:txBody>
                  <a:tcPr/>
                </a:tc>
                <a:tc>
                  <a:txBody>
                    <a:bodyPr/>
                    <a:lstStyle/>
                    <a:p>
                      <a:r>
                        <a:rPr lang="nl-NL" sz="1800" dirty="0">
                          <a:solidFill>
                            <a:schemeClr val="accent5">
                              <a:lumMod val="10000"/>
                            </a:schemeClr>
                          </a:solidFill>
                        </a:rPr>
                        <a:t>1 tot 2 jaar</a:t>
                      </a:r>
                    </a:p>
                  </a:txBody>
                  <a:tcPr/>
                </a:tc>
                <a:tc>
                  <a:txBody>
                    <a:bodyPr/>
                    <a:lstStyle/>
                    <a:p>
                      <a:r>
                        <a:rPr lang="nl-NL" sz="1800" dirty="0">
                          <a:solidFill>
                            <a:schemeClr val="accent5">
                              <a:lumMod val="10000"/>
                            </a:schemeClr>
                          </a:solidFill>
                        </a:rPr>
                        <a:t>VMBO basis</a:t>
                      </a:r>
                    </a:p>
                    <a:p>
                      <a:r>
                        <a:rPr lang="nl-NL" sz="1800" dirty="0">
                          <a:solidFill>
                            <a:schemeClr val="accent5">
                              <a:lumMod val="10000"/>
                            </a:schemeClr>
                          </a:solidFill>
                        </a:rPr>
                        <a:t>MBO niveau 1</a:t>
                      </a:r>
                    </a:p>
                  </a:txBody>
                  <a:tcPr/>
                </a:tc>
                <a:extLst>
                  <a:ext uri="{0D108BD9-81ED-4DB2-BD59-A6C34878D82A}">
                    <a16:rowId xmlns:a16="http://schemas.microsoft.com/office/drawing/2014/main" val="920082653"/>
                  </a:ext>
                </a:extLst>
              </a:tr>
              <a:tr h="854772">
                <a:tc>
                  <a:txBody>
                    <a:bodyPr/>
                    <a:lstStyle/>
                    <a:p>
                      <a:r>
                        <a:rPr lang="nl-NL" sz="2000" dirty="0">
                          <a:solidFill>
                            <a:schemeClr val="accent5">
                              <a:lumMod val="10000"/>
                            </a:schemeClr>
                          </a:solidFill>
                        </a:rPr>
                        <a:t>Coördinator beveiliging</a:t>
                      </a:r>
                    </a:p>
                  </a:txBody>
                  <a:tcPr/>
                </a:tc>
                <a:tc>
                  <a:txBody>
                    <a:bodyPr/>
                    <a:lstStyle/>
                    <a:p>
                      <a:r>
                        <a:rPr lang="nl-NL" sz="1800" dirty="0">
                          <a:solidFill>
                            <a:schemeClr val="accent5">
                              <a:lumMod val="10000"/>
                            </a:schemeClr>
                          </a:solidFill>
                        </a:rPr>
                        <a:t>MBO 3</a:t>
                      </a:r>
                    </a:p>
                  </a:txBody>
                  <a:tcPr/>
                </a:tc>
                <a:tc>
                  <a:txBody>
                    <a:bodyPr/>
                    <a:lstStyle/>
                    <a:p>
                      <a:r>
                        <a:rPr lang="nl-NL" sz="1800" dirty="0">
                          <a:solidFill>
                            <a:schemeClr val="accent5">
                              <a:lumMod val="10000"/>
                            </a:schemeClr>
                          </a:solidFill>
                        </a:rPr>
                        <a:t>BOL</a:t>
                      </a:r>
                    </a:p>
                  </a:txBody>
                  <a:tcPr/>
                </a:tc>
                <a:tc>
                  <a:txBody>
                    <a:bodyPr/>
                    <a:lstStyle/>
                    <a:p>
                      <a:r>
                        <a:rPr lang="nl-NL" sz="1800" dirty="0">
                          <a:solidFill>
                            <a:schemeClr val="accent5">
                              <a:lumMod val="10000"/>
                            </a:schemeClr>
                          </a:solidFill>
                        </a:rPr>
                        <a:t>2,5 jaar</a:t>
                      </a:r>
                    </a:p>
                  </a:txBody>
                  <a:tcPr/>
                </a:tc>
                <a:tc>
                  <a:txBody>
                    <a:bodyPr/>
                    <a:lstStyle/>
                    <a:p>
                      <a:r>
                        <a:rPr lang="nl-NL" sz="1800" dirty="0">
                          <a:solidFill>
                            <a:schemeClr val="accent5">
                              <a:lumMod val="10000"/>
                            </a:schemeClr>
                          </a:solidFill>
                        </a:rPr>
                        <a:t>VMBO kader</a:t>
                      </a:r>
                    </a:p>
                    <a:p>
                      <a:r>
                        <a:rPr lang="nl-NL" sz="1800" dirty="0">
                          <a:solidFill>
                            <a:schemeClr val="accent5">
                              <a:lumMod val="10000"/>
                            </a:schemeClr>
                          </a:solidFill>
                        </a:rPr>
                        <a:t>MBO niveau 2</a:t>
                      </a:r>
                    </a:p>
                  </a:txBody>
                  <a:tcPr/>
                </a:tc>
                <a:extLst>
                  <a:ext uri="{0D108BD9-81ED-4DB2-BD59-A6C34878D82A}">
                    <a16:rowId xmlns:a16="http://schemas.microsoft.com/office/drawing/2014/main" val="521617472"/>
                  </a:ext>
                </a:extLst>
              </a:tr>
              <a:tr h="854772">
                <a:tc>
                  <a:txBody>
                    <a:bodyPr/>
                    <a:lstStyle/>
                    <a:p>
                      <a:r>
                        <a:rPr lang="nl-NL" sz="2000" dirty="0">
                          <a:solidFill>
                            <a:schemeClr val="accent5">
                              <a:lumMod val="10000"/>
                            </a:schemeClr>
                          </a:solidFill>
                        </a:rPr>
                        <a:t>Coördinator beveiliging</a:t>
                      </a:r>
                    </a:p>
                  </a:txBody>
                  <a:tcPr/>
                </a:tc>
                <a:tc>
                  <a:txBody>
                    <a:bodyPr/>
                    <a:lstStyle/>
                    <a:p>
                      <a:r>
                        <a:rPr lang="nl-NL" sz="1800" dirty="0">
                          <a:solidFill>
                            <a:schemeClr val="accent5">
                              <a:lumMod val="10000"/>
                            </a:schemeClr>
                          </a:solidFill>
                        </a:rPr>
                        <a:t>MBO 3</a:t>
                      </a:r>
                    </a:p>
                  </a:txBody>
                  <a:tcPr/>
                </a:tc>
                <a:tc>
                  <a:txBody>
                    <a:bodyPr/>
                    <a:lstStyle/>
                    <a:p>
                      <a:r>
                        <a:rPr lang="nl-NL" sz="1800" dirty="0">
                          <a:solidFill>
                            <a:schemeClr val="accent5">
                              <a:lumMod val="10000"/>
                            </a:schemeClr>
                          </a:solidFill>
                        </a:rPr>
                        <a:t>BOL </a:t>
                      </a:r>
                      <a:r>
                        <a:rPr lang="nl-NL" sz="1100" dirty="0">
                          <a:solidFill>
                            <a:schemeClr val="accent5">
                              <a:lumMod val="10000"/>
                            </a:schemeClr>
                          </a:solidFill>
                        </a:rPr>
                        <a:t>(kopopleiding)</a:t>
                      </a:r>
                      <a:endParaRPr lang="nl-NL" sz="1800" dirty="0">
                        <a:solidFill>
                          <a:schemeClr val="accent5">
                            <a:lumMod val="10000"/>
                          </a:schemeClr>
                        </a:solidFill>
                      </a:endParaRPr>
                    </a:p>
                  </a:txBody>
                  <a:tcPr/>
                </a:tc>
                <a:tc>
                  <a:txBody>
                    <a:bodyPr/>
                    <a:lstStyle/>
                    <a:p>
                      <a:r>
                        <a:rPr lang="nl-NL" sz="1800" dirty="0">
                          <a:solidFill>
                            <a:schemeClr val="accent5">
                              <a:lumMod val="10000"/>
                            </a:schemeClr>
                          </a:solidFill>
                        </a:rPr>
                        <a:t>1,5 jaar</a:t>
                      </a:r>
                    </a:p>
                  </a:txBody>
                  <a:tcPr/>
                </a:tc>
                <a:tc>
                  <a:txBody>
                    <a:bodyPr/>
                    <a:lstStyle/>
                    <a:p>
                      <a:r>
                        <a:rPr lang="nl-NL" sz="1800" dirty="0">
                          <a:solidFill>
                            <a:schemeClr val="accent5">
                              <a:lumMod val="10000"/>
                            </a:schemeClr>
                          </a:solidFill>
                        </a:rPr>
                        <a:t>MBO niveau 2 beveiliger</a:t>
                      </a:r>
                    </a:p>
                  </a:txBody>
                  <a:tcPr/>
                </a:tc>
                <a:extLst>
                  <a:ext uri="{0D108BD9-81ED-4DB2-BD59-A6C34878D82A}">
                    <a16:rowId xmlns:a16="http://schemas.microsoft.com/office/drawing/2014/main" val="3797960921"/>
                  </a:ext>
                </a:extLst>
              </a:tr>
              <a:tr h="801151">
                <a:tc>
                  <a:txBody>
                    <a:bodyPr/>
                    <a:lstStyle/>
                    <a:p>
                      <a:r>
                        <a:rPr lang="nl-NL" sz="2000" dirty="0">
                          <a:solidFill>
                            <a:schemeClr val="accent5">
                              <a:lumMod val="10000"/>
                            </a:schemeClr>
                          </a:solidFill>
                        </a:rPr>
                        <a:t>Handhaver Toezicht en veiligheid</a:t>
                      </a:r>
                    </a:p>
                  </a:txBody>
                  <a:tcPr/>
                </a:tc>
                <a:tc>
                  <a:txBody>
                    <a:bodyPr/>
                    <a:lstStyle/>
                    <a:p>
                      <a:r>
                        <a:rPr lang="nl-NL" sz="1800" dirty="0">
                          <a:solidFill>
                            <a:schemeClr val="accent5">
                              <a:lumMod val="10000"/>
                            </a:schemeClr>
                          </a:solidFill>
                        </a:rPr>
                        <a:t>MBO 3</a:t>
                      </a:r>
                    </a:p>
                  </a:txBody>
                  <a:tcPr/>
                </a:tc>
                <a:tc>
                  <a:txBody>
                    <a:bodyPr/>
                    <a:lstStyle/>
                    <a:p>
                      <a:r>
                        <a:rPr lang="nl-NL" sz="1800" dirty="0">
                          <a:solidFill>
                            <a:schemeClr val="accent5">
                              <a:lumMod val="10000"/>
                            </a:schemeClr>
                          </a:solidFill>
                        </a:rPr>
                        <a:t>BOL</a:t>
                      </a:r>
                    </a:p>
                  </a:txBody>
                  <a:tcPr/>
                </a:tc>
                <a:tc>
                  <a:txBody>
                    <a:bodyPr/>
                    <a:lstStyle/>
                    <a:p>
                      <a:r>
                        <a:rPr lang="nl-NL" sz="1800" dirty="0">
                          <a:solidFill>
                            <a:schemeClr val="accent5">
                              <a:lumMod val="10000"/>
                            </a:schemeClr>
                          </a:solidFill>
                        </a:rPr>
                        <a:t>2 jaar</a:t>
                      </a:r>
                    </a:p>
                  </a:txBody>
                  <a:tcPr/>
                </a:tc>
                <a:tc>
                  <a:txBody>
                    <a:bodyPr/>
                    <a:lstStyle/>
                    <a:p>
                      <a:r>
                        <a:rPr lang="nl-NL" sz="1800" dirty="0">
                          <a:solidFill>
                            <a:schemeClr val="accent5">
                              <a:lumMod val="10000"/>
                            </a:schemeClr>
                          </a:solidFill>
                        </a:rPr>
                        <a:t>VMBO kader</a:t>
                      </a:r>
                    </a:p>
                    <a:p>
                      <a:r>
                        <a:rPr lang="nl-NL" sz="1800" dirty="0">
                          <a:solidFill>
                            <a:schemeClr val="accent5">
                              <a:lumMod val="10000"/>
                            </a:schemeClr>
                          </a:solidFill>
                        </a:rPr>
                        <a:t>MBO niveau 2</a:t>
                      </a:r>
                    </a:p>
                  </a:txBody>
                  <a:tcPr/>
                </a:tc>
                <a:extLst>
                  <a:ext uri="{0D108BD9-81ED-4DB2-BD59-A6C34878D82A}">
                    <a16:rowId xmlns:a16="http://schemas.microsoft.com/office/drawing/2014/main" val="1448025678"/>
                  </a:ext>
                </a:extLst>
              </a:tr>
              <a:tr h="1003409">
                <a:tc>
                  <a:txBody>
                    <a:bodyPr/>
                    <a:lstStyle/>
                    <a:p>
                      <a:r>
                        <a:rPr lang="nl-NL" sz="2000" dirty="0">
                          <a:solidFill>
                            <a:schemeClr val="accent5">
                              <a:lumMod val="10000"/>
                            </a:schemeClr>
                          </a:solidFill>
                        </a:rPr>
                        <a:t>Leidinggevende afdeling, team of project</a:t>
                      </a:r>
                    </a:p>
                  </a:txBody>
                  <a:tcPr/>
                </a:tc>
                <a:tc>
                  <a:txBody>
                    <a:bodyPr/>
                    <a:lstStyle/>
                    <a:p>
                      <a:r>
                        <a:rPr lang="nl-NL" sz="1800" dirty="0">
                          <a:solidFill>
                            <a:schemeClr val="accent5">
                              <a:lumMod val="10000"/>
                            </a:schemeClr>
                          </a:solidFill>
                        </a:rPr>
                        <a:t>MBO 4</a:t>
                      </a:r>
                    </a:p>
                  </a:txBody>
                  <a:tcPr/>
                </a:tc>
                <a:tc>
                  <a:txBody>
                    <a:bodyPr/>
                    <a:lstStyle/>
                    <a:p>
                      <a:r>
                        <a:rPr lang="nl-NL" sz="1800" dirty="0">
                          <a:solidFill>
                            <a:schemeClr val="accent5">
                              <a:lumMod val="10000"/>
                            </a:schemeClr>
                          </a:solidFill>
                        </a:rPr>
                        <a:t>BBL </a:t>
                      </a:r>
                      <a:r>
                        <a:rPr lang="nl-NL" sz="1100" dirty="0">
                          <a:solidFill>
                            <a:schemeClr val="accent5">
                              <a:lumMod val="10000"/>
                            </a:schemeClr>
                          </a:solidFill>
                        </a:rPr>
                        <a:t>(kopopleiding)</a:t>
                      </a:r>
                    </a:p>
                  </a:txBody>
                  <a:tcPr/>
                </a:tc>
                <a:tc>
                  <a:txBody>
                    <a:bodyPr/>
                    <a:lstStyle/>
                    <a:p>
                      <a:r>
                        <a:rPr lang="nl-NL" sz="1800" dirty="0">
                          <a:solidFill>
                            <a:schemeClr val="accent5">
                              <a:lumMod val="10000"/>
                            </a:schemeClr>
                          </a:solidFill>
                        </a:rPr>
                        <a:t>1 jaar</a:t>
                      </a:r>
                    </a:p>
                  </a:txBody>
                  <a:tcPr/>
                </a:tc>
                <a:tc>
                  <a:txBody>
                    <a:bodyPr/>
                    <a:lstStyle/>
                    <a:p>
                      <a:r>
                        <a:rPr lang="nl-NL" sz="1800" dirty="0">
                          <a:solidFill>
                            <a:schemeClr val="accent5">
                              <a:lumMod val="10000"/>
                            </a:schemeClr>
                          </a:solidFill>
                        </a:rPr>
                        <a:t>MBO niveau 3</a:t>
                      </a:r>
                    </a:p>
                  </a:txBody>
                  <a:tcPr/>
                </a:tc>
                <a:extLst>
                  <a:ext uri="{0D108BD9-81ED-4DB2-BD59-A6C34878D82A}">
                    <a16:rowId xmlns:a16="http://schemas.microsoft.com/office/drawing/2014/main" val="3679438605"/>
                  </a:ext>
                </a:extLst>
              </a:tr>
            </a:tbl>
          </a:graphicData>
        </a:graphic>
      </p:graphicFrame>
      <p:pic>
        <p:nvPicPr>
          <p:cNvPr id="3" name="Slide 6">
            <a:hlinkClick r:id="" action="ppaction://media"/>
            <a:extLst>
              <a:ext uri="{FF2B5EF4-FFF2-40B4-BE49-F238E27FC236}">
                <a16:creationId xmlns:a16="http://schemas.microsoft.com/office/drawing/2014/main" id="{2B38A5F2-74FB-484B-9FE5-69DB1D2879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6168599"/>
            <a:ext cx="609600" cy="609600"/>
          </a:xfrm>
          <a:prstGeom prst="rect">
            <a:avLst/>
          </a:prstGeom>
        </p:spPr>
      </p:pic>
    </p:spTree>
    <p:extLst>
      <p:ext uri="{BB962C8B-B14F-4D97-AF65-F5344CB8AC3E}">
        <p14:creationId xmlns:p14="http://schemas.microsoft.com/office/powerpoint/2010/main" val="278496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6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Beveiliger niveau 2</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a:lnSpc>
                <a:spcPct val="150000"/>
              </a:lnSpc>
              <a:spcBef>
                <a:spcPct val="0"/>
              </a:spcBef>
              <a:buFont typeface="Wingdings" panose="05000000000000000000" pitchFamily="2" charset="2"/>
              <a:buChar char="v"/>
            </a:pPr>
            <a:r>
              <a:rPr lang="nl-NL" altLang="nl-NL" dirty="0"/>
              <a:t>Theorie</a:t>
            </a:r>
          </a:p>
          <a:p>
            <a:pPr>
              <a:lnSpc>
                <a:spcPct val="150000"/>
              </a:lnSpc>
              <a:spcBef>
                <a:spcPct val="0"/>
              </a:spcBef>
              <a:buFont typeface="Wingdings" panose="05000000000000000000" pitchFamily="2" charset="2"/>
              <a:buChar char="v"/>
            </a:pPr>
            <a:r>
              <a:rPr lang="nl-NL" altLang="nl-NL" dirty="0"/>
              <a:t>BPV</a:t>
            </a:r>
          </a:p>
          <a:p>
            <a:pPr lvl="1">
              <a:lnSpc>
                <a:spcPct val="150000"/>
              </a:lnSpc>
              <a:spcBef>
                <a:spcPct val="0"/>
              </a:spcBef>
              <a:buFont typeface="Wingdings" panose="05000000000000000000" pitchFamily="2" charset="2"/>
              <a:buChar char="v"/>
            </a:pPr>
            <a:r>
              <a:rPr lang="nl-NL" altLang="nl-NL" dirty="0"/>
              <a:t> Erkend leerbedrijf</a:t>
            </a:r>
          </a:p>
          <a:p>
            <a:pPr lvl="1">
              <a:lnSpc>
                <a:spcPct val="150000"/>
              </a:lnSpc>
              <a:spcBef>
                <a:spcPct val="0"/>
              </a:spcBef>
              <a:buFont typeface="Wingdings" panose="05000000000000000000" pitchFamily="2" charset="2"/>
              <a:buChar char="v"/>
            </a:pPr>
            <a:r>
              <a:rPr lang="nl-NL" altLang="nl-NL" dirty="0"/>
              <a:t> Screening door politie</a:t>
            </a:r>
          </a:p>
          <a:p>
            <a:pPr lvl="1">
              <a:lnSpc>
                <a:spcPct val="150000"/>
              </a:lnSpc>
              <a:spcBef>
                <a:spcPct val="0"/>
              </a:spcBef>
              <a:buFont typeface="Wingdings" panose="05000000000000000000" pitchFamily="2" charset="2"/>
              <a:buChar char="v"/>
            </a:pPr>
            <a:r>
              <a:rPr lang="nl-NL" altLang="nl-NL" dirty="0"/>
              <a:t> Voor meer info: </a:t>
            </a:r>
            <a:r>
              <a:rPr lang="nl-NL" altLang="nl-NL" dirty="0">
                <a:hlinkClick r:id="rId4"/>
              </a:rPr>
              <a:t>www.sbb.nl</a:t>
            </a:r>
            <a:endParaRPr lang="nl-NL" altLang="nl-NL" dirty="0"/>
          </a:p>
          <a:p>
            <a:endParaRPr lang="nl-NL" dirty="0"/>
          </a:p>
        </p:txBody>
      </p:sp>
      <p:pic>
        <p:nvPicPr>
          <p:cNvPr id="5" name="Slide 7">
            <a:hlinkClick r:id="" action="ppaction://media"/>
            <a:extLst>
              <a:ext uri="{FF2B5EF4-FFF2-40B4-BE49-F238E27FC236}">
                <a16:creationId xmlns:a16="http://schemas.microsoft.com/office/drawing/2014/main" id="{201791DA-5CD8-4DBE-8117-D68A625205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3173" y="6018321"/>
            <a:ext cx="609600" cy="609600"/>
          </a:xfrm>
          <a:prstGeom prst="rect">
            <a:avLst/>
          </a:prstGeom>
        </p:spPr>
      </p:pic>
    </p:spTree>
    <p:extLst>
      <p:ext uri="{BB962C8B-B14F-4D97-AF65-F5344CB8AC3E}">
        <p14:creationId xmlns:p14="http://schemas.microsoft.com/office/powerpoint/2010/main" val="7032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1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De lessen…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3943350" cy="3876675"/>
          </a:xfrm>
        </p:spPr>
        <p:txBody>
          <a:bodyPr vert="horz" lIns="91440" tIns="45720" rIns="91440" bIns="45720" rtlCol="0" anchor="t">
            <a:normAutofit/>
          </a:bodyPr>
          <a:lstStyle/>
          <a:p>
            <a:pPr>
              <a:lnSpc>
                <a:spcPct val="150000"/>
              </a:lnSpc>
              <a:spcBef>
                <a:spcPct val="0"/>
              </a:spcBef>
              <a:buFont typeface="Wingdings" panose="05000000000000000000" pitchFamily="2" charset="2"/>
              <a:buChar char="v"/>
              <a:defRPr/>
            </a:pPr>
            <a:r>
              <a:rPr lang="nl-NL" altLang="nl-NL" dirty="0"/>
              <a:t>Beveiligen van objecten</a:t>
            </a:r>
          </a:p>
          <a:p>
            <a:pPr>
              <a:lnSpc>
                <a:spcPct val="150000"/>
              </a:lnSpc>
              <a:spcBef>
                <a:spcPct val="0"/>
              </a:spcBef>
              <a:buFont typeface="Wingdings" panose="05000000000000000000" pitchFamily="2" charset="2"/>
              <a:buChar char="v"/>
              <a:defRPr/>
            </a:pPr>
            <a:r>
              <a:rPr lang="nl-NL" altLang="nl-NL" dirty="0"/>
              <a:t>Wettelijke kaders</a:t>
            </a:r>
          </a:p>
          <a:p>
            <a:pPr>
              <a:lnSpc>
                <a:spcPct val="150000"/>
              </a:lnSpc>
              <a:spcBef>
                <a:spcPct val="0"/>
              </a:spcBef>
              <a:buFont typeface="Wingdings" panose="05000000000000000000" pitchFamily="2" charset="2"/>
              <a:buChar char="v"/>
              <a:defRPr/>
            </a:pPr>
            <a:r>
              <a:rPr lang="nl-NL" altLang="nl-NL" dirty="0"/>
              <a:t>Waarnemen</a:t>
            </a:r>
          </a:p>
          <a:p>
            <a:pPr>
              <a:lnSpc>
                <a:spcPct val="150000"/>
              </a:lnSpc>
              <a:spcBef>
                <a:spcPct val="0"/>
              </a:spcBef>
              <a:buFont typeface="Wingdings" panose="05000000000000000000" pitchFamily="2" charset="2"/>
              <a:buChar char="v"/>
              <a:defRPr/>
            </a:pPr>
            <a:r>
              <a:rPr lang="nl-NL" altLang="nl-NL" dirty="0"/>
              <a:t>Rapportage</a:t>
            </a:r>
          </a:p>
          <a:p>
            <a:pPr>
              <a:lnSpc>
                <a:spcPct val="150000"/>
              </a:lnSpc>
              <a:spcBef>
                <a:spcPct val="0"/>
              </a:spcBef>
              <a:buFont typeface="Wingdings" panose="05000000000000000000" pitchFamily="2" charset="2"/>
              <a:buChar char="v"/>
              <a:defRPr/>
            </a:pPr>
            <a:r>
              <a:rPr lang="nl-NL" altLang="nl-NL" dirty="0"/>
              <a:t>Praktisch handelen basis</a:t>
            </a:r>
          </a:p>
          <a:p>
            <a:pPr marL="0" indent="0">
              <a:lnSpc>
                <a:spcPct val="150000"/>
              </a:lnSpc>
              <a:spcBef>
                <a:spcPct val="0"/>
              </a:spcBef>
              <a:buNone/>
              <a:defRPr/>
            </a:pPr>
            <a:endParaRPr lang="nl-NL" altLang="nl-NL" dirty="0"/>
          </a:p>
          <a:p>
            <a:endParaRPr lang="nl-NL" dirty="0"/>
          </a:p>
        </p:txBody>
      </p:sp>
      <p:sp>
        <p:nvSpPr>
          <p:cNvPr id="4" name="Tijdelijke aanduiding voor tekst 2">
            <a:extLst>
              <a:ext uri="{FF2B5EF4-FFF2-40B4-BE49-F238E27FC236}">
                <a16:creationId xmlns:a16="http://schemas.microsoft.com/office/drawing/2014/main" id="{B6F3FDF2-B960-4D2F-88BE-A445D09C74E2}"/>
              </a:ext>
            </a:extLst>
          </p:cNvPr>
          <p:cNvSpPr txBox="1">
            <a:spLocks/>
          </p:cNvSpPr>
          <p:nvPr/>
        </p:nvSpPr>
        <p:spPr>
          <a:xfrm>
            <a:off x="4571999" y="1865249"/>
            <a:ext cx="4262511" cy="387667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 typeface="Wingdings" panose="05000000000000000000" pitchFamily="2" charset="2"/>
              <a:buChar char="v"/>
              <a:defRPr/>
            </a:pPr>
            <a:r>
              <a:rPr lang="nl-NL" altLang="nl-NL" dirty="0"/>
              <a:t>Loopbaan &amp; burgerschap</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altLang="nl-NL" dirty="0"/>
              <a:t>Engels </a:t>
            </a:r>
          </a:p>
          <a:p>
            <a:pPr>
              <a:lnSpc>
                <a:spcPct val="150000"/>
              </a:lnSpc>
              <a:spcBef>
                <a:spcPct val="0"/>
              </a:spcBef>
              <a:buFont typeface="Wingdings" panose="05000000000000000000" pitchFamily="2" charset="2"/>
              <a:buChar char="v"/>
              <a:defRPr/>
            </a:pPr>
            <a:r>
              <a:rPr lang="nl-NL" altLang="nl-NL" dirty="0"/>
              <a:t>Rekenen</a:t>
            </a:r>
          </a:p>
          <a:p>
            <a:pPr>
              <a:lnSpc>
                <a:spcPct val="150000"/>
              </a:lnSpc>
              <a:spcBef>
                <a:spcPct val="0"/>
              </a:spcBef>
              <a:buFont typeface="Wingdings" panose="05000000000000000000" pitchFamily="2" charset="2"/>
              <a:buChar char="v"/>
              <a:defRPr/>
            </a:pPr>
            <a:r>
              <a:rPr lang="nl-NL" altLang="nl-NL" dirty="0"/>
              <a:t>2 keuzedelen </a:t>
            </a:r>
          </a:p>
          <a:p>
            <a:endParaRPr lang="nl-NL" dirty="0"/>
          </a:p>
        </p:txBody>
      </p:sp>
      <p:pic>
        <p:nvPicPr>
          <p:cNvPr id="6" name="Slide 8">
            <a:hlinkClick r:id="" action="ppaction://media"/>
            <a:extLst>
              <a:ext uri="{FF2B5EF4-FFF2-40B4-BE49-F238E27FC236}">
                <a16:creationId xmlns:a16="http://schemas.microsoft.com/office/drawing/2014/main" id="{BCB67437-CC27-4245-A037-04901E856E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95316" y="6124852"/>
            <a:ext cx="609600" cy="609600"/>
          </a:xfrm>
          <a:prstGeom prst="rect">
            <a:avLst/>
          </a:prstGeom>
        </p:spPr>
      </p:pic>
    </p:spTree>
    <p:extLst>
      <p:ext uri="{BB962C8B-B14F-4D97-AF65-F5344CB8AC3E}">
        <p14:creationId xmlns:p14="http://schemas.microsoft.com/office/powerpoint/2010/main" val="53575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52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Examens…</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4055892" cy="3876675"/>
          </a:xfrm>
        </p:spPr>
        <p:txBody>
          <a:bodyPr vert="horz" lIns="91440" tIns="45720" rIns="91440" bIns="45720" rtlCol="0" anchor="t">
            <a:normAutofit/>
          </a:bodyPr>
          <a:lstStyle/>
          <a:p>
            <a:pPr marL="0" indent="0">
              <a:lnSpc>
                <a:spcPct val="150000"/>
              </a:lnSpc>
              <a:spcBef>
                <a:spcPct val="0"/>
              </a:spcBef>
              <a:buNone/>
              <a:defRPr/>
            </a:pPr>
            <a:r>
              <a:rPr lang="nl-NL" altLang="nl-NL" b="1" u="sng" dirty="0">
                <a:solidFill>
                  <a:schemeClr val="tx1"/>
                </a:solidFill>
              </a:rPr>
              <a:t>SVPB-EXAMENS: </a:t>
            </a:r>
          </a:p>
          <a:p>
            <a:pPr>
              <a:lnSpc>
                <a:spcPct val="150000"/>
              </a:lnSpc>
              <a:spcBef>
                <a:spcPct val="0"/>
              </a:spcBef>
              <a:buFont typeface="Wingdings" panose="05000000000000000000" pitchFamily="2" charset="2"/>
              <a:buChar char="v"/>
              <a:defRPr/>
            </a:pPr>
            <a:r>
              <a:rPr lang="nl-NL" altLang="nl-NL" dirty="0"/>
              <a:t>Wettelijke kaders  </a:t>
            </a:r>
          </a:p>
          <a:p>
            <a:pPr>
              <a:lnSpc>
                <a:spcPct val="150000"/>
              </a:lnSpc>
              <a:spcBef>
                <a:spcPct val="0"/>
              </a:spcBef>
              <a:buFont typeface="Wingdings" panose="05000000000000000000" pitchFamily="2" charset="2"/>
              <a:buChar char="v"/>
              <a:defRPr/>
            </a:pPr>
            <a:r>
              <a:rPr lang="nl-NL" altLang="nl-NL" dirty="0"/>
              <a:t>Beveiligen van objecten</a:t>
            </a:r>
          </a:p>
          <a:p>
            <a:pPr>
              <a:lnSpc>
                <a:spcPct val="150000"/>
              </a:lnSpc>
              <a:spcBef>
                <a:spcPct val="0"/>
              </a:spcBef>
              <a:buFont typeface="Wingdings" panose="05000000000000000000" pitchFamily="2" charset="2"/>
              <a:buChar char="v"/>
              <a:defRPr/>
            </a:pPr>
            <a:r>
              <a:rPr lang="nl-NL" altLang="nl-NL" dirty="0"/>
              <a:t>Waarnemen</a:t>
            </a:r>
          </a:p>
          <a:p>
            <a:pPr>
              <a:lnSpc>
                <a:spcPct val="150000"/>
              </a:lnSpc>
              <a:spcBef>
                <a:spcPct val="0"/>
              </a:spcBef>
              <a:buFont typeface="Wingdings" panose="05000000000000000000" pitchFamily="2" charset="2"/>
              <a:buChar char="v"/>
              <a:defRPr/>
            </a:pPr>
            <a:r>
              <a:rPr lang="nl-NL" altLang="nl-NL" dirty="0"/>
              <a:t>Rapportage</a:t>
            </a:r>
          </a:p>
          <a:p>
            <a:pPr>
              <a:lnSpc>
                <a:spcPct val="150000"/>
              </a:lnSpc>
              <a:spcBef>
                <a:spcPct val="0"/>
              </a:spcBef>
              <a:buFont typeface="Wingdings" panose="05000000000000000000" pitchFamily="2" charset="2"/>
              <a:buChar char="v"/>
              <a:defRPr/>
            </a:pPr>
            <a:r>
              <a:rPr lang="nl-NL" altLang="nl-NL" dirty="0"/>
              <a:t>Praktisch handelen basis</a:t>
            </a:r>
          </a:p>
          <a:p>
            <a:pPr>
              <a:lnSpc>
                <a:spcPct val="150000"/>
              </a:lnSpc>
              <a:spcBef>
                <a:spcPct val="0"/>
              </a:spcBef>
              <a:buFont typeface="Wingdings" panose="05000000000000000000" pitchFamily="2" charset="2"/>
              <a:buChar char="v"/>
              <a:defRPr/>
            </a:pPr>
            <a:endParaRPr lang="nl-NL" altLang="nl-NL" dirty="0"/>
          </a:p>
          <a:p>
            <a:endParaRPr lang="nl-NL" dirty="0"/>
          </a:p>
        </p:txBody>
      </p:sp>
      <p:sp>
        <p:nvSpPr>
          <p:cNvPr id="4" name="Tijdelijke aanduiding voor tekst 2">
            <a:extLst>
              <a:ext uri="{FF2B5EF4-FFF2-40B4-BE49-F238E27FC236}">
                <a16:creationId xmlns:a16="http://schemas.microsoft.com/office/drawing/2014/main" id="{85F84DBC-029B-49DA-B17D-C6F7661915DC}"/>
              </a:ext>
            </a:extLst>
          </p:cNvPr>
          <p:cNvSpPr txBox="1">
            <a:spLocks/>
          </p:cNvSpPr>
          <p:nvPr/>
        </p:nvSpPr>
        <p:spPr>
          <a:xfrm>
            <a:off x="4572000" y="1865249"/>
            <a:ext cx="4055892" cy="387667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defRPr/>
            </a:pPr>
            <a:r>
              <a:rPr lang="nl-NL" altLang="nl-NL" b="1" u="sng" dirty="0">
                <a:solidFill>
                  <a:schemeClr val="tx1"/>
                </a:solidFill>
              </a:rPr>
              <a:t>SCHOOLEXAMENS </a:t>
            </a:r>
          </a:p>
          <a:p>
            <a:pPr>
              <a:lnSpc>
                <a:spcPct val="150000"/>
              </a:lnSpc>
              <a:spcBef>
                <a:spcPct val="0"/>
              </a:spcBef>
              <a:buFont typeface="Wingdings" panose="05000000000000000000" pitchFamily="2" charset="2"/>
              <a:buChar char="v"/>
              <a:defRPr/>
            </a:pPr>
            <a:r>
              <a:rPr lang="nl-NL" altLang="nl-NL" dirty="0"/>
              <a:t>Nederlands</a:t>
            </a:r>
          </a:p>
          <a:p>
            <a:pPr>
              <a:lnSpc>
                <a:spcPct val="150000"/>
              </a:lnSpc>
              <a:spcBef>
                <a:spcPct val="0"/>
              </a:spcBef>
              <a:buFont typeface="Wingdings" panose="05000000000000000000" pitchFamily="2" charset="2"/>
              <a:buChar char="v"/>
              <a:defRPr/>
            </a:pPr>
            <a:r>
              <a:rPr lang="nl-NL" dirty="0"/>
              <a:t>Rekenen</a:t>
            </a:r>
          </a:p>
        </p:txBody>
      </p:sp>
      <p:pic>
        <p:nvPicPr>
          <p:cNvPr id="5" name="Opgenomen geluid">
            <a:hlinkClick r:id="" action="ppaction://media"/>
            <a:extLst>
              <a:ext uri="{FF2B5EF4-FFF2-40B4-BE49-F238E27FC236}">
                <a16:creationId xmlns:a16="http://schemas.microsoft.com/office/drawing/2014/main" id="{0BD87DB9-8F51-4B00-BE87-96427AD5A8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6439" y="6188071"/>
            <a:ext cx="609600" cy="609600"/>
          </a:xfrm>
          <a:prstGeom prst="rect">
            <a:avLst/>
          </a:prstGeom>
        </p:spPr>
      </p:pic>
    </p:spTree>
    <p:extLst>
      <p:ext uri="{BB962C8B-B14F-4D97-AF65-F5344CB8AC3E}">
        <p14:creationId xmlns:p14="http://schemas.microsoft.com/office/powerpoint/2010/main" val="57057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2.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3.xml><?xml version="1.0" encoding="utf-8"?>
<ds:datastoreItem xmlns:ds="http://schemas.openxmlformats.org/officeDocument/2006/customXml" ds:itemID="{AA1431C4-2586-4E37-AC1B-07DDA90434A8}">
  <ds:schemaRefs>
    <ds:schemaRef ds:uri="http://purl.org/dc/elements/1.1/"/>
    <ds:schemaRef ds:uri="http://schemas.openxmlformats.org/package/2006/metadata/core-properties"/>
    <ds:schemaRef ds:uri="http://www.w3.org/XML/1998/namespace"/>
    <ds:schemaRef ds:uri="http://schemas.microsoft.com/office/infopath/2007/PartnerControls"/>
    <ds:schemaRef ds:uri="ca6d8ab7-14e8-43fb-be46-d5b97b675565"/>
    <ds:schemaRef ds:uri="http://purl.org/dc/terms/"/>
    <ds:schemaRef ds:uri="http://purl.org/dc/dcmitype/"/>
    <ds:schemaRef ds:uri="http://schemas.microsoft.com/office/2006/documentManagement/types"/>
    <ds:schemaRef ds:uri="6239e0f7-bd6b-405f-8af9-ae217371239b"/>
    <ds:schemaRef ds:uri="http://schemas.microsoft.com/office/2006/metadata/properties"/>
  </ds:schemaRefs>
</ds:datastoreItem>
</file>

<file path=customXml/itemProps4.xml><?xml version="1.0" encoding="utf-8"?>
<ds:datastoreItem xmlns:ds="http://schemas.openxmlformats.org/officeDocument/2006/customXml" ds:itemID="{CFB926EB-87DE-4954-9B7A-868C5D4B2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375</TotalTime>
  <Words>862</Words>
  <Application>Microsoft Office PowerPoint</Application>
  <PresentationFormat>Diavoorstelling (4:3)</PresentationFormat>
  <Paragraphs>232</Paragraphs>
  <Slides>25</Slides>
  <Notes>1</Notes>
  <HiddenSlides>0</HiddenSlides>
  <MMClips>25</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25</vt:i4>
      </vt:variant>
    </vt:vector>
  </HeadingPairs>
  <TitlesOfParts>
    <vt:vector size="32" baseType="lpstr">
      <vt:lpstr>Arial</vt:lpstr>
      <vt:lpstr>Calibri</vt:lpstr>
      <vt:lpstr>Courier New</vt:lpstr>
      <vt:lpstr>Wingdings</vt:lpstr>
      <vt:lpstr>ROC Nijmegen</vt:lpstr>
      <vt:lpstr>Aangepast model voor grafiek</vt:lpstr>
      <vt:lpstr>Aangepast ontwerp voor tabel</vt:lpstr>
      <vt:lpstr>Handhaving  &amp; Beveiliging</vt:lpstr>
      <vt:lpstr>Waarom ROC Nijmegen?</vt:lpstr>
      <vt:lpstr>Domein Veiligheid</vt:lpstr>
      <vt:lpstr>Wellicht dat één van onze opleidingen dan bij jou past!</vt:lpstr>
      <vt:lpstr>Opleidingen</vt:lpstr>
      <vt:lpstr>Toelatingseisen</vt:lpstr>
      <vt:lpstr>Beveiliger niveau 2</vt:lpstr>
      <vt:lpstr>De lessen…</vt:lpstr>
      <vt:lpstr>Examens…</vt:lpstr>
      <vt:lpstr>Doorstroommogelijkheden…</vt:lpstr>
      <vt:lpstr>Coördinator beveiliging niveau 3</vt:lpstr>
      <vt:lpstr>De lessen…</vt:lpstr>
      <vt:lpstr>Examens…</vt:lpstr>
      <vt:lpstr>Doorstroommogelijkheden…</vt:lpstr>
      <vt:lpstr>Handhaver Toezicht en Veiligheid niveau 3</vt:lpstr>
      <vt:lpstr>Opbouw van de opleiding</vt:lpstr>
      <vt:lpstr>De lessen…</vt:lpstr>
      <vt:lpstr>Examens…</vt:lpstr>
      <vt:lpstr>Doorstroommogelijkheden…</vt:lpstr>
      <vt:lpstr>Leidinggevende afdeling, team of project niveau 4</vt:lpstr>
      <vt:lpstr>Examens…</vt:lpstr>
      <vt:lpstr>Studiekosten</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45</cp:revision>
  <dcterms:created xsi:type="dcterms:W3CDTF">2020-05-13T12:40:10Z</dcterms:created>
  <dcterms:modified xsi:type="dcterms:W3CDTF">2020-11-14T16:13:00Z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