
<file path=[Content_Types].xml><?xml version="1.0" encoding="utf-8"?>
<Types xmlns="http://schemas.openxmlformats.org/package/2006/content-types">
  <Default Extension="png" ContentType="image/png"/>
  <Default Extension="svg" ContentType="image/svg+xml"/>
  <Default Extension="m4a" ContentType="audio/mp4"/>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5"/>
    <p:sldMasterId id="2147483677" r:id="rId6"/>
    <p:sldMasterId id="2147483674" r:id="rId7"/>
  </p:sldMasterIdLst>
  <p:notesMasterIdLst>
    <p:notesMasterId r:id="rId33"/>
  </p:notesMasterIdLst>
  <p:sldIdLst>
    <p:sldId id="260" r:id="rId8"/>
    <p:sldId id="273" r:id="rId9"/>
    <p:sldId id="274" r:id="rId10"/>
    <p:sldId id="266" r:id="rId11"/>
    <p:sldId id="288" r:id="rId12"/>
    <p:sldId id="284" r:id="rId13"/>
    <p:sldId id="285" r:id="rId14"/>
    <p:sldId id="298" r:id="rId15"/>
    <p:sldId id="299" r:id="rId16"/>
    <p:sldId id="300" r:id="rId17"/>
    <p:sldId id="297" r:id="rId18"/>
    <p:sldId id="301" r:id="rId19"/>
    <p:sldId id="302" r:id="rId20"/>
    <p:sldId id="303" r:id="rId21"/>
    <p:sldId id="306" r:id="rId22"/>
    <p:sldId id="310" r:id="rId23"/>
    <p:sldId id="307" r:id="rId24"/>
    <p:sldId id="308" r:id="rId25"/>
    <p:sldId id="309" r:id="rId26"/>
    <p:sldId id="304" r:id="rId27"/>
    <p:sldId id="305" r:id="rId28"/>
    <p:sldId id="287" r:id="rId29"/>
    <p:sldId id="270" r:id="rId30"/>
    <p:sldId id="296" r:id="rId31"/>
    <p:sldId id="268" r:id="rId32"/>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eke Oldenhof" initials="LO" lastIdx="3" clrIdx="0">
    <p:extLst>
      <p:ext uri="{19B8F6BF-5375-455C-9EA6-DF929625EA0E}">
        <p15:presenceInfo xmlns:p15="http://schemas.microsoft.com/office/powerpoint/2012/main" userId="S::loldenhof@roc-nijmegen.nl::da6a458c-136a-4219-996f-1c06248bf86b" providerId="AD"/>
      </p:ext>
    </p:extLst>
  </p:cmAuthor>
  <p:cmAuthor id="2" name="Femke Terwiel" initials="FT" lastIdx="1" clrIdx="1">
    <p:extLst>
      <p:ext uri="{19B8F6BF-5375-455C-9EA6-DF929625EA0E}">
        <p15:presenceInfo xmlns:p15="http://schemas.microsoft.com/office/powerpoint/2012/main" userId="S::fterwiel@roc-nijmegen.nl::42bfa86a-3fd1-4524-8064-f25b2043f37b" providerId="AD"/>
      </p:ext>
    </p:extLst>
  </p:cmAuthor>
  <p:cmAuthor id="3" name="Kim Aarsse" initials="KA" lastIdx="1" clrIdx="2">
    <p:extLst>
      <p:ext uri="{19B8F6BF-5375-455C-9EA6-DF929625EA0E}">
        <p15:presenceInfo xmlns:p15="http://schemas.microsoft.com/office/powerpoint/2012/main" userId="S::kaarsse@roc-nijmegen.nl::98d43a60-8edf-4274-ac41-faf8c01f175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012ECD-51FC-41F1-AA8D-1B2483CD663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ijl, licht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Stijl, licht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A107856-5554-42FB-B03E-39F5DBC370BA}" styleName="Stijl, gemiddeld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121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commentAuthors" Target="commentAuthors.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D2DD24-1343-4E24-A4D7-13579B631A99}" type="datetimeFigureOut">
              <a:rPr lang="nl-NL" smtClean="0"/>
              <a:t>14-11-2020</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A02520-BA14-4000-BBB0-A3E06857FE9E}" type="slidenum">
              <a:rPr lang="nl-NL" smtClean="0"/>
              <a:t>‹nr.›</a:t>
            </a:fld>
            <a:endParaRPr lang="nl-NL"/>
          </a:p>
        </p:txBody>
      </p:sp>
    </p:spTree>
    <p:extLst>
      <p:ext uri="{BB962C8B-B14F-4D97-AF65-F5344CB8AC3E}">
        <p14:creationId xmlns:p14="http://schemas.microsoft.com/office/powerpoint/2010/main" val="22283148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51A02520-BA14-4000-BBB0-A3E06857FE9E}" type="slidenum">
              <a:rPr lang="nl-NL" smtClean="0"/>
              <a:t>22</a:t>
            </a:fld>
            <a:endParaRPr lang="nl-NL"/>
          </a:p>
        </p:txBody>
      </p:sp>
    </p:spTree>
    <p:extLst>
      <p:ext uri="{BB962C8B-B14F-4D97-AF65-F5344CB8AC3E}">
        <p14:creationId xmlns:p14="http://schemas.microsoft.com/office/powerpoint/2010/main" val="19903386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el 7"/>
          <p:cNvSpPr>
            <a:spLocks noGrp="1"/>
          </p:cNvSpPr>
          <p:nvPr>
            <p:ph type="title"/>
          </p:nvPr>
        </p:nvSpPr>
        <p:spPr>
          <a:xfrm>
            <a:off x="628650" y="642220"/>
            <a:ext cx="6776605" cy="1325563"/>
          </a:xfrm>
        </p:spPr>
        <p:txBody>
          <a:bodyPr/>
          <a:lstStyle>
            <a:lvl1pPr>
              <a:defRPr sz="4800"/>
            </a:lvl1pPr>
          </a:lstStyle>
          <a:p>
            <a:r>
              <a:rPr lang="nl-NL"/>
              <a:t>Klik om stijl te bewerken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b="1">
                <a:solidFill>
                  <a:schemeClr val="accent2"/>
                </a:solidFill>
                <a:latin typeface="Arial" panose="020B0604020202020204" pitchFamily="34" charset="0"/>
                <a:cs typeface="Arial" panose="020B0604020202020204" pitchFamily="34" charset="0"/>
              </a:defRPr>
            </a:lvl1pPr>
          </a:lstStyle>
          <a:p>
            <a:r>
              <a:rPr lang="nl-NL"/>
              <a:t>Klik om de stijl te bewerken</a:t>
            </a:r>
          </a:p>
        </p:txBody>
      </p:sp>
      <p:sp>
        <p:nvSpPr>
          <p:cNvPr id="5" name="Tijdelijke aanduiding voor tabel 4"/>
          <p:cNvSpPr>
            <a:spLocks noGrp="1"/>
          </p:cNvSpPr>
          <p:nvPr>
            <p:ph type="tbl" sz="quarter" idx="10"/>
          </p:nvPr>
        </p:nvSpPr>
        <p:spPr>
          <a:xfrm>
            <a:off x="628650" y="1903413"/>
            <a:ext cx="7886700" cy="3976997"/>
          </a:xfrm>
          <a:noFill/>
          <a:ln>
            <a:noFill/>
          </a:ln>
        </p:spPr>
        <p:txBody>
          <a:bodyPr/>
          <a:lstStyle>
            <a:lvl1pPr marL="0" indent="0">
              <a:buNone/>
              <a:defRPr/>
            </a:lvl1pPr>
          </a:lstStyle>
          <a:p>
            <a:endParaRPr lang="nl-NL"/>
          </a:p>
        </p:txBody>
      </p:sp>
    </p:spTree>
    <p:extLst>
      <p:ext uri="{BB962C8B-B14F-4D97-AF65-F5344CB8AC3E}">
        <p14:creationId xmlns:p14="http://schemas.microsoft.com/office/powerpoint/2010/main" val="808301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tabel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abel 3"/>
          <p:cNvSpPr>
            <a:spLocks noGrp="1"/>
          </p:cNvSpPr>
          <p:nvPr>
            <p:ph type="tbl" sz="quarter" idx="10"/>
          </p:nvPr>
        </p:nvSpPr>
        <p:spPr>
          <a:xfrm>
            <a:off x="628650" y="1858963"/>
            <a:ext cx="3906179" cy="3998912"/>
          </a:xfrm>
        </p:spPr>
        <p:txBody>
          <a:bodyPr/>
          <a:lstStyle>
            <a:lvl1pPr marL="0" indent="0">
              <a:buNone/>
              <a:defRPr/>
            </a:lvl1pPr>
          </a:lstStyle>
          <a:p>
            <a:endParaRPr lang="nl-NL"/>
          </a:p>
        </p:txBody>
      </p:sp>
      <p:sp>
        <p:nvSpPr>
          <p:cNvPr id="6" name="Tijdelijke aanduiding voor tekst 5"/>
          <p:cNvSpPr>
            <a:spLocks noGrp="1"/>
          </p:cNvSpPr>
          <p:nvPr>
            <p:ph type="body" sz="quarter" idx="11"/>
          </p:nvPr>
        </p:nvSpPr>
        <p:spPr>
          <a:xfrm>
            <a:off x="4824413" y="1858964"/>
            <a:ext cx="3690937" cy="3998912"/>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1617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met ondertit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28650" y="1828800"/>
            <a:ext cx="5720944" cy="719667"/>
          </a:xfrm>
        </p:spPr>
        <p:txBody>
          <a:bodyPr/>
          <a:lstStyle>
            <a:lvl1pPr marL="0" indent="0" algn="l">
              <a:buNone/>
              <a:defRPr sz="2400" b="1" i="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a:p>
        </p:txBody>
      </p:sp>
      <p:sp>
        <p:nvSpPr>
          <p:cNvPr id="9" name="Title Placeholder 1"/>
          <p:cNvSpPr>
            <a:spLocks noGrp="1"/>
          </p:cNvSpPr>
          <p:nvPr>
            <p:ph type="title"/>
          </p:nvPr>
        </p:nvSpPr>
        <p:spPr>
          <a:xfrm>
            <a:off x="628650" y="365129"/>
            <a:ext cx="7271766" cy="1325563"/>
          </a:xfrm>
          <a:prstGeom prst="rect">
            <a:avLst/>
          </a:prstGeom>
        </p:spPr>
        <p:txBody>
          <a:bodyPr vert="horz" lIns="91440" tIns="45720" rIns="91440" bIns="45720" rtlCol="0" anchor="ctr">
            <a:normAutofit/>
          </a:bodyPr>
          <a:lstStyle/>
          <a:p>
            <a:r>
              <a:rPr lang="nl-NL"/>
              <a:t>Klik om stijl te bewerken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ard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50" y="1865250"/>
            <a:ext cx="7886700" cy="38766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elijking (tekst)">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30"/>
            <a:ext cx="7886700" cy="1316034"/>
          </a:xfrm>
        </p:spPr>
        <p:txBody>
          <a:bodyPr/>
          <a:lstStyle/>
          <a:p>
            <a:r>
              <a:rPr lang="nl-NL"/>
              <a:t>Klik om stijl te bewerken</a:t>
            </a:r>
            <a:endParaRPr lang="en-US"/>
          </a:p>
        </p:txBody>
      </p:sp>
      <p:sp>
        <p:nvSpPr>
          <p:cNvPr id="3" name="Text Placeholder 2"/>
          <p:cNvSpPr>
            <a:spLocks noGrp="1"/>
          </p:cNvSpPr>
          <p:nvPr>
            <p:ph type="body" idx="1" hasCustomPrompt="1"/>
          </p:nvPr>
        </p:nvSpPr>
        <p:spPr>
          <a:xfrm>
            <a:off x="629842" y="1681163"/>
            <a:ext cx="3868340"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Subtitel</a:t>
            </a:r>
          </a:p>
        </p:txBody>
      </p:sp>
      <p:sp>
        <p:nvSpPr>
          <p:cNvPr id="5" name="Text Placeholder 4"/>
          <p:cNvSpPr>
            <a:spLocks noGrp="1"/>
          </p:cNvSpPr>
          <p:nvPr>
            <p:ph type="body" sz="quarter" idx="3" hasCustomPrompt="1"/>
          </p:nvPr>
        </p:nvSpPr>
        <p:spPr>
          <a:xfrm>
            <a:off x="4629152" y="1681163"/>
            <a:ext cx="3887391"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Subtitel</a:t>
            </a:r>
          </a:p>
        </p:txBody>
      </p:sp>
      <p:sp>
        <p:nvSpPr>
          <p:cNvPr id="8" name="Tijdelijke aanduiding voor tekst 7"/>
          <p:cNvSpPr>
            <a:spLocks noGrp="1"/>
          </p:cNvSpPr>
          <p:nvPr>
            <p:ph type="body" sz="quarter" idx="10"/>
          </p:nvPr>
        </p:nvSpPr>
        <p:spPr>
          <a:xfrm>
            <a:off x="630238"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7"/>
          <p:cNvSpPr>
            <a:spLocks noGrp="1"/>
          </p:cNvSpPr>
          <p:nvPr>
            <p:ph type="body" sz="quarter" idx="11"/>
          </p:nvPr>
        </p:nvSpPr>
        <p:spPr>
          <a:xfrm>
            <a:off x="4629152"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ee kolommen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49" y="1825625"/>
            <a:ext cx="3883877"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tekst 4"/>
          <p:cNvSpPr>
            <a:spLocks noGrp="1"/>
          </p:cNvSpPr>
          <p:nvPr>
            <p:ph type="body" sz="quarter" idx="11"/>
          </p:nvPr>
        </p:nvSpPr>
        <p:spPr>
          <a:xfrm>
            <a:off x="4624039" y="1825625"/>
            <a:ext cx="3891311"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0"/>
          </p:nvPr>
        </p:nvSpPr>
        <p:spPr>
          <a:xfrm>
            <a:off x="0" y="1"/>
            <a:ext cx="9144000" cy="5874106"/>
          </a:xfrm>
        </p:spPr>
        <p:txBody>
          <a:bodyPr/>
          <a:lstStyle>
            <a:lvl1pPr marL="0" indent="0">
              <a:buNone/>
              <a:defRPr/>
            </a:lvl1pPr>
          </a:lstStyle>
          <a:p>
            <a:r>
              <a:rPr lang="nl-NL"/>
              <a:t>Klik op het pictogram als u een afbeelding wilt toevoegen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fbeelding en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4" name="Tijdelijke aanduiding voor afbeelding 3"/>
          <p:cNvSpPr>
            <a:spLocks noGrp="1"/>
          </p:cNvSpPr>
          <p:nvPr>
            <p:ph type="pic" sz="quarter" idx="10"/>
          </p:nvPr>
        </p:nvSpPr>
        <p:spPr>
          <a:xfrm>
            <a:off x="628650" y="1828800"/>
            <a:ext cx="4411663" cy="4029075"/>
          </a:xfrm>
        </p:spPr>
        <p:txBody>
          <a:bodyPr/>
          <a:lstStyle>
            <a:lvl1pPr marL="0" indent="0">
              <a:buNone/>
              <a:defRPr/>
            </a:lvl1pPr>
          </a:lstStyle>
          <a:p>
            <a:r>
              <a:rPr lang="nl-NL"/>
              <a:t>Klik op het pictogram als u een afbeelding wilt toevoegen</a:t>
            </a:r>
          </a:p>
        </p:txBody>
      </p:sp>
      <p:sp>
        <p:nvSpPr>
          <p:cNvPr id="6" name="Tijdelijke aanduiding voor tekst 5"/>
          <p:cNvSpPr>
            <a:spLocks noGrp="1"/>
          </p:cNvSpPr>
          <p:nvPr>
            <p:ph type="body" sz="quarter" idx="11"/>
          </p:nvPr>
        </p:nvSpPr>
        <p:spPr>
          <a:xfrm>
            <a:off x="5145088" y="1828799"/>
            <a:ext cx="3370262" cy="40290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26980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en grafie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nl-NL"/>
              <a:t>Klik om de stijl te bewerken</a:t>
            </a:r>
            <a:endParaRPr lang="en-US"/>
          </a:p>
        </p:txBody>
      </p:sp>
      <p:sp>
        <p:nvSpPr>
          <p:cNvPr id="5" name="Tijdelijke aanduiding voor grafiek 4"/>
          <p:cNvSpPr>
            <a:spLocks noGrp="1"/>
          </p:cNvSpPr>
          <p:nvPr>
            <p:ph type="chart" sz="quarter" idx="10"/>
          </p:nvPr>
        </p:nvSpPr>
        <p:spPr>
          <a:xfrm>
            <a:off x="628650" y="1790700"/>
            <a:ext cx="7886700" cy="4141927"/>
          </a:xfrm>
        </p:spPr>
        <p:txBody>
          <a:bodyPr/>
          <a:lstStyle>
            <a:lvl1pPr marL="0" indent="0">
              <a:buNone/>
              <a:defRPr/>
            </a:lvl1pPr>
          </a:lstStyle>
          <a:p>
            <a:endParaRPr lang="nl-NL"/>
          </a:p>
        </p:txBody>
      </p:sp>
    </p:spTree>
    <p:extLst>
      <p:ext uri="{BB962C8B-B14F-4D97-AF65-F5344CB8AC3E}">
        <p14:creationId xmlns:p14="http://schemas.microsoft.com/office/powerpoint/2010/main" val="1736139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grafiek uilt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ekst 4"/>
          <p:cNvSpPr>
            <a:spLocks noGrp="1"/>
          </p:cNvSpPr>
          <p:nvPr>
            <p:ph type="body" sz="quarter" idx="11"/>
          </p:nvPr>
        </p:nvSpPr>
        <p:spPr>
          <a:xfrm>
            <a:off x="4740250" y="1825625"/>
            <a:ext cx="3775100" cy="40386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grafiek 6"/>
          <p:cNvSpPr>
            <a:spLocks noGrp="1"/>
          </p:cNvSpPr>
          <p:nvPr>
            <p:ph type="chart" sz="quarter" idx="12"/>
          </p:nvPr>
        </p:nvSpPr>
        <p:spPr>
          <a:xfrm>
            <a:off x="628650" y="1825625"/>
            <a:ext cx="4025900" cy="4038600"/>
          </a:xfrm>
        </p:spPr>
        <p:txBody>
          <a:bodyPr/>
          <a:lstStyle>
            <a:lvl1pPr marL="0" indent="0">
              <a:buNone/>
              <a:defRPr/>
            </a:lvl1pPr>
          </a:lstStyle>
          <a:p>
            <a:endParaRPr lang="nl-NL"/>
          </a:p>
        </p:txBody>
      </p:sp>
    </p:spTree>
    <p:extLst>
      <p:ext uri="{BB962C8B-B14F-4D97-AF65-F5344CB8AC3E}">
        <p14:creationId xmlns:p14="http://schemas.microsoft.com/office/powerpoint/2010/main" val="972921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a:t>Titelstijl van model bewerken</a:t>
            </a:r>
            <a:endParaRPr lang="en-US"/>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20581118"/>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62" r:id="rId3"/>
    <p:sldLayoutId id="2147483665" r:id="rId4"/>
    <p:sldLayoutId id="2147483664" r:id="rId5"/>
    <p:sldLayoutId id="2147483673" r:id="rId6"/>
    <p:sldLayoutId id="2147483683" r:id="rId7"/>
  </p:sldLayoutIdLst>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a:t>Titelstijl van model bewerken</a:t>
            </a:r>
            <a:endParaRPr lang="en-US"/>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3657446052"/>
      </p:ext>
    </p:extLst>
  </p:cSld>
  <p:clrMap bg1="lt1" tx1="dk1" bg2="lt2" tx2="dk2" accent1="accent1" accent2="accent2" accent3="accent3" accent4="accent4" accent5="accent5" accent6="accent6" hlink="hlink" folHlink="folHlink"/>
  <p:sldLayoutIdLst>
    <p:sldLayoutId id="2147483680" r:id="rId1"/>
    <p:sldLayoutId id="2147483681" r:id="rId2"/>
  </p:sldLayoutIdLst>
  <p:txStyles>
    <p:titleStyle>
      <a:lvl1pPr algn="l" defTabSz="914400" rtl="0" eaLnBrk="1" latinLnBrk="0" hangingPunct="1">
        <a:lnSpc>
          <a:spcPct val="90000"/>
        </a:lnSpc>
        <a:spcBef>
          <a:spcPct val="0"/>
        </a:spcBef>
        <a:buNone/>
        <a:defRPr sz="3200" b="1" i="0" kern="1200">
          <a:solidFill>
            <a:schemeClr val="accent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628650" y="1825625"/>
            <a:ext cx="7886700" cy="4114317"/>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1657124953"/>
      </p:ext>
    </p:extLst>
  </p:cSld>
  <p:clrMap bg1="lt1" tx1="dk1" bg2="lt2" tx2="dk2" accent1="accent1" accent2="accent2" accent3="accent3" accent4="accent4" accent5="accent5" accent6="accent6" hlink="hlink" folHlink="folHlink"/>
  <p:sldLayoutIdLst>
    <p:sldLayoutId id="2147483676" r:id="rId1"/>
    <p:sldLayoutId id="2147483682" r:id="rId2"/>
  </p:sldLayoutIdLst>
  <p:txStyles>
    <p:titleStyle>
      <a:lvl1pPr algn="l" defTabSz="914400" rtl="0" eaLnBrk="1" latinLnBrk="0" hangingPunct="1">
        <a:lnSpc>
          <a:spcPct val="90000"/>
        </a:lnSpc>
        <a:spcBef>
          <a:spcPct val="0"/>
        </a:spcBef>
        <a:buNone/>
        <a:defRPr sz="3200" b="1" i="0" kern="1200">
          <a:solidFill>
            <a:schemeClr val="accent2"/>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Wingdings" panose="05000000000000000000" pitchFamily="2" charset="2"/>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0.m4a"/><Relationship Id="rId1" Type="http://schemas.microsoft.com/office/2007/relationships/media" Target="../media/media10.m4a"/><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4.png"/><Relationship Id="rId4" Type="http://schemas.openxmlformats.org/officeDocument/2006/relationships/hyperlink" Target="http://www.ecabo.nl/" TargetMode="Externa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2.m4a"/><Relationship Id="rId1" Type="http://schemas.microsoft.com/office/2007/relationships/media" Target="../media/media12.m4a"/><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3.m4a"/><Relationship Id="rId1" Type="http://schemas.microsoft.com/office/2007/relationships/media" Target="../media/media13.m4a"/><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4.m4a"/><Relationship Id="rId1" Type="http://schemas.microsoft.com/office/2007/relationships/media" Target="../media/media14.m4a"/><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5.m4a"/><Relationship Id="rId1" Type="http://schemas.microsoft.com/office/2007/relationships/media" Target="../media/media15.m4a"/><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4.png"/><Relationship Id="rId4" Type="http://schemas.openxmlformats.org/officeDocument/2006/relationships/hyperlink" Target="http://www.ecabo.nl/" TargetMode="Externa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7.m4a"/><Relationship Id="rId1" Type="http://schemas.microsoft.com/office/2007/relationships/media" Target="../media/media17.m4a"/><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8.m4a"/><Relationship Id="rId1" Type="http://schemas.microsoft.com/office/2007/relationships/media" Target="../media/media18.m4a"/><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9.m4a"/><Relationship Id="rId1" Type="http://schemas.microsoft.com/office/2007/relationships/media" Target="../media/media19.m4a"/><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4.pn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0.m4a"/><Relationship Id="rId1" Type="http://schemas.microsoft.com/office/2007/relationships/media" Target="../media/media20.m4a"/><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1.m4a"/><Relationship Id="rId1" Type="http://schemas.microsoft.com/office/2007/relationships/media" Target="../media/media21.m4a"/><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4.png"/><Relationship Id="rId4" Type="http://schemas.openxmlformats.org/officeDocument/2006/relationships/notesSlide" Target="../notesSlides/notesSlide1.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4.png"/><Relationship Id="rId4" Type="http://schemas.openxmlformats.org/officeDocument/2006/relationships/hyperlink" Target="http://www.roc-nijmegen.nl/aanmelden-mbo"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www.roc-nijmegen.nl/adviesgesprek" TargetMode="External"/><Relationship Id="rId13" Type="http://schemas.openxmlformats.org/officeDocument/2006/relationships/hyperlink" Target="http://www.kiesmbo.nl" TargetMode="External"/><Relationship Id="rId3" Type="http://schemas.openxmlformats.org/officeDocument/2006/relationships/slideLayout" Target="../slideLayouts/slideLayout3.xml"/><Relationship Id="rId7" Type="http://schemas.openxmlformats.org/officeDocument/2006/relationships/hyperlink" Target="http://www.roc-nijmegen.nl/mbo" TargetMode="External"/><Relationship Id="rId12" Type="http://schemas.openxmlformats.org/officeDocument/2006/relationships/hyperlink" Target="http://www.roc-nijmegen.nl/locatie" TargetMode="Externa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hyperlink" Target="http://www.roc-nijmegen.nl/bit" TargetMode="External"/><Relationship Id="rId11" Type="http://schemas.openxmlformats.org/officeDocument/2006/relationships/hyperlink" Target="http://www.roc-nijmegen.nl/toekomst" TargetMode="External"/><Relationship Id="rId5" Type="http://schemas.openxmlformats.org/officeDocument/2006/relationships/hyperlink" Target="http://www.roc-nijmegen.nl/studiekeuze" TargetMode="External"/><Relationship Id="rId10" Type="http://schemas.openxmlformats.org/officeDocument/2006/relationships/hyperlink" Target="http://www.roc-nijmegen.nl/meelopen" TargetMode="External"/><Relationship Id="rId4" Type="http://schemas.openxmlformats.org/officeDocument/2006/relationships/hyperlink" Target="https://www.roc-nijmegen.nl/folder" TargetMode="External"/><Relationship Id="rId9" Type="http://schemas.openxmlformats.org/officeDocument/2006/relationships/hyperlink" Target="http://www.roc-nijmegen.nl/opendag" TargetMode="External"/><Relationship Id="rId1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4.png"/><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3.m4a"/><Relationship Id="rId1" Type="http://schemas.microsoft.com/office/2007/relationships/media" Target="../media/media3.m4a"/><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5.m4a"/><Relationship Id="rId1" Type="http://schemas.microsoft.com/office/2007/relationships/media" Target="../media/media5.m4a"/><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6.m4a"/><Relationship Id="rId1" Type="http://schemas.microsoft.com/office/2007/relationships/media" Target="../media/media6.m4a"/><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4.png"/><Relationship Id="rId4" Type="http://schemas.openxmlformats.org/officeDocument/2006/relationships/hyperlink" Target="http://www.ecabo.nl/" TargetMode="Externa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8.m4a"/><Relationship Id="rId1" Type="http://schemas.microsoft.com/office/2007/relationships/media" Target="../media/media8.m4a"/><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9.m4a"/><Relationship Id="rId1" Type="http://schemas.microsoft.com/office/2007/relationships/media" Target="../media/media9.m4a"/><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5408FDCA-094C-478F-98DA-556A5D25F550}"/>
              </a:ext>
            </a:extLst>
          </p:cNvPr>
          <p:cNvSpPr>
            <a:spLocks noGrp="1"/>
          </p:cNvSpPr>
          <p:nvPr>
            <p:ph type="title"/>
          </p:nvPr>
        </p:nvSpPr>
        <p:spPr/>
        <p:txBody>
          <a:bodyPr>
            <a:noAutofit/>
          </a:bodyPr>
          <a:lstStyle/>
          <a:p>
            <a:r>
              <a:rPr lang="nl-NL" sz="6000" dirty="0"/>
              <a:t>Handhaving </a:t>
            </a:r>
            <a:br>
              <a:rPr lang="nl-NL" sz="6000" dirty="0"/>
            </a:br>
            <a:r>
              <a:rPr lang="nl-NL" sz="6000" dirty="0"/>
              <a:t>&amp; Beveiliging</a:t>
            </a:r>
          </a:p>
        </p:txBody>
      </p:sp>
      <p:sp>
        <p:nvSpPr>
          <p:cNvPr id="7" name="Titel 3">
            <a:extLst>
              <a:ext uri="{FF2B5EF4-FFF2-40B4-BE49-F238E27FC236}">
                <a16:creationId xmlns:a16="http://schemas.microsoft.com/office/drawing/2014/main" id="{E85E43CE-2A91-4AEF-9757-7860EA22ADE1}"/>
              </a:ext>
            </a:extLst>
          </p:cNvPr>
          <p:cNvSpPr txBox="1">
            <a:spLocks/>
          </p:cNvSpPr>
          <p:nvPr/>
        </p:nvSpPr>
        <p:spPr>
          <a:xfrm>
            <a:off x="628650" y="2197292"/>
            <a:ext cx="6776605" cy="3635337"/>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800" b="1" i="0" kern="1200">
                <a:solidFill>
                  <a:schemeClr val="tx1"/>
                </a:solidFill>
                <a:latin typeface="Arial" charset="0"/>
                <a:ea typeface="Arial" charset="0"/>
                <a:cs typeface="Arial" charset="0"/>
              </a:defRPr>
            </a:lvl1pPr>
          </a:lstStyle>
          <a:p>
            <a:pPr marL="685800" indent="-685800">
              <a:buFont typeface="Arial" panose="020B0604020202020204" pitchFamily="34" charset="0"/>
              <a:buChar char="•"/>
            </a:pPr>
            <a:r>
              <a:rPr lang="nl-NL" sz="3600" dirty="0">
                <a:solidFill>
                  <a:schemeClr val="accent5">
                    <a:lumMod val="10000"/>
                  </a:schemeClr>
                </a:solidFill>
              </a:rPr>
              <a:t>Beveiliger</a:t>
            </a:r>
          </a:p>
          <a:p>
            <a:pPr marL="685800" indent="-685800">
              <a:buFont typeface="Arial" panose="020B0604020202020204" pitchFamily="34" charset="0"/>
              <a:buChar char="•"/>
            </a:pPr>
            <a:r>
              <a:rPr lang="nl-NL" sz="3600" dirty="0">
                <a:solidFill>
                  <a:schemeClr val="accent5">
                    <a:lumMod val="10000"/>
                  </a:schemeClr>
                </a:solidFill>
              </a:rPr>
              <a:t>Coördinator beveiliging</a:t>
            </a:r>
          </a:p>
          <a:p>
            <a:pPr marL="685800" indent="-685800">
              <a:buFont typeface="Arial" panose="020B0604020202020204" pitchFamily="34" charset="0"/>
              <a:buChar char="•"/>
            </a:pPr>
            <a:r>
              <a:rPr lang="nl-NL" sz="3600" dirty="0">
                <a:solidFill>
                  <a:schemeClr val="accent5">
                    <a:lumMod val="10000"/>
                  </a:schemeClr>
                </a:solidFill>
              </a:rPr>
              <a:t>Handhaving toezicht en veiligheid</a:t>
            </a:r>
          </a:p>
          <a:p>
            <a:pPr marL="685800" indent="-685800">
              <a:buFont typeface="Arial" panose="020B0604020202020204" pitchFamily="34" charset="0"/>
              <a:buChar char="•"/>
            </a:pPr>
            <a:r>
              <a:rPr lang="nl-NL" sz="3600" dirty="0">
                <a:solidFill>
                  <a:schemeClr val="accent5">
                    <a:lumMod val="10000"/>
                  </a:schemeClr>
                </a:solidFill>
              </a:rPr>
              <a:t>Leidinggevende afdeling, team of project</a:t>
            </a:r>
          </a:p>
        </p:txBody>
      </p:sp>
      <p:pic>
        <p:nvPicPr>
          <p:cNvPr id="2" name="Slide 1">
            <a:hlinkClick r:id="" action="ppaction://media"/>
            <a:extLst>
              <a:ext uri="{FF2B5EF4-FFF2-40B4-BE49-F238E27FC236}">
                <a16:creationId xmlns:a16="http://schemas.microsoft.com/office/drawing/2014/main" id="{86090375-0C73-433D-9945-940970D27A21}"/>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5418" y="6071586"/>
            <a:ext cx="609600" cy="609600"/>
          </a:xfrm>
          <a:prstGeom prst="rect">
            <a:avLst/>
          </a:prstGeom>
        </p:spPr>
      </p:pic>
    </p:spTree>
    <p:extLst>
      <p:ext uri="{BB962C8B-B14F-4D97-AF65-F5344CB8AC3E}">
        <p14:creationId xmlns:p14="http://schemas.microsoft.com/office/powerpoint/2010/main" val="1864406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4843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Doorstroommogelijkheden…</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a:bodyPr>
          <a:lstStyle/>
          <a:p>
            <a:pPr marL="0" indent="0">
              <a:lnSpc>
                <a:spcPct val="150000"/>
              </a:lnSpc>
              <a:buNone/>
              <a:defRPr/>
            </a:pPr>
            <a:r>
              <a:rPr lang="nl-NL" altLang="nl-NL" dirty="0">
                <a:solidFill>
                  <a:schemeClr val="tx1"/>
                </a:solidFill>
              </a:rPr>
              <a:t>Na 1 tot 2 jaar zowel MBO niveau 2 als branche diploma.</a:t>
            </a:r>
          </a:p>
          <a:p>
            <a:pPr marL="0" indent="0">
              <a:lnSpc>
                <a:spcPct val="150000"/>
              </a:lnSpc>
              <a:buNone/>
              <a:defRPr/>
            </a:pPr>
            <a:endParaRPr lang="nl-NL" altLang="nl-NL" sz="2000" b="1" dirty="0">
              <a:solidFill>
                <a:srgbClr val="FF9900"/>
              </a:solidFill>
            </a:endParaRPr>
          </a:p>
          <a:p>
            <a:pPr>
              <a:lnSpc>
                <a:spcPct val="150000"/>
              </a:lnSpc>
              <a:buFont typeface="Wingdings" panose="05000000000000000000" pitchFamily="2" charset="2"/>
              <a:buChar char="v"/>
              <a:defRPr/>
            </a:pPr>
            <a:r>
              <a:rPr lang="nl-NL" altLang="nl-NL" dirty="0"/>
              <a:t>Doorstroom naar Coördinator Beveiliging niveau 3 of Handhaver toezicht en veiligheid.</a:t>
            </a:r>
          </a:p>
          <a:p>
            <a:pPr>
              <a:lnSpc>
                <a:spcPct val="150000"/>
              </a:lnSpc>
              <a:buFont typeface="Wingdings" panose="05000000000000000000" pitchFamily="2" charset="2"/>
              <a:buChar char="v"/>
              <a:defRPr/>
            </a:pPr>
            <a:r>
              <a:rPr lang="nl-NL" altLang="nl-NL" dirty="0"/>
              <a:t>Doorstroom naar andere niveau 3-opleiding.</a:t>
            </a:r>
          </a:p>
          <a:p>
            <a:pPr>
              <a:lnSpc>
                <a:spcPct val="150000"/>
              </a:lnSpc>
              <a:buFont typeface="Wingdings" panose="05000000000000000000" pitchFamily="2" charset="2"/>
              <a:buChar char="v"/>
              <a:defRPr/>
            </a:pPr>
            <a:r>
              <a:rPr lang="nl-NL" altLang="nl-NL" dirty="0"/>
              <a:t>Uitstroom richting beroep.</a:t>
            </a:r>
          </a:p>
          <a:p>
            <a:endParaRPr lang="nl-NL" dirty="0"/>
          </a:p>
        </p:txBody>
      </p:sp>
      <p:pic>
        <p:nvPicPr>
          <p:cNvPr id="5" name="Slide 10">
            <a:hlinkClick r:id="" action="ppaction://media"/>
            <a:extLst>
              <a:ext uri="{FF2B5EF4-FFF2-40B4-BE49-F238E27FC236}">
                <a16:creationId xmlns:a16="http://schemas.microsoft.com/office/drawing/2014/main" id="{7307B734-07A9-409B-9F16-B4ABD8E9EC44}"/>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68683" y="6089342"/>
            <a:ext cx="609600" cy="609600"/>
          </a:xfrm>
          <a:prstGeom prst="rect">
            <a:avLst/>
          </a:prstGeom>
        </p:spPr>
      </p:pic>
    </p:spTree>
    <p:extLst>
      <p:ext uri="{BB962C8B-B14F-4D97-AF65-F5344CB8AC3E}">
        <p14:creationId xmlns:p14="http://schemas.microsoft.com/office/powerpoint/2010/main" val="3764291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3618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Coördinator beveiliging niveau 3</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a:bodyPr>
          <a:lstStyle/>
          <a:p>
            <a:pPr>
              <a:lnSpc>
                <a:spcPct val="150000"/>
              </a:lnSpc>
              <a:spcBef>
                <a:spcPct val="0"/>
              </a:spcBef>
              <a:buFont typeface="Wingdings" panose="05000000000000000000" pitchFamily="2" charset="2"/>
              <a:buChar char="v"/>
            </a:pPr>
            <a:r>
              <a:rPr lang="nl-NL" altLang="nl-NL" dirty="0"/>
              <a:t>Basisdeel</a:t>
            </a:r>
          </a:p>
          <a:p>
            <a:pPr>
              <a:lnSpc>
                <a:spcPct val="150000"/>
              </a:lnSpc>
              <a:spcBef>
                <a:spcPct val="0"/>
              </a:spcBef>
              <a:buFont typeface="Wingdings" panose="05000000000000000000" pitchFamily="2" charset="2"/>
              <a:buChar char="v"/>
            </a:pPr>
            <a:r>
              <a:rPr lang="nl-NL" altLang="nl-NL" dirty="0"/>
              <a:t>Theorie</a:t>
            </a:r>
          </a:p>
          <a:p>
            <a:pPr>
              <a:lnSpc>
                <a:spcPct val="150000"/>
              </a:lnSpc>
              <a:spcBef>
                <a:spcPct val="0"/>
              </a:spcBef>
              <a:buFont typeface="Wingdings" panose="05000000000000000000" pitchFamily="2" charset="2"/>
              <a:buChar char="v"/>
            </a:pPr>
            <a:r>
              <a:rPr lang="nl-NL" altLang="nl-NL" dirty="0"/>
              <a:t>BPV</a:t>
            </a:r>
          </a:p>
          <a:p>
            <a:pPr lvl="1">
              <a:lnSpc>
                <a:spcPct val="150000"/>
              </a:lnSpc>
              <a:spcBef>
                <a:spcPct val="0"/>
              </a:spcBef>
              <a:buFont typeface="Wingdings" panose="05000000000000000000" pitchFamily="2" charset="2"/>
              <a:buChar char="v"/>
            </a:pPr>
            <a:r>
              <a:rPr lang="nl-NL" altLang="nl-NL" dirty="0"/>
              <a:t> Erkend leerbedrijf</a:t>
            </a:r>
          </a:p>
          <a:p>
            <a:pPr lvl="1">
              <a:lnSpc>
                <a:spcPct val="150000"/>
              </a:lnSpc>
              <a:spcBef>
                <a:spcPct val="0"/>
              </a:spcBef>
              <a:buFont typeface="Wingdings" panose="05000000000000000000" pitchFamily="2" charset="2"/>
              <a:buChar char="v"/>
            </a:pPr>
            <a:r>
              <a:rPr lang="nl-NL" altLang="nl-NL" dirty="0"/>
              <a:t> Screening door politie</a:t>
            </a:r>
          </a:p>
          <a:p>
            <a:pPr lvl="1">
              <a:lnSpc>
                <a:spcPct val="150000"/>
              </a:lnSpc>
              <a:spcBef>
                <a:spcPct val="0"/>
              </a:spcBef>
              <a:buFont typeface="Wingdings" panose="05000000000000000000" pitchFamily="2" charset="2"/>
              <a:buChar char="v"/>
            </a:pPr>
            <a:r>
              <a:rPr lang="nl-NL" altLang="nl-NL" dirty="0"/>
              <a:t> Voor meer info: </a:t>
            </a:r>
            <a:r>
              <a:rPr lang="nl-NL" altLang="nl-NL" dirty="0">
                <a:hlinkClick r:id="rId4"/>
              </a:rPr>
              <a:t>www.sbb.nl</a:t>
            </a:r>
            <a:endParaRPr lang="nl-NL" altLang="nl-NL" dirty="0"/>
          </a:p>
          <a:p>
            <a:pPr>
              <a:lnSpc>
                <a:spcPct val="150000"/>
              </a:lnSpc>
              <a:spcBef>
                <a:spcPct val="0"/>
              </a:spcBef>
              <a:buFont typeface="Wingdings" panose="05000000000000000000" pitchFamily="2" charset="2"/>
              <a:buChar char="v"/>
            </a:pPr>
            <a:endParaRPr lang="nl-NL" altLang="nl-NL" dirty="0"/>
          </a:p>
          <a:p>
            <a:endParaRPr lang="nl-NL" dirty="0"/>
          </a:p>
        </p:txBody>
      </p:sp>
      <p:pic>
        <p:nvPicPr>
          <p:cNvPr id="5" name="Slide 11">
            <a:hlinkClick r:id="" action="ppaction://media"/>
            <a:extLst>
              <a:ext uri="{FF2B5EF4-FFF2-40B4-BE49-F238E27FC236}">
                <a16:creationId xmlns:a16="http://schemas.microsoft.com/office/drawing/2014/main" id="{DA61E1D1-A087-44EC-8C3F-60F34C9A061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59806" y="6018321"/>
            <a:ext cx="609600" cy="609600"/>
          </a:xfrm>
          <a:prstGeom prst="rect">
            <a:avLst/>
          </a:prstGeom>
        </p:spPr>
      </p:pic>
    </p:spTree>
    <p:extLst>
      <p:ext uri="{BB962C8B-B14F-4D97-AF65-F5344CB8AC3E}">
        <p14:creationId xmlns:p14="http://schemas.microsoft.com/office/powerpoint/2010/main" val="524883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5553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De lessen…</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490662"/>
            <a:ext cx="3943350" cy="4333363"/>
          </a:xfrm>
        </p:spPr>
        <p:txBody>
          <a:bodyPr vert="horz" lIns="91440" tIns="45720" rIns="91440" bIns="45720" rtlCol="0" anchor="t">
            <a:normAutofit/>
          </a:bodyPr>
          <a:lstStyle/>
          <a:p>
            <a:pPr>
              <a:lnSpc>
                <a:spcPct val="150000"/>
              </a:lnSpc>
              <a:spcBef>
                <a:spcPct val="0"/>
              </a:spcBef>
              <a:buFont typeface="Wingdings" panose="05000000000000000000" pitchFamily="2" charset="2"/>
              <a:buChar char="v"/>
              <a:defRPr/>
            </a:pPr>
            <a:r>
              <a:rPr lang="nl-NL" altLang="nl-NL" dirty="0"/>
              <a:t>Beveiligen van objecten</a:t>
            </a:r>
          </a:p>
          <a:p>
            <a:pPr>
              <a:lnSpc>
                <a:spcPct val="150000"/>
              </a:lnSpc>
              <a:spcBef>
                <a:spcPct val="0"/>
              </a:spcBef>
              <a:buFont typeface="Wingdings" panose="05000000000000000000" pitchFamily="2" charset="2"/>
              <a:buChar char="v"/>
              <a:defRPr/>
            </a:pPr>
            <a:r>
              <a:rPr lang="nl-NL" altLang="nl-NL" dirty="0"/>
              <a:t>Wettelijke kaders</a:t>
            </a:r>
          </a:p>
          <a:p>
            <a:pPr>
              <a:lnSpc>
                <a:spcPct val="150000"/>
              </a:lnSpc>
              <a:spcBef>
                <a:spcPct val="0"/>
              </a:spcBef>
              <a:buFont typeface="Wingdings" panose="05000000000000000000" pitchFamily="2" charset="2"/>
              <a:buChar char="v"/>
              <a:defRPr/>
            </a:pPr>
            <a:r>
              <a:rPr lang="nl-NL" altLang="nl-NL" dirty="0"/>
              <a:t>Rapportage</a:t>
            </a:r>
          </a:p>
          <a:p>
            <a:pPr>
              <a:lnSpc>
                <a:spcPct val="150000"/>
              </a:lnSpc>
              <a:spcBef>
                <a:spcPct val="0"/>
              </a:spcBef>
              <a:buFont typeface="Wingdings" panose="05000000000000000000" pitchFamily="2" charset="2"/>
              <a:buChar char="v"/>
              <a:defRPr/>
            </a:pPr>
            <a:r>
              <a:rPr lang="nl-NL" altLang="nl-NL" dirty="0"/>
              <a:t>Veilig werken en dienstplanning</a:t>
            </a:r>
          </a:p>
          <a:p>
            <a:pPr>
              <a:lnSpc>
                <a:spcPct val="150000"/>
              </a:lnSpc>
              <a:spcBef>
                <a:spcPct val="0"/>
              </a:spcBef>
              <a:buFont typeface="Wingdings" panose="05000000000000000000" pitchFamily="2" charset="2"/>
              <a:buChar char="v"/>
              <a:defRPr/>
            </a:pPr>
            <a:r>
              <a:rPr lang="nl-NL" altLang="nl-NL" dirty="0"/>
              <a:t>Portfolio</a:t>
            </a:r>
          </a:p>
          <a:p>
            <a:endParaRPr lang="nl-NL" dirty="0"/>
          </a:p>
        </p:txBody>
      </p:sp>
      <p:sp>
        <p:nvSpPr>
          <p:cNvPr id="4" name="Tijdelijke aanduiding voor tekst 2">
            <a:extLst>
              <a:ext uri="{FF2B5EF4-FFF2-40B4-BE49-F238E27FC236}">
                <a16:creationId xmlns:a16="http://schemas.microsoft.com/office/drawing/2014/main" id="{908F9660-A9EF-4C63-B19A-E04847E52793}"/>
              </a:ext>
            </a:extLst>
          </p:cNvPr>
          <p:cNvSpPr txBox="1">
            <a:spLocks/>
          </p:cNvSpPr>
          <p:nvPr/>
        </p:nvSpPr>
        <p:spPr>
          <a:xfrm>
            <a:off x="4920029" y="1490661"/>
            <a:ext cx="3595321" cy="4333363"/>
          </a:xfrm>
          <a:prstGeom prst="rect">
            <a:avLst/>
          </a:prstGeom>
        </p:spPr>
        <p:txBody>
          <a:bodyPr vert="horz" lIns="91440" tIns="45720" rIns="91440" bIns="45720" rtlCol="0" anchor="t">
            <a:normAutofit/>
          </a:bodyPr>
          <a:lst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ct val="0"/>
              </a:spcBef>
              <a:buFont typeface="Wingdings" panose="05000000000000000000" pitchFamily="2" charset="2"/>
              <a:buChar char="v"/>
              <a:defRPr/>
            </a:pPr>
            <a:r>
              <a:rPr lang="nl-NL" altLang="nl-NL" dirty="0"/>
              <a:t>Loopbaan &amp; burgerschap</a:t>
            </a:r>
          </a:p>
          <a:p>
            <a:pPr>
              <a:lnSpc>
                <a:spcPct val="150000"/>
              </a:lnSpc>
              <a:spcBef>
                <a:spcPct val="0"/>
              </a:spcBef>
              <a:buFont typeface="Wingdings" panose="05000000000000000000" pitchFamily="2" charset="2"/>
              <a:buChar char="v"/>
              <a:defRPr/>
            </a:pPr>
            <a:r>
              <a:rPr lang="nl-NL" altLang="nl-NL" dirty="0"/>
              <a:t>Nederlands</a:t>
            </a:r>
          </a:p>
          <a:p>
            <a:pPr>
              <a:lnSpc>
                <a:spcPct val="150000"/>
              </a:lnSpc>
              <a:spcBef>
                <a:spcPct val="0"/>
              </a:spcBef>
              <a:buFont typeface="Wingdings" panose="05000000000000000000" pitchFamily="2" charset="2"/>
              <a:buChar char="v"/>
              <a:defRPr/>
            </a:pPr>
            <a:r>
              <a:rPr lang="nl-NL" altLang="nl-NL" dirty="0"/>
              <a:t>Engels </a:t>
            </a:r>
          </a:p>
          <a:p>
            <a:pPr>
              <a:lnSpc>
                <a:spcPct val="150000"/>
              </a:lnSpc>
              <a:spcBef>
                <a:spcPct val="0"/>
              </a:spcBef>
              <a:buFont typeface="Wingdings" panose="05000000000000000000" pitchFamily="2" charset="2"/>
              <a:buChar char="v"/>
              <a:defRPr/>
            </a:pPr>
            <a:r>
              <a:rPr lang="nl-NL" altLang="nl-NL" dirty="0"/>
              <a:t>Rekenen</a:t>
            </a:r>
          </a:p>
          <a:p>
            <a:pPr>
              <a:lnSpc>
                <a:spcPct val="150000"/>
              </a:lnSpc>
              <a:spcBef>
                <a:spcPct val="0"/>
              </a:spcBef>
              <a:buFont typeface="Wingdings" panose="05000000000000000000" pitchFamily="2" charset="2"/>
              <a:buChar char="v"/>
              <a:defRPr/>
            </a:pPr>
            <a:r>
              <a:rPr lang="nl-NL" altLang="nl-NL" dirty="0"/>
              <a:t>3 keuzedelen </a:t>
            </a:r>
          </a:p>
          <a:p>
            <a:endParaRPr lang="nl-NL" dirty="0"/>
          </a:p>
        </p:txBody>
      </p:sp>
      <p:pic>
        <p:nvPicPr>
          <p:cNvPr id="6" name="Slide 12">
            <a:hlinkClick r:id="" action="ppaction://media"/>
            <a:extLst>
              <a:ext uri="{FF2B5EF4-FFF2-40B4-BE49-F238E27FC236}">
                <a16:creationId xmlns:a16="http://schemas.microsoft.com/office/drawing/2014/main" id="{A62BDD6A-CA8F-43B5-8113-9723762349AD}"/>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50928" y="6089342"/>
            <a:ext cx="609600" cy="609600"/>
          </a:xfrm>
          <a:prstGeom prst="rect">
            <a:avLst/>
          </a:prstGeom>
        </p:spPr>
      </p:pic>
    </p:spTree>
    <p:extLst>
      <p:ext uri="{BB962C8B-B14F-4D97-AF65-F5344CB8AC3E}">
        <p14:creationId xmlns:p14="http://schemas.microsoft.com/office/powerpoint/2010/main" val="1434707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2411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Examens…</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4055892" cy="4295853"/>
          </a:xfrm>
        </p:spPr>
        <p:txBody>
          <a:bodyPr vert="horz" lIns="91440" tIns="45720" rIns="91440" bIns="45720" rtlCol="0" anchor="t">
            <a:normAutofit lnSpcReduction="10000"/>
          </a:bodyPr>
          <a:lstStyle/>
          <a:p>
            <a:pPr marL="0" indent="0">
              <a:lnSpc>
                <a:spcPct val="150000"/>
              </a:lnSpc>
              <a:spcBef>
                <a:spcPct val="0"/>
              </a:spcBef>
              <a:buNone/>
              <a:defRPr/>
            </a:pPr>
            <a:r>
              <a:rPr lang="nl-NL" altLang="nl-NL" b="1" u="sng" dirty="0">
                <a:solidFill>
                  <a:schemeClr val="tx1"/>
                </a:solidFill>
              </a:rPr>
              <a:t>SVPB-EXAMENS: </a:t>
            </a:r>
          </a:p>
          <a:p>
            <a:pPr>
              <a:lnSpc>
                <a:spcPct val="150000"/>
              </a:lnSpc>
              <a:spcBef>
                <a:spcPct val="0"/>
              </a:spcBef>
              <a:buFont typeface="Wingdings" panose="05000000000000000000" pitchFamily="2" charset="2"/>
              <a:buChar char="v"/>
              <a:defRPr/>
            </a:pPr>
            <a:r>
              <a:rPr lang="nl-NL" altLang="nl-NL" dirty="0"/>
              <a:t>Wettelijke kaders  </a:t>
            </a:r>
          </a:p>
          <a:p>
            <a:pPr>
              <a:lnSpc>
                <a:spcPct val="150000"/>
              </a:lnSpc>
              <a:spcBef>
                <a:spcPct val="0"/>
              </a:spcBef>
              <a:buFont typeface="Wingdings" panose="05000000000000000000" pitchFamily="2" charset="2"/>
              <a:buChar char="v"/>
              <a:defRPr/>
            </a:pPr>
            <a:r>
              <a:rPr lang="nl-NL" altLang="nl-NL" dirty="0"/>
              <a:t>Beveiligen van objecten</a:t>
            </a:r>
          </a:p>
          <a:p>
            <a:pPr>
              <a:lnSpc>
                <a:spcPct val="150000"/>
              </a:lnSpc>
              <a:spcBef>
                <a:spcPct val="0"/>
              </a:spcBef>
              <a:buFont typeface="Wingdings" panose="05000000000000000000" pitchFamily="2" charset="2"/>
              <a:buChar char="v"/>
              <a:defRPr/>
            </a:pPr>
            <a:r>
              <a:rPr lang="nl-NL" altLang="nl-NL" dirty="0"/>
              <a:t>Rapportage</a:t>
            </a:r>
          </a:p>
          <a:p>
            <a:pPr>
              <a:lnSpc>
                <a:spcPct val="150000"/>
              </a:lnSpc>
              <a:spcBef>
                <a:spcPct val="0"/>
              </a:spcBef>
              <a:buFont typeface="Wingdings" panose="05000000000000000000" pitchFamily="2" charset="2"/>
              <a:buChar char="v"/>
              <a:defRPr/>
            </a:pPr>
            <a:r>
              <a:rPr lang="nl-NL" altLang="nl-NL" dirty="0"/>
              <a:t>Veilig werken en dienstplanning</a:t>
            </a:r>
          </a:p>
          <a:p>
            <a:pPr>
              <a:lnSpc>
                <a:spcPct val="150000"/>
              </a:lnSpc>
              <a:spcBef>
                <a:spcPct val="0"/>
              </a:spcBef>
              <a:buFont typeface="Wingdings" panose="05000000000000000000" pitchFamily="2" charset="2"/>
              <a:buChar char="v"/>
              <a:defRPr/>
            </a:pPr>
            <a:r>
              <a:rPr lang="nl-NL" altLang="nl-NL" dirty="0"/>
              <a:t>Portfolio gesprek</a:t>
            </a:r>
          </a:p>
          <a:p>
            <a:pPr>
              <a:lnSpc>
                <a:spcPct val="150000"/>
              </a:lnSpc>
              <a:spcBef>
                <a:spcPct val="0"/>
              </a:spcBef>
              <a:buFont typeface="Wingdings" panose="05000000000000000000" pitchFamily="2" charset="2"/>
              <a:buChar char="v"/>
              <a:defRPr/>
            </a:pPr>
            <a:r>
              <a:rPr lang="nl-NL" altLang="nl-NL" dirty="0"/>
              <a:t>Beroepsgericht Engels</a:t>
            </a:r>
          </a:p>
          <a:p>
            <a:pPr>
              <a:lnSpc>
                <a:spcPct val="150000"/>
              </a:lnSpc>
              <a:spcBef>
                <a:spcPct val="0"/>
              </a:spcBef>
              <a:buFont typeface="Wingdings" panose="05000000000000000000" pitchFamily="2" charset="2"/>
              <a:buChar char="v"/>
              <a:defRPr/>
            </a:pPr>
            <a:endParaRPr lang="nl-NL" altLang="nl-NL" dirty="0"/>
          </a:p>
          <a:p>
            <a:pPr>
              <a:lnSpc>
                <a:spcPct val="150000"/>
              </a:lnSpc>
              <a:spcBef>
                <a:spcPct val="0"/>
              </a:spcBef>
              <a:buFont typeface="Wingdings" panose="05000000000000000000" pitchFamily="2" charset="2"/>
              <a:buChar char="v"/>
              <a:defRPr/>
            </a:pPr>
            <a:endParaRPr lang="nl-NL" altLang="nl-NL" dirty="0"/>
          </a:p>
          <a:p>
            <a:endParaRPr lang="nl-NL" dirty="0"/>
          </a:p>
        </p:txBody>
      </p:sp>
      <p:sp>
        <p:nvSpPr>
          <p:cNvPr id="4" name="Tijdelijke aanduiding voor tekst 2">
            <a:extLst>
              <a:ext uri="{FF2B5EF4-FFF2-40B4-BE49-F238E27FC236}">
                <a16:creationId xmlns:a16="http://schemas.microsoft.com/office/drawing/2014/main" id="{85F84DBC-029B-49DA-B17D-C6F7661915DC}"/>
              </a:ext>
            </a:extLst>
          </p:cNvPr>
          <p:cNvSpPr txBox="1">
            <a:spLocks/>
          </p:cNvSpPr>
          <p:nvPr/>
        </p:nvSpPr>
        <p:spPr>
          <a:xfrm>
            <a:off x="4572000" y="1865249"/>
            <a:ext cx="4055892" cy="3876675"/>
          </a:xfrm>
          <a:prstGeom prst="rect">
            <a:avLst/>
          </a:prstGeom>
        </p:spPr>
        <p:txBody>
          <a:bodyPr vert="horz" lIns="91440" tIns="45720" rIns="91440" bIns="45720" rtlCol="0" anchor="t">
            <a:normAutofit/>
          </a:bodyPr>
          <a:lst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ct val="0"/>
              </a:spcBef>
              <a:buFont typeface="Arial" panose="020B0604020202020204" pitchFamily="34" charset="0"/>
              <a:buNone/>
              <a:defRPr/>
            </a:pPr>
            <a:r>
              <a:rPr lang="nl-NL" altLang="nl-NL" b="1" u="sng" dirty="0">
                <a:solidFill>
                  <a:schemeClr val="tx1"/>
                </a:solidFill>
              </a:rPr>
              <a:t>SCHOOLEXAMENS </a:t>
            </a:r>
          </a:p>
          <a:p>
            <a:pPr>
              <a:lnSpc>
                <a:spcPct val="150000"/>
              </a:lnSpc>
              <a:spcBef>
                <a:spcPct val="0"/>
              </a:spcBef>
              <a:buFont typeface="Wingdings" panose="05000000000000000000" pitchFamily="2" charset="2"/>
              <a:buChar char="v"/>
              <a:defRPr/>
            </a:pPr>
            <a:r>
              <a:rPr lang="nl-NL" altLang="nl-NL" dirty="0"/>
              <a:t>Nederlands</a:t>
            </a:r>
          </a:p>
          <a:p>
            <a:pPr>
              <a:lnSpc>
                <a:spcPct val="150000"/>
              </a:lnSpc>
              <a:spcBef>
                <a:spcPct val="0"/>
              </a:spcBef>
              <a:buFont typeface="Wingdings" panose="05000000000000000000" pitchFamily="2" charset="2"/>
              <a:buChar char="v"/>
              <a:defRPr/>
            </a:pPr>
            <a:r>
              <a:rPr lang="nl-NL" dirty="0"/>
              <a:t>Rekenen</a:t>
            </a:r>
          </a:p>
        </p:txBody>
      </p:sp>
      <p:pic>
        <p:nvPicPr>
          <p:cNvPr id="5" name="Slide 13">
            <a:hlinkClick r:id="" action="ppaction://media"/>
            <a:extLst>
              <a:ext uri="{FF2B5EF4-FFF2-40B4-BE49-F238E27FC236}">
                <a16:creationId xmlns:a16="http://schemas.microsoft.com/office/drawing/2014/main" id="{73CCBED5-78C4-4FB0-88B8-2B2301BB06AB}"/>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23092" y="6062709"/>
            <a:ext cx="609600" cy="609600"/>
          </a:xfrm>
          <a:prstGeom prst="rect">
            <a:avLst/>
          </a:prstGeom>
        </p:spPr>
      </p:pic>
    </p:spTree>
    <p:extLst>
      <p:ext uri="{BB962C8B-B14F-4D97-AF65-F5344CB8AC3E}">
        <p14:creationId xmlns:p14="http://schemas.microsoft.com/office/powerpoint/2010/main" val="2434883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508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Doorstroommogelijkheden…</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fontScale="85000" lnSpcReduction="10000"/>
          </a:bodyPr>
          <a:lstStyle/>
          <a:p>
            <a:pPr marL="0" indent="0">
              <a:lnSpc>
                <a:spcPct val="150000"/>
              </a:lnSpc>
              <a:buNone/>
              <a:defRPr/>
            </a:pPr>
            <a:r>
              <a:rPr lang="nl-NL" altLang="nl-NL" dirty="0">
                <a:solidFill>
                  <a:schemeClr val="tx1"/>
                </a:solidFill>
              </a:rPr>
              <a:t>Na 2,5 of 1,5 jaar zowel MBO niveau 3 als branche diploma.</a:t>
            </a:r>
          </a:p>
          <a:p>
            <a:pPr marL="0" indent="0">
              <a:lnSpc>
                <a:spcPct val="150000"/>
              </a:lnSpc>
              <a:buNone/>
              <a:defRPr/>
            </a:pPr>
            <a:endParaRPr lang="nl-NL" altLang="nl-NL" sz="2000" b="1" dirty="0">
              <a:solidFill>
                <a:srgbClr val="FF9900"/>
              </a:solidFill>
            </a:endParaRPr>
          </a:p>
          <a:p>
            <a:pPr>
              <a:lnSpc>
                <a:spcPct val="150000"/>
              </a:lnSpc>
              <a:buFont typeface="Wingdings" panose="05000000000000000000" pitchFamily="2" charset="2"/>
              <a:buChar char="v"/>
              <a:defRPr/>
            </a:pPr>
            <a:r>
              <a:rPr lang="nl-NL" altLang="nl-NL" sz="2600" dirty="0"/>
              <a:t>Doorstroom naar Leidinggevende afdeling, team of project niveau 4.</a:t>
            </a:r>
          </a:p>
          <a:p>
            <a:pPr>
              <a:lnSpc>
                <a:spcPct val="150000"/>
              </a:lnSpc>
              <a:buFont typeface="Wingdings" panose="05000000000000000000" pitchFamily="2" charset="2"/>
              <a:buChar char="v"/>
              <a:defRPr/>
            </a:pPr>
            <a:r>
              <a:rPr lang="nl-NL" altLang="nl-NL" sz="2600" dirty="0"/>
              <a:t>Doorstroom naar andere niveau 4-opleiding.</a:t>
            </a:r>
          </a:p>
          <a:p>
            <a:pPr>
              <a:lnSpc>
                <a:spcPct val="150000"/>
              </a:lnSpc>
              <a:buFont typeface="Wingdings" panose="05000000000000000000" pitchFamily="2" charset="2"/>
              <a:buChar char="v"/>
              <a:defRPr/>
            </a:pPr>
            <a:r>
              <a:rPr lang="nl-NL" altLang="nl-NL" sz="2600" dirty="0"/>
              <a:t>Doorstroom richting bijv. politie.</a:t>
            </a:r>
          </a:p>
          <a:p>
            <a:pPr>
              <a:lnSpc>
                <a:spcPct val="150000"/>
              </a:lnSpc>
              <a:buFont typeface="Wingdings" panose="05000000000000000000" pitchFamily="2" charset="2"/>
              <a:buChar char="v"/>
              <a:defRPr/>
            </a:pPr>
            <a:r>
              <a:rPr lang="nl-NL" altLang="nl-NL" sz="2600" dirty="0"/>
              <a:t>Uitstroom richting beroep.</a:t>
            </a:r>
          </a:p>
          <a:p>
            <a:endParaRPr lang="nl-NL" dirty="0"/>
          </a:p>
        </p:txBody>
      </p:sp>
      <p:pic>
        <p:nvPicPr>
          <p:cNvPr id="5" name="Slide 14">
            <a:hlinkClick r:id="" action="ppaction://media"/>
            <a:extLst>
              <a:ext uri="{FF2B5EF4-FFF2-40B4-BE49-F238E27FC236}">
                <a16:creationId xmlns:a16="http://schemas.microsoft.com/office/drawing/2014/main" id="{6D7F21CF-794F-4597-8C07-EB5CB0EE200E}"/>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421950" y="6071586"/>
            <a:ext cx="609600" cy="609600"/>
          </a:xfrm>
          <a:prstGeom prst="rect">
            <a:avLst/>
          </a:prstGeom>
        </p:spPr>
      </p:pic>
    </p:spTree>
    <p:extLst>
      <p:ext uri="{BB962C8B-B14F-4D97-AF65-F5344CB8AC3E}">
        <p14:creationId xmlns:p14="http://schemas.microsoft.com/office/powerpoint/2010/main" val="4163106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611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Handhaver Toezicht en Veiligheid niveau 3</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fontScale="92500" lnSpcReduction="10000"/>
          </a:bodyPr>
          <a:lstStyle/>
          <a:p>
            <a:pPr marL="0" indent="0">
              <a:lnSpc>
                <a:spcPct val="150000"/>
              </a:lnSpc>
              <a:spcBef>
                <a:spcPct val="0"/>
              </a:spcBef>
              <a:buNone/>
            </a:pPr>
            <a:r>
              <a:rPr lang="nl-NL" altLang="nl-NL" dirty="0"/>
              <a:t>HTV leidt op tot BOA in een deel van de publieke sector. Deze kent 6 domeinen: </a:t>
            </a:r>
          </a:p>
          <a:p>
            <a:pPr>
              <a:lnSpc>
                <a:spcPct val="150000"/>
              </a:lnSpc>
              <a:spcBef>
                <a:spcPct val="0"/>
              </a:spcBef>
              <a:buFont typeface="Wingdings" panose="05000000000000000000" pitchFamily="2" charset="2"/>
              <a:buChar char="v"/>
            </a:pPr>
            <a:r>
              <a:rPr lang="nl-NL" altLang="nl-NL" dirty="0"/>
              <a:t>Openbare Ruimte</a:t>
            </a:r>
          </a:p>
          <a:p>
            <a:pPr>
              <a:lnSpc>
                <a:spcPct val="150000"/>
              </a:lnSpc>
              <a:spcBef>
                <a:spcPct val="0"/>
              </a:spcBef>
              <a:buFont typeface="Wingdings" panose="05000000000000000000" pitchFamily="2" charset="2"/>
              <a:buChar char="v"/>
            </a:pPr>
            <a:r>
              <a:rPr lang="nl-NL" altLang="nl-NL" dirty="0"/>
              <a:t>Milieu</a:t>
            </a:r>
          </a:p>
          <a:p>
            <a:pPr>
              <a:lnSpc>
                <a:spcPct val="150000"/>
              </a:lnSpc>
              <a:spcBef>
                <a:spcPct val="0"/>
              </a:spcBef>
              <a:buFont typeface="Wingdings" panose="05000000000000000000" pitchFamily="2" charset="2"/>
              <a:buChar char="v"/>
            </a:pPr>
            <a:r>
              <a:rPr lang="nl-NL" altLang="nl-NL" dirty="0"/>
              <a:t>Onderwijs</a:t>
            </a:r>
          </a:p>
          <a:p>
            <a:pPr>
              <a:lnSpc>
                <a:spcPct val="150000"/>
              </a:lnSpc>
              <a:spcBef>
                <a:spcPct val="0"/>
              </a:spcBef>
              <a:buFont typeface="Wingdings" panose="05000000000000000000" pitchFamily="2" charset="2"/>
              <a:buChar char="v"/>
            </a:pPr>
            <a:r>
              <a:rPr lang="nl-NL" altLang="nl-NL" dirty="0"/>
              <a:t>Openbaar Vervoer</a:t>
            </a:r>
          </a:p>
          <a:p>
            <a:pPr>
              <a:lnSpc>
                <a:spcPct val="150000"/>
              </a:lnSpc>
              <a:spcBef>
                <a:spcPct val="0"/>
              </a:spcBef>
              <a:buFont typeface="Wingdings" panose="05000000000000000000" pitchFamily="2" charset="2"/>
              <a:buChar char="v"/>
            </a:pPr>
            <a:r>
              <a:rPr lang="nl-NL" altLang="nl-NL" dirty="0"/>
              <a:t>Werk, inkomen en zorg</a:t>
            </a:r>
          </a:p>
          <a:p>
            <a:pPr>
              <a:lnSpc>
                <a:spcPct val="150000"/>
              </a:lnSpc>
              <a:spcBef>
                <a:spcPct val="0"/>
              </a:spcBef>
              <a:buFont typeface="Wingdings" panose="05000000000000000000" pitchFamily="2" charset="2"/>
              <a:buChar char="v"/>
            </a:pPr>
            <a:r>
              <a:rPr lang="nl-NL" altLang="nl-NL" dirty="0"/>
              <a:t>Generieke opsporing</a:t>
            </a:r>
          </a:p>
          <a:p>
            <a:pPr marL="0" indent="0">
              <a:buNone/>
            </a:pPr>
            <a:endParaRPr lang="nl-NL" dirty="0"/>
          </a:p>
        </p:txBody>
      </p:sp>
      <p:pic>
        <p:nvPicPr>
          <p:cNvPr id="5" name="Slide 15">
            <a:hlinkClick r:id="" action="ppaction://media"/>
            <a:extLst>
              <a:ext uri="{FF2B5EF4-FFF2-40B4-BE49-F238E27FC236}">
                <a16:creationId xmlns:a16="http://schemas.microsoft.com/office/drawing/2014/main" id="{2D478A12-B60C-486F-952B-5DC62E7B483A}"/>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68684" y="6080464"/>
            <a:ext cx="609600" cy="609600"/>
          </a:xfrm>
          <a:prstGeom prst="rect">
            <a:avLst/>
          </a:prstGeom>
        </p:spPr>
      </p:pic>
    </p:spTree>
    <p:extLst>
      <p:ext uri="{BB962C8B-B14F-4D97-AF65-F5344CB8AC3E}">
        <p14:creationId xmlns:p14="http://schemas.microsoft.com/office/powerpoint/2010/main" val="1785420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485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Opbouw van de opleiding</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a:bodyPr>
          <a:lstStyle/>
          <a:p>
            <a:pPr>
              <a:lnSpc>
                <a:spcPct val="150000"/>
              </a:lnSpc>
              <a:spcBef>
                <a:spcPct val="0"/>
              </a:spcBef>
              <a:buFont typeface="Wingdings" panose="05000000000000000000" pitchFamily="2" charset="2"/>
              <a:buChar char="v"/>
            </a:pPr>
            <a:r>
              <a:rPr lang="nl-NL" altLang="nl-NL" dirty="0"/>
              <a:t>Theorielessen</a:t>
            </a:r>
          </a:p>
          <a:p>
            <a:pPr>
              <a:lnSpc>
                <a:spcPct val="150000"/>
              </a:lnSpc>
              <a:spcBef>
                <a:spcPct val="0"/>
              </a:spcBef>
              <a:buFont typeface="Wingdings" panose="05000000000000000000" pitchFamily="2" charset="2"/>
              <a:buChar char="v"/>
            </a:pPr>
            <a:r>
              <a:rPr lang="nl-NL" altLang="nl-NL" dirty="0"/>
              <a:t>10 weken stage</a:t>
            </a:r>
          </a:p>
          <a:p>
            <a:pPr>
              <a:lnSpc>
                <a:spcPct val="150000"/>
              </a:lnSpc>
              <a:spcBef>
                <a:spcPct val="0"/>
              </a:spcBef>
              <a:buFont typeface="Wingdings" panose="05000000000000000000" pitchFamily="2" charset="2"/>
              <a:buChar char="v"/>
            </a:pPr>
            <a:r>
              <a:rPr lang="nl-NL" altLang="nl-NL" dirty="0"/>
              <a:t>Losse projectstages</a:t>
            </a:r>
          </a:p>
          <a:p>
            <a:pPr lvl="1">
              <a:lnSpc>
                <a:spcPct val="150000"/>
              </a:lnSpc>
              <a:spcBef>
                <a:spcPct val="0"/>
              </a:spcBef>
              <a:buFont typeface="Wingdings" panose="05000000000000000000" pitchFamily="2" charset="2"/>
              <a:buChar char="v"/>
            </a:pPr>
            <a:r>
              <a:rPr lang="nl-NL" altLang="nl-NL" dirty="0"/>
              <a:t>Gemeente handhaving, openbaar vervoer, Rijkswaterstaat, Boswachterij</a:t>
            </a:r>
          </a:p>
          <a:p>
            <a:pPr>
              <a:lnSpc>
                <a:spcPct val="150000"/>
              </a:lnSpc>
              <a:spcBef>
                <a:spcPct val="0"/>
              </a:spcBef>
              <a:buFont typeface="Wingdings" panose="05000000000000000000" pitchFamily="2" charset="2"/>
              <a:buChar char="v"/>
            </a:pPr>
            <a:r>
              <a:rPr lang="nl-NL" altLang="nl-NL" dirty="0"/>
              <a:t>Verklaring Omtrent Gedrag</a:t>
            </a:r>
          </a:p>
          <a:p>
            <a:pPr>
              <a:lnSpc>
                <a:spcPct val="150000"/>
              </a:lnSpc>
              <a:spcBef>
                <a:spcPct val="0"/>
              </a:spcBef>
              <a:buFont typeface="Wingdings" panose="05000000000000000000" pitchFamily="2" charset="2"/>
              <a:buChar char="v"/>
            </a:pPr>
            <a:r>
              <a:rPr lang="nl-NL" altLang="nl-NL" dirty="0"/>
              <a:t>Voor meer info: </a:t>
            </a:r>
            <a:r>
              <a:rPr lang="nl-NL" altLang="nl-NL" dirty="0">
                <a:hlinkClick r:id="rId4"/>
              </a:rPr>
              <a:t>www.sbb.nl</a:t>
            </a:r>
            <a:endParaRPr lang="nl-NL" altLang="nl-NL" dirty="0"/>
          </a:p>
          <a:p>
            <a:endParaRPr lang="nl-NL" dirty="0"/>
          </a:p>
        </p:txBody>
      </p:sp>
      <p:pic>
        <p:nvPicPr>
          <p:cNvPr id="5" name="Slide 16">
            <a:hlinkClick r:id="" action="ppaction://media"/>
            <a:extLst>
              <a:ext uri="{FF2B5EF4-FFF2-40B4-BE49-F238E27FC236}">
                <a16:creationId xmlns:a16="http://schemas.microsoft.com/office/drawing/2014/main" id="{35534E5F-255E-4575-B6E9-09490827B40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95316" y="6027198"/>
            <a:ext cx="609600" cy="609600"/>
          </a:xfrm>
          <a:prstGeom prst="rect">
            <a:avLst/>
          </a:prstGeom>
        </p:spPr>
      </p:pic>
    </p:spTree>
    <p:extLst>
      <p:ext uri="{BB962C8B-B14F-4D97-AF65-F5344CB8AC3E}">
        <p14:creationId xmlns:p14="http://schemas.microsoft.com/office/powerpoint/2010/main" val="1685164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492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De lessen…</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490662"/>
            <a:ext cx="3943350" cy="4333363"/>
          </a:xfrm>
        </p:spPr>
        <p:txBody>
          <a:bodyPr vert="horz" lIns="91440" tIns="45720" rIns="91440" bIns="45720" rtlCol="0" anchor="t">
            <a:normAutofit fontScale="85000" lnSpcReduction="10000"/>
          </a:bodyPr>
          <a:lstStyle/>
          <a:p>
            <a:pPr>
              <a:lnSpc>
                <a:spcPct val="150000"/>
              </a:lnSpc>
              <a:spcBef>
                <a:spcPct val="0"/>
              </a:spcBef>
              <a:buFont typeface="Wingdings" panose="05000000000000000000" pitchFamily="2" charset="2"/>
              <a:buChar char="v"/>
              <a:defRPr/>
            </a:pPr>
            <a:r>
              <a:rPr lang="nl-NL" altLang="nl-NL" dirty="0"/>
              <a:t>BOA</a:t>
            </a:r>
          </a:p>
          <a:p>
            <a:pPr>
              <a:lnSpc>
                <a:spcPct val="150000"/>
              </a:lnSpc>
              <a:spcBef>
                <a:spcPct val="0"/>
              </a:spcBef>
              <a:buFont typeface="Wingdings" panose="05000000000000000000" pitchFamily="2" charset="2"/>
              <a:buChar char="v"/>
              <a:defRPr/>
            </a:pPr>
            <a:r>
              <a:rPr lang="nl-NL" altLang="nl-NL" dirty="0"/>
              <a:t>Wettelijke kaders</a:t>
            </a:r>
          </a:p>
          <a:p>
            <a:pPr>
              <a:lnSpc>
                <a:spcPct val="150000"/>
              </a:lnSpc>
              <a:spcBef>
                <a:spcPct val="0"/>
              </a:spcBef>
              <a:buFont typeface="Wingdings" panose="05000000000000000000" pitchFamily="2" charset="2"/>
              <a:buChar char="v"/>
              <a:defRPr/>
            </a:pPr>
            <a:r>
              <a:rPr lang="nl-NL" altLang="nl-NL" dirty="0"/>
              <a:t>Bijzondere wetten</a:t>
            </a:r>
          </a:p>
          <a:p>
            <a:pPr>
              <a:lnSpc>
                <a:spcPct val="150000"/>
              </a:lnSpc>
              <a:spcBef>
                <a:spcPct val="0"/>
              </a:spcBef>
              <a:buFont typeface="Wingdings" panose="05000000000000000000" pitchFamily="2" charset="2"/>
              <a:buChar char="v"/>
              <a:defRPr/>
            </a:pPr>
            <a:r>
              <a:rPr lang="nl-NL" altLang="nl-NL" dirty="0"/>
              <a:t>Surveilleren en Observeren</a:t>
            </a:r>
          </a:p>
          <a:p>
            <a:pPr>
              <a:lnSpc>
                <a:spcPct val="150000"/>
              </a:lnSpc>
              <a:spcBef>
                <a:spcPct val="0"/>
              </a:spcBef>
              <a:buFont typeface="Wingdings" panose="05000000000000000000" pitchFamily="2" charset="2"/>
              <a:buChar char="v"/>
              <a:defRPr/>
            </a:pPr>
            <a:r>
              <a:rPr lang="nl-NL" altLang="nl-NL" dirty="0"/>
              <a:t>Communicatie</a:t>
            </a:r>
          </a:p>
          <a:p>
            <a:pPr>
              <a:lnSpc>
                <a:spcPct val="150000"/>
              </a:lnSpc>
              <a:spcBef>
                <a:spcPct val="0"/>
              </a:spcBef>
              <a:buFont typeface="Wingdings" panose="05000000000000000000" pitchFamily="2" charset="2"/>
              <a:buChar char="v"/>
              <a:defRPr/>
            </a:pPr>
            <a:r>
              <a:rPr lang="nl-NL" altLang="nl-NL" dirty="0"/>
              <a:t>Levensreddende Handelingen</a:t>
            </a:r>
          </a:p>
          <a:p>
            <a:pPr>
              <a:lnSpc>
                <a:spcPct val="150000"/>
              </a:lnSpc>
              <a:spcBef>
                <a:spcPct val="0"/>
              </a:spcBef>
              <a:buFont typeface="Wingdings" panose="05000000000000000000" pitchFamily="2" charset="2"/>
              <a:buChar char="v"/>
              <a:defRPr/>
            </a:pPr>
            <a:r>
              <a:rPr lang="nl-NL" altLang="nl-NL" dirty="0"/>
              <a:t>Sanctionerend en Dienstverlenend Optreden</a:t>
            </a:r>
          </a:p>
          <a:p>
            <a:pPr>
              <a:lnSpc>
                <a:spcPct val="150000"/>
              </a:lnSpc>
              <a:spcBef>
                <a:spcPct val="0"/>
              </a:spcBef>
              <a:buFont typeface="Wingdings" panose="05000000000000000000" pitchFamily="2" charset="2"/>
              <a:buChar char="v"/>
              <a:defRPr/>
            </a:pPr>
            <a:r>
              <a:rPr lang="nl-NL" altLang="nl-NL" dirty="0"/>
              <a:t>Bestuurlijk handhaven</a:t>
            </a:r>
            <a:endParaRPr lang="nl-NL" dirty="0"/>
          </a:p>
        </p:txBody>
      </p:sp>
      <p:sp>
        <p:nvSpPr>
          <p:cNvPr id="4" name="Tijdelijke aanduiding voor tekst 2">
            <a:extLst>
              <a:ext uri="{FF2B5EF4-FFF2-40B4-BE49-F238E27FC236}">
                <a16:creationId xmlns:a16="http://schemas.microsoft.com/office/drawing/2014/main" id="{908F9660-A9EF-4C63-B19A-E04847E52793}"/>
              </a:ext>
            </a:extLst>
          </p:cNvPr>
          <p:cNvSpPr txBox="1">
            <a:spLocks/>
          </p:cNvSpPr>
          <p:nvPr/>
        </p:nvSpPr>
        <p:spPr>
          <a:xfrm>
            <a:off x="4920029" y="1490661"/>
            <a:ext cx="4084887" cy="4333363"/>
          </a:xfrm>
          <a:prstGeom prst="rect">
            <a:avLst/>
          </a:prstGeom>
        </p:spPr>
        <p:txBody>
          <a:bodyPr vert="horz" lIns="91440" tIns="45720" rIns="91440" bIns="45720" rtlCol="0" anchor="t">
            <a:normAutofit/>
          </a:bodyPr>
          <a:lst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ct val="0"/>
              </a:spcBef>
              <a:buFont typeface="Wingdings" panose="05000000000000000000" pitchFamily="2" charset="2"/>
              <a:buChar char="v"/>
              <a:defRPr/>
            </a:pPr>
            <a:r>
              <a:rPr lang="nl-NL" altLang="nl-NL" dirty="0"/>
              <a:t>Loopbaan &amp; burgerschap</a:t>
            </a:r>
          </a:p>
          <a:p>
            <a:pPr>
              <a:lnSpc>
                <a:spcPct val="150000"/>
              </a:lnSpc>
              <a:spcBef>
                <a:spcPct val="0"/>
              </a:spcBef>
              <a:buFont typeface="Wingdings" panose="05000000000000000000" pitchFamily="2" charset="2"/>
              <a:buChar char="v"/>
              <a:defRPr/>
            </a:pPr>
            <a:r>
              <a:rPr lang="nl-NL" altLang="nl-NL" dirty="0"/>
              <a:t>Nederlands</a:t>
            </a:r>
          </a:p>
          <a:p>
            <a:pPr>
              <a:lnSpc>
                <a:spcPct val="150000"/>
              </a:lnSpc>
              <a:spcBef>
                <a:spcPct val="0"/>
              </a:spcBef>
              <a:buFont typeface="Wingdings" panose="05000000000000000000" pitchFamily="2" charset="2"/>
              <a:buChar char="v"/>
              <a:defRPr/>
            </a:pPr>
            <a:r>
              <a:rPr lang="nl-NL" altLang="nl-NL" dirty="0"/>
              <a:t>Rekenen</a:t>
            </a:r>
          </a:p>
          <a:p>
            <a:pPr>
              <a:lnSpc>
                <a:spcPct val="150000"/>
              </a:lnSpc>
              <a:spcBef>
                <a:spcPct val="0"/>
              </a:spcBef>
              <a:buFont typeface="Wingdings" panose="05000000000000000000" pitchFamily="2" charset="2"/>
              <a:buChar char="v"/>
              <a:defRPr/>
            </a:pPr>
            <a:r>
              <a:rPr lang="nl-NL" altLang="nl-NL" dirty="0"/>
              <a:t>Sport op Maat</a:t>
            </a:r>
          </a:p>
          <a:p>
            <a:pPr>
              <a:lnSpc>
                <a:spcPct val="150000"/>
              </a:lnSpc>
              <a:spcBef>
                <a:spcPct val="0"/>
              </a:spcBef>
              <a:buFont typeface="Wingdings" panose="05000000000000000000" pitchFamily="2" charset="2"/>
              <a:buChar char="v"/>
              <a:defRPr/>
            </a:pPr>
            <a:r>
              <a:rPr lang="nl-NL" altLang="nl-NL" dirty="0"/>
              <a:t>3 keuzedelen </a:t>
            </a:r>
          </a:p>
          <a:p>
            <a:endParaRPr lang="nl-NL" dirty="0"/>
          </a:p>
        </p:txBody>
      </p:sp>
      <p:pic>
        <p:nvPicPr>
          <p:cNvPr id="5" name="Slide 17">
            <a:hlinkClick r:id="" action="ppaction://media"/>
            <a:extLst>
              <a:ext uri="{FF2B5EF4-FFF2-40B4-BE49-F238E27FC236}">
                <a16:creationId xmlns:a16="http://schemas.microsoft.com/office/drawing/2014/main" id="{52C636F0-998A-4216-B6A5-5A08ED41D548}"/>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24295" y="6009442"/>
            <a:ext cx="609600" cy="609600"/>
          </a:xfrm>
          <a:prstGeom prst="rect">
            <a:avLst/>
          </a:prstGeom>
        </p:spPr>
      </p:pic>
    </p:spTree>
    <p:extLst>
      <p:ext uri="{BB962C8B-B14F-4D97-AF65-F5344CB8AC3E}">
        <p14:creationId xmlns:p14="http://schemas.microsoft.com/office/powerpoint/2010/main" val="219636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16887"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Examens…</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4760096" cy="4295853"/>
          </a:xfrm>
        </p:spPr>
        <p:txBody>
          <a:bodyPr vert="horz" lIns="91440" tIns="45720" rIns="91440" bIns="45720" rtlCol="0" anchor="t">
            <a:normAutofit/>
          </a:bodyPr>
          <a:lstStyle/>
          <a:p>
            <a:pPr marL="0" indent="0">
              <a:lnSpc>
                <a:spcPct val="150000"/>
              </a:lnSpc>
              <a:spcBef>
                <a:spcPct val="0"/>
              </a:spcBef>
              <a:buNone/>
              <a:defRPr/>
            </a:pPr>
            <a:r>
              <a:rPr lang="nl-NL" altLang="nl-NL" b="1" u="sng" dirty="0">
                <a:solidFill>
                  <a:schemeClr val="tx1"/>
                </a:solidFill>
              </a:rPr>
              <a:t>EXTH-EXAMENS: </a:t>
            </a:r>
          </a:p>
          <a:p>
            <a:pPr>
              <a:buFont typeface="Wingdings" panose="05000000000000000000" pitchFamily="2" charset="2"/>
              <a:buChar char="v"/>
            </a:pPr>
            <a:r>
              <a:rPr lang="nl-NL" dirty="0"/>
              <a:t>Theorie examens EXTH</a:t>
            </a:r>
          </a:p>
          <a:p>
            <a:pPr>
              <a:buFont typeface="Wingdings" panose="05000000000000000000" pitchFamily="2" charset="2"/>
              <a:buChar char="v"/>
            </a:pPr>
            <a:r>
              <a:rPr lang="nl-NL" dirty="0"/>
              <a:t>Praktijk examens EXTH</a:t>
            </a:r>
          </a:p>
          <a:p>
            <a:pPr marL="0" indent="0">
              <a:buNone/>
            </a:pPr>
            <a:endParaRPr lang="nl-NL" dirty="0"/>
          </a:p>
        </p:txBody>
      </p:sp>
      <p:sp>
        <p:nvSpPr>
          <p:cNvPr id="4" name="Tijdelijke aanduiding voor tekst 2">
            <a:extLst>
              <a:ext uri="{FF2B5EF4-FFF2-40B4-BE49-F238E27FC236}">
                <a16:creationId xmlns:a16="http://schemas.microsoft.com/office/drawing/2014/main" id="{85F84DBC-029B-49DA-B17D-C6F7661915DC}"/>
              </a:ext>
            </a:extLst>
          </p:cNvPr>
          <p:cNvSpPr txBox="1">
            <a:spLocks/>
          </p:cNvSpPr>
          <p:nvPr/>
        </p:nvSpPr>
        <p:spPr>
          <a:xfrm>
            <a:off x="5548544" y="1865249"/>
            <a:ext cx="3079348" cy="3876675"/>
          </a:xfrm>
          <a:prstGeom prst="rect">
            <a:avLst/>
          </a:prstGeom>
        </p:spPr>
        <p:txBody>
          <a:bodyPr vert="horz" lIns="91440" tIns="45720" rIns="91440" bIns="45720" rtlCol="0" anchor="t">
            <a:normAutofit/>
          </a:bodyPr>
          <a:lst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ct val="0"/>
              </a:spcBef>
              <a:buFont typeface="Arial" panose="020B0604020202020204" pitchFamily="34" charset="0"/>
              <a:buNone/>
              <a:defRPr/>
            </a:pPr>
            <a:r>
              <a:rPr lang="nl-NL" altLang="nl-NL" b="1" u="sng" dirty="0">
                <a:solidFill>
                  <a:schemeClr val="tx1"/>
                </a:solidFill>
              </a:rPr>
              <a:t>SCHOOLEXAMENS </a:t>
            </a:r>
          </a:p>
          <a:p>
            <a:pPr>
              <a:lnSpc>
                <a:spcPct val="150000"/>
              </a:lnSpc>
              <a:spcBef>
                <a:spcPct val="0"/>
              </a:spcBef>
              <a:buFont typeface="Wingdings" panose="05000000000000000000" pitchFamily="2" charset="2"/>
              <a:buChar char="v"/>
              <a:defRPr/>
            </a:pPr>
            <a:r>
              <a:rPr lang="nl-NL" altLang="nl-NL" dirty="0"/>
              <a:t>Nederlands</a:t>
            </a:r>
          </a:p>
          <a:p>
            <a:pPr>
              <a:lnSpc>
                <a:spcPct val="150000"/>
              </a:lnSpc>
              <a:spcBef>
                <a:spcPct val="0"/>
              </a:spcBef>
              <a:buFont typeface="Wingdings" panose="05000000000000000000" pitchFamily="2" charset="2"/>
              <a:buChar char="v"/>
              <a:defRPr/>
            </a:pPr>
            <a:r>
              <a:rPr lang="nl-NL" dirty="0"/>
              <a:t>Rekenen</a:t>
            </a:r>
          </a:p>
        </p:txBody>
      </p:sp>
      <p:pic>
        <p:nvPicPr>
          <p:cNvPr id="5" name="Slide 18">
            <a:hlinkClick r:id="" action="ppaction://media"/>
            <a:extLst>
              <a:ext uri="{FF2B5EF4-FFF2-40B4-BE49-F238E27FC236}">
                <a16:creationId xmlns:a16="http://schemas.microsoft.com/office/drawing/2014/main" id="{371CDB5A-B0D1-4302-AD77-6F84E31088CC}"/>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6439" y="6036075"/>
            <a:ext cx="609600" cy="609600"/>
          </a:xfrm>
          <a:prstGeom prst="rect">
            <a:avLst/>
          </a:prstGeom>
        </p:spPr>
      </p:pic>
    </p:spTree>
    <p:extLst>
      <p:ext uri="{BB962C8B-B14F-4D97-AF65-F5344CB8AC3E}">
        <p14:creationId xmlns:p14="http://schemas.microsoft.com/office/powerpoint/2010/main" val="2610375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717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Doorstroommogelijkheden…</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fontScale="70000" lnSpcReduction="20000"/>
          </a:bodyPr>
          <a:lstStyle/>
          <a:p>
            <a:pPr marL="0" indent="0">
              <a:lnSpc>
                <a:spcPct val="150000"/>
              </a:lnSpc>
              <a:buNone/>
              <a:defRPr/>
            </a:pPr>
            <a:r>
              <a:rPr lang="nl-NL" altLang="nl-NL" sz="3100" dirty="0">
                <a:solidFill>
                  <a:schemeClr val="tx1"/>
                </a:solidFill>
              </a:rPr>
              <a:t>Na 2 jaar zowel MBO niveau 3 diploma als branche diploma.</a:t>
            </a:r>
          </a:p>
          <a:p>
            <a:pPr>
              <a:lnSpc>
                <a:spcPct val="150000"/>
              </a:lnSpc>
              <a:buFont typeface="Wingdings" panose="05000000000000000000" pitchFamily="2" charset="2"/>
              <a:buChar char="v"/>
              <a:defRPr/>
            </a:pPr>
            <a:endParaRPr lang="nl-NL" altLang="nl-NL" sz="3100" dirty="0">
              <a:solidFill>
                <a:schemeClr val="tx1"/>
              </a:solidFill>
            </a:endParaRPr>
          </a:p>
          <a:p>
            <a:pPr>
              <a:lnSpc>
                <a:spcPct val="150000"/>
              </a:lnSpc>
              <a:buFont typeface="Wingdings" panose="05000000000000000000" pitchFamily="2" charset="2"/>
              <a:buChar char="v"/>
              <a:defRPr/>
            </a:pPr>
            <a:r>
              <a:rPr lang="nl-NL" altLang="nl-NL" sz="3100" dirty="0"/>
              <a:t>Doorstroom naar Leidinggevende afdeling, team of project niveau 4.</a:t>
            </a:r>
          </a:p>
          <a:p>
            <a:pPr>
              <a:lnSpc>
                <a:spcPct val="150000"/>
              </a:lnSpc>
              <a:buFont typeface="Wingdings" panose="05000000000000000000" pitchFamily="2" charset="2"/>
              <a:buChar char="v"/>
              <a:defRPr/>
            </a:pPr>
            <a:r>
              <a:rPr lang="nl-NL" altLang="nl-NL" sz="3100" dirty="0"/>
              <a:t>Doorstroom naar andere niveau 4-opleiding.</a:t>
            </a:r>
          </a:p>
          <a:p>
            <a:pPr>
              <a:lnSpc>
                <a:spcPct val="150000"/>
              </a:lnSpc>
              <a:buFont typeface="Wingdings" panose="05000000000000000000" pitchFamily="2" charset="2"/>
              <a:buChar char="v"/>
              <a:defRPr/>
            </a:pPr>
            <a:r>
              <a:rPr lang="nl-NL" altLang="nl-NL" sz="3100" dirty="0"/>
              <a:t>Aanmelden bij de Politie Academie of de KMAR</a:t>
            </a:r>
          </a:p>
          <a:p>
            <a:pPr>
              <a:lnSpc>
                <a:spcPct val="150000"/>
              </a:lnSpc>
              <a:buFont typeface="Wingdings" panose="05000000000000000000" pitchFamily="2" charset="2"/>
              <a:buChar char="v"/>
              <a:defRPr/>
            </a:pPr>
            <a:r>
              <a:rPr lang="nl-NL" altLang="nl-NL" sz="3100" dirty="0"/>
              <a:t>Uitstroom richting beroep, bijv. bij de gemeente of het OV.</a:t>
            </a:r>
          </a:p>
          <a:p>
            <a:endParaRPr lang="nl-NL" dirty="0"/>
          </a:p>
        </p:txBody>
      </p:sp>
      <p:pic>
        <p:nvPicPr>
          <p:cNvPr id="5" name="Opgenomen geluid">
            <a:hlinkClick r:id="" action="ppaction://media"/>
            <a:extLst>
              <a:ext uri="{FF2B5EF4-FFF2-40B4-BE49-F238E27FC236}">
                <a16:creationId xmlns:a16="http://schemas.microsoft.com/office/drawing/2014/main" id="{19302E26-F600-4A74-8041-22B1C6C98D52}"/>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404194" y="6115975"/>
            <a:ext cx="609600" cy="609600"/>
          </a:xfrm>
          <a:prstGeom prst="rect">
            <a:avLst/>
          </a:prstGeom>
        </p:spPr>
      </p:pic>
    </p:spTree>
    <p:extLst>
      <p:ext uri="{BB962C8B-B14F-4D97-AF65-F5344CB8AC3E}">
        <p14:creationId xmlns:p14="http://schemas.microsoft.com/office/powerpoint/2010/main" val="3888473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087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9DADBE-4431-4120-B9AE-7A398365E25A}"/>
              </a:ext>
            </a:extLst>
          </p:cNvPr>
          <p:cNvSpPr>
            <a:spLocks noGrp="1"/>
          </p:cNvSpPr>
          <p:nvPr>
            <p:ph type="title"/>
          </p:nvPr>
        </p:nvSpPr>
        <p:spPr/>
        <p:txBody>
          <a:bodyPr/>
          <a:lstStyle/>
          <a:p>
            <a:r>
              <a:rPr lang="nl-NL"/>
              <a:t>Waarom ROC Nijmegen?</a:t>
            </a:r>
          </a:p>
        </p:txBody>
      </p:sp>
      <p:sp>
        <p:nvSpPr>
          <p:cNvPr id="3" name="Tijdelijke aanduiding voor tekst 2">
            <a:extLst>
              <a:ext uri="{FF2B5EF4-FFF2-40B4-BE49-F238E27FC236}">
                <a16:creationId xmlns:a16="http://schemas.microsoft.com/office/drawing/2014/main" id="{8553A9F2-564F-4368-B660-BCFA8E99C2A5}"/>
              </a:ext>
            </a:extLst>
          </p:cNvPr>
          <p:cNvSpPr>
            <a:spLocks noGrp="1"/>
          </p:cNvSpPr>
          <p:nvPr>
            <p:ph type="body" sz="quarter" idx="10"/>
          </p:nvPr>
        </p:nvSpPr>
        <p:spPr/>
        <p:txBody>
          <a:bodyPr/>
          <a:lstStyle/>
          <a:p>
            <a:pPr marL="0" indent="0">
              <a:buNone/>
            </a:pPr>
            <a:r>
              <a:rPr lang="nl-NL"/>
              <a:t>ROC Nijmegen biedt kansen voor de ontwikkeling van ieders talent! Of je nu kiest voor de BOL of BBL-variant, je kunt op jouw niveau aan de slag! Opleiden doen we samen met bedrijven en organisaties in de regio. Je kunt als student ook al werkervaring opdoen bij één van onze leerbedrijven op de </a:t>
            </a:r>
            <a:r>
              <a:rPr lang="nl-NL" err="1"/>
              <a:t>Plaza</a:t>
            </a:r>
            <a:r>
              <a:rPr lang="nl-NL"/>
              <a:t>!</a:t>
            </a:r>
          </a:p>
        </p:txBody>
      </p:sp>
      <p:pic>
        <p:nvPicPr>
          <p:cNvPr id="1026" name="Picture 2">
            <a:extLst>
              <a:ext uri="{FF2B5EF4-FFF2-40B4-BE49-F238E27FC236}">
                <a16:creationId xmlns:a16="http://schemas.microsoft.com/office/drawing/2014/main" id="{15120890-1E7E-44CF-A9D4-0CAE5D356A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Graphic 4" descr="Trein">
            <a:extLst>
              <a:ext uri="{FF2B5EF4-FFF2-40B4-BE49-F238E27FC236}">
                <a16:creationId xmlns:a16="http://schemas.microsoft.com/office/drawing/2014/main" id="{F73B2C58-E79F-4C60-A37C-F104580C41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60015" y="390894"/>
            <a:ext cx="358281" cy="358281"/>
          </a:xfrm>
          <a:prstGeom prst="rect">
            <a:avLst/>
          </a:prstGeom>
        </p:spPr>
      </p:pic>
      <p:pic>
        <p:nvPicPr>
          <p:cNvPr id="7" name="Graphic 6" descr="Trein">
            <a:extLst>
              <a:ext uri="{FF2B5EF4-FFF2-40B4-BE49-F238E27FC236}">
                <a16:creationId xmlns:a16="http://schemas.microsoft.com/office/drawing/2014/main" id="{22E2D9FF-1E99-46D0-AA39-54A4D05043C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09353" y="390893"/>
            <a:ext cx="358281" cy="358281"/>
          </a:xfrm>
          <a:prstGeom prst="rect">
            <a:avLst/>
          </a:prstGeom>
        </p:spPr>
      </p:pic>
      <p:pic>
        <p:nvPicPr>
          <p:cNvPr id="8" name="Graphic 7" descr="Trein">
            <a:extLst>
              <a:ext uri="{FF2B5EF4-FFF2-40B4-BE49-F238E27FC236}">
                <a16:creationId xmlns:a16="http://schemas.microsoft.com/office/drawing/2014/main" id="{41AE4D6A-9204-4901-BAE8-BE8B24BE717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52632" y="6419929"/>
            <a:ext cx="358281" cy="358281"/>
          </a:xfrm>
          <a:prstGeom prst="rect">
            <a:avLst/>
          </a:prstGeom>
        </p:spPr>
      </p:pic>
      <p:sp>
        <p:nvSpPr>
          <p:cNvPr id="6" name="Tekstvak 5">
            <a:extLst>
              <a:ext uri="{FF2B5EF4-FFF2-40B4-BE49-F238E27FC236}">
                <a16:creationId xmlns:a16="http://schemas.microsoft.com/office/drawing/2014/main" id="{E0BDCFC6-5046-4A8D-ACA0-1744F839F904}"/>
              </a:ext>
            </a:extLst>
          </p:cNvPr>
          <p:cNvSpPr txBox="1"/>
          <p:nvPr/>
        </p:nvSpPr>
        <p:spPr>
          <a:xfrm>
            <a:off x="7407025" y="6437555"/>
            <a:ext cx="1632472" cy="253916"/>
          </a:xfrm>
          <a:prstGeom prst="rect">
            <a:avLst/>
          </a:prstGeom>
          <a:noFill/>
        </p:spPr>
        <p:txBody>
          <a:bodyPr wrap="square" rtlCol="0">
            <a:spAutoFit/>
          </a:bodyPr>
          <a:lstStyle/>
          <a:p>
            <a:r>
              <a:rPr lang="nl-NL" sz="1050">
                <a:solidFill>
                  <a:schemeClr val="accent5">
                    <a:lumMod val="10000"/>
                  </a:schemeClr>
                </a:solidFill>
              </a:rPr>
              <a:t>ligt naast een NS station </a:t>
            </a:r>
          </a:p>
        </p:txBody>
      </p:sp>
      <p:sp>
        <p:nvSpPr>
          <p:cNvPr id="10" name="Titel 1">
            <a:extLst>
              <a:ext uri="{FF2B5EF4-FFF2-40B4-BE49-F238E27FC236}">
                <a16:creationId xmlns:a16="http://schemas.microsoft.com/office/drawing/2014/main" id="{4353E084-3609-4B50-B979-E7B5EAA7FBB4}"/>
              </a:ext>
            </a:extLst>
          </p:cNvPr>
          <p:cNvSpPr txBox="1">
            <a:spLocks/>
          </p:cNvSpPr>
          <p:nvPr/>
        </p:nvSpPr>
        <p:spPr>
          <a:xfrm>
            <a:off x="265783" y="5517514"/>
            <a:ext cx="3173372" cy="1325563"/>
          </a:xfrm>
          <a:prstGeom prst="rect">
            <a:avLst/>
          </a:prstGeom>
          <a:solidFill>
            <a:schemeClr val="bg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a:lstStyle>
          <a:p>
            <a:r>
              <a:rPr lang="nl-NL"/>
              <a:t>ROC Nijmegen: locaties</a:t>
            </a:r>
          </a:p>
        </p:txBody>
      </p:sp>
      <p:pic>
        <p:nvPicPr>
          <p:cNvPr id="4" name="Slide 2">
            <a:hlinkClick r:id="" action="ppaction://media"/>
            <a:extLst>
              <a:ext uri="{FF2B5EF4-FFF2-40B4-BE49-F238E27FC236}">
                <a16:creationId xmlns:a16="http://schemas.microsoft.com/office/drawing/2014/main" id="{91AD6676-AD8F-43DA-AAE6-FB863B63F777}"/>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13005" y="5741925"/>
            <a:ext cx="609600" cy="609600"/>
          </a:xfrm>
          <a:prstGeom prst="rect">
            <a:avLst/>
          </a:prstGeom>
        </p:spPr>
      </p:pic>
    </p:spTree>
    <p:extLst>
      <p:ext uri="{BB962C8B-B14F-4D97-AF65-F5344CB8AC3E}">
        <p14:creationId xmlns:p14="http://schemas.microsoft.com/office/powerpoint/2010/main" val="428238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95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normAutofit/>
          </a:bodyPr>
          <a:lstStyle/>
          <a:p>
            <a:r>
              <a:rPr lang="nl-NL" dirty="0"/>
              <a:t>Leidinggevende afdeling, team of project niveau 4</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7886700" cy="1117101"/>
          </a:xfrm>
        </p:spPr>
        <p:txBody>
          <a:bodyPr vert="horz" lIns="91440" tIns="45720" rIns="91440" bIns="45720" rtlCol="0" anchor="t">
            <a:normAutofit/>
          </a:bodyPr>
          <a:lstStyle/>
          <a:p>
            <a:pPr>
              <a:lnSpc>
                <a:spcPct val="150000"/>
              </a:lnSpc>
              <a:spcBef>
                <a:spcPct val="0"/>
              </a:spcBef>
              <a:buFont typeface="Wingdings" panose="05000000000000000000" pitchFamily="2" charset="2"/>
              <a:buChar char="v"/>
            </a:pPr>
            <a:r>
              <a:rPr lang="nl-NL" altLang="nl-NL" dirty="0"/>
              <a:t>4 dagen werken, 1 dag school</a:t>
            </a:r>
            <a:endParaRPr lang="nl-NL" dirty="0"/>
          </a:p>
        </p:txBody>
      </p:sp>
      <p:sp>
        <p:nvSpPr>
          <p:cNvPr id="4" name="Titel 1">
            <a:extLst>
              <a:ext uri="{FF2B5EF4-FFF2-40B4-BE49-F238E27FC236}">
                <a16:creationId xmlns:a16="http://schemas.microsoft.com/office/drawing/2014/main" id="{956F2326-429B-43DD-91B5-D0BE8F3B5BF7}"/>
              </a:ext>
            </a:extLst>
          </p:cNvPr>
          <p:cNvSpPr txBox="1">
            <a:spLocks/>
          </p:cNvSpPr>
          <p:nvPr/>
        </p:nvSpPr>
        <p:spPr>
          <a:xfrm>
            <a:off x="628650" y="2766218"/>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a:lstStyle>
          <a:p>
            <a:r>
              <a:rPr lang="nl-NL" dirty="0"/>
              <a:t>De lessen…</a:t>
            </a:r>
          </a:p>
        </p:txBody>
      </p:sp>
      <p:sp>
        <p:nvSpPr>
          <p:cNvPr id="5" name="Tijdelijke aanduiding voor tekst 2">
            <a:extLst>
              <a:ext uri="{FF2B5EF4-FFF2-40B4-BE49-F238E27FC236}">
                <a16:creationId xmlns:a16="http://schemas.microsoft.com/office/drawing/2014/main" id="{262B19C0-44E1-45A0-A5BD-F0DA62A8DB8B}"/>
              </a:ext>
            </a:extLst>
          </p:cNvPr>
          <p:cNvSpPr txBox="1">
            <a:spLocks/>
          </p:cNvSpPr>
          <p:nvPr/>
        </p:nvSpPr>
        <p:spPr>
          <a:xfrm>
            <a:off x="628650" y="3883319"/>
            <a:ext cx="3760470" cy="2197550"/>
          </a:xfrm>
          <a:prstGeom prst="rect">
            <a:avLst/>
          </a:prstGeom>
        </p:spPr>
        <p:txBody>
          <a:bodyPr vert="horz" lIns="91440" tIns="45720" rIns="91440" bIns="45720" rtlCol="0" anchor="t">
            <a:noAutofit/>
          </a:bodyPr>
          <a:lst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ct val="0"/>
              </a:spcBef>
              <a:buFont typeface="Wingdings" panose="05000000000000000000" pitchFamily="2" charset="2"/>
              <a:buChar char="v"/>
            </a:pPr>
            <a:r>
              <a:rPr lang="nl-NL" altLang="nl-NL" dirty="0" err="1"/>
              <a:t>Vakleer</a:t>
            </a:r>
            <a:endParaRPr lang="nl-NL" altLang="nl-NL" dirty="0"/>
          </a:p>
          <a:p>
            <a:pPr>
              <a:lnSpc>
                <a:spcPct val="150000"/>
              </a:lnSpc>
              <a:spcBef>
                <a:spcPct val="0"/>
              </a:spcBef>
              <a:buFont typeface="Wingdings" panose="05000000000000000000" pitchFamily="2" charset="2"/>
              <a:buChar char="v"/>
            </a:pPr>
            <a:r>
              <a:rPr lang="nl-NL" dirty="0"/>
              <a:t>Engels</a:t>
            </a:r>
          </a:p>
          <a:p>
            <a:pPr>
              <a:lnSpc>
                <a:spcPct val="150000"/>
              </a:lnSpc>
              <a:spcBef>
                <a:spcPct val="0"/>
              </a:spcBef>
              <a:buFont typeface="Wingdings" panose="05000000000000000000" pitchFamily="2" charset="2"/>
              <a:buChar char="v"/>
            </a:pPr>
            <a:r>
              <a:rPr lang="nl-NL" dirty="0"/>
              <a:t>Nederlands</a:t>
            </a:r>
          </a:p>
        </p:txBody>
      </p:sp>
      <p:sp>
        <p:nvSpPr>
          <p:cNvPr id="6" name="Tijdelijke aanduiding voor tekst 2">
            <a:extLst>
              <a:ext uri="{FF2B5EF4-FFF2-40B4-BE49-F238E27FC236}">
                <a16:creationId xmlns:a16="http://schemas.microsoft.com/office/drawing/2014/main" id="{D866EED9-30CA-4E3A-BF95-C20A2D5ADB00}"/>
              </a:ext>
            </a:extLst>
          </p:cNvPr>
          <p:cNvSpPr txBox="1">
            <a:spLocks/>
          </p:cNvSpPr>
          <p:nvPr/>
        </p:nvSpPr>
        <p:spPr>
          <a:xfrm>
            <a:off x="4572000" y="3837490"/>
            <a:ext cx="3394710" cy="2197550"/>
          </a:xfrm>
          <a:prstGeom prst="rect">
            <a:avLst/>
          </a:prstGeom>
        </p:spPr>
        <p:txBody>
          <a:bodyPr vert="horz" lIns="91440" tIns="45720" rIns="91440" bIns="45720" rtlCol="0" anchor="t">
            <a:noAutofit/>
          </a:bodyPr>
          <a:lst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ct val="0"/>
              </a:spcBef>
              <a:buFont typeface="Wingdings" panose="05000000000000000000" pitchFamily="2" charset="2"/>
              <a:buChar char="v"/>
            </a:pPr>
            <a:r>
              <a:rPr lang="nl-NL" altLang="nl-NL" dirty="0"/>
              <a:t>Loopbaan &amp; burgerschap</a:t>
            </a:r>
          </a:p>
          <a:p>
            <a:pPr>
              <a:lnSpc>
                <a:spcPct val="150000"/>
              </a:lnSpc>
              <a:spcBef>
                <a:spcPct val="0"/>
              </a:spcBef>
              <a:buFont typeface="Wingdings" panose="05000000000000000000" pitchFamily="2" charset="2"/>
              <a:buChar char="v"/>
            </a:pPr>
            <a:r>
              <a:rPr lang="nl-NL" altLang="nl-NL" dirty="0"/>
              <a:t>Rekenen </a:t>
            </a:r>
          </a:p>
          <a:p>
            <a:pPr>
              <a:lnSpc>
                <a:spcPct val="150000"/>
              </a:lnSpc>
              <a:spcBef>
                <a:spcPct val="0"/>
              </a:spcBef>
              <a:buFont typeface="Wingdings" panose="05000000000000000000" pitchFamily="2" charset="2"/>
              <a:buChar char="v"/>
            </a:pPr>
            <a:r>
              <a:rPr lang="nl-NL" altLang="nl-NL" dirty="0"/>
              <a:t>keuzedeel</a:t>
            </a:r>
            <a:endParaRPr lang="nl-NL" dirty="0"/>
          </a:p>
        </p:txBody>
      </p:sp>
      <p:pic>
        <p:nvPicPr>
          <p:cNvPr id="8" name="Slide 20">
            <a:hlinkClick r:id="" action="ppaction://media"/>
            <a:extLst>
              <a:ext uri="{FF2B5EF4-FFF2-40B4-BE49-F238E27FC236}">
                <a16:creationId xmlns:a16="http://schemas.microsoft.com/office/drawing/2014/main" id="{B7BAD7BE-9516-4458-BEF8-F1CC28565D1E}"/>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06540" y="6080869"/>
            <a:ext cx="609600" cy="609600"/>
          </a:xfrm>
          <a:prstGeom prst="rect">
            <a:avLst/>
          </a:prstGeom>
        </p:spPr>
      </p:pic>
    </p:spTree>
    <p:extLst>
      <p:ext uri="{BB962C8B-B14F-4D97-AF65-F5344CB8AC3E}">
        <p14:creationId xmlns:p14="http://schemas.microsoft.com/office/powerpoint/2010/main" val="4079930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9116"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8"/>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a:xfrm>
            <a:off x="628650" y="365129"/>
            <a:ext cx="7886700" cy="1365197"/>
          </a:xfrm>
        </p:spPr>
        <p:txBody>
          <a:bodyPr/>
          <a:lstStyle/>
          <a:p>
            <a:r>
              <a:rPr lang="nl-NL" dirty="0"/>
              <a:t>Examens…</a:t>
            </a:r>
          </a:p>
        </p:txBody>
      </p:sp>
      <p:sp>
        <p:nvSpPr>
          <p:cNvPr id="4" name="Tijdelijke aanduiding voor tekst 2">
            <a:extLst>
              <a:ext uri="{FF2B5EF4-FFF2-40B4-BE49-F238E27FC236}">
                <a16:creationId xmlns:a16="http://schemas.microsoft.com/office/drawing/2014/main" id="{85F84DBC-029B-49DA-B17D-C6F7661915DC}"/>
              </a:ext>
            </a:extLst>
          </p:cNvPr>
          <p:cNvSpPr txBox="1">
            <a:spLocks/>
          </p:cNvSpPr>
          <p:nvPr/>
        </p:nvSpPr>
        <p:spPr>
          <a:xfrm>
            <a:off x="628649" y="1690692"/>
            <a:ext cx="2564717" cy="1840299"/>
          </a:xfrm>
          <a:prstGeom prst="rect">
            <a:avLst/>
          </a:prstGeom>
        </p:spPr>
        <p:txBody>
          <a:bodyPr vert="horz" lIns="91440" tIns="45720" rIns="91440" bIns="45720" rtlCol="0" anchor="t">
            <a:noAutofit/>
          </a:bodyPr>
          <a:lst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ct val="0"/>
              </a:spcBef>
              <a:buFont typeface="Wingdings" panose="05000000000000000000" pitchFamily="2" charset="2"/>
              <a:buChar char="v"/>
              <a:defRPr/>
            </a:pPr>
            <a:r>
              <a:rPr lang="nl-NL" dirty="0"/>
              <a:t>Praktijk</a:t>
            </a:r>
          </a:p>
          <a:p>
            <a:pPr>
              <a:lnSpc>
                <a:spcPct val="150000"/>
              </a:lnSpc>
              <a:spcBef>
                <a:spcPct val="0"/>
              </a:spcBef>
              <a:buFont typeface="Wingdings" panose="05000000000000000000" pitchFamily="2" charset="2"/>
              <a:buChar char="v"/>
              <a:defRPr/>
            </a:pPr>
            <a:r>
              <a:rPr lang="nl-NL" dirty="0"/>
              <a:t>Nederlands</a:t>
            </a:r>
          </a:p>
        </p:txBody>
      </p:sp>
      <p:sp>
        <p:nvSpPr>
          <p:cNvPr id="7" name="Titel 1">
            <a:extLst>
              <a:ext uri="{FF2B5EF4-FFF2-40B4-BE49-F238E27FC236}">
                <a16:creationId xmlns:a16="http://schemas.microsoft.com/office/drawing/2014/main" id="{A40736CC-DC53-4D8E-9473-D358A5477DA6}"/>
              </a:ext>
            </a:extLst>
          </p:cNvPr>
          <p:cNvSpPr txBox="1">
            <a:spLocks/>
          </p:cNvSpPr>
          <p:nvPr/>
        </p:nvSpPr>
        <p:spPr>
          <a:xfrm>
            <a:off x="628649" y="3095523"/>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a:lstStyle>
          <a:p>
            <a:r>
              <a:rPr lang="nl-NL" dirty="0"/>
              <a:t>Doorstroommogelijkheden…</a:t>
            </a:r>
          </a:p>
        </p:txBody>
      </p:sp>
      <p:sp>
        <p:nvSpPr>
          <p:cNvPr id="8" name="Tijdelijke aanduiding voor tekst 2">
            <a:extLst>
              <a:ext uri="{FF2B5EF4-FFF2-40B4-BE49-F238E27FC236}">
                <a16:creationId xmlns:a16="http://schemas.microsoft.com/office/drawing/2014/main" id="{2A842044-33B7-49F9-8B43-22B77ED97E6E}"/>
              </a:ext>
            </a:extLst>
          </p:cNvPr>
          <p:cNvSpPr txBox="1">
            <a:spLocks/>
          </p:cNvSpPr>
          <p:nvPr/>
        </p:nvSpPr>
        <p:spPr>
          <a:xfrm>
            <a:off x="628649" y="4421086"/>
            <a:ext cx="7572815" cy="1840299"/>
          </a:xfrm>
          <a:prstGeom prst="rect">
            <a:avLst/>
          </a:prstGeom>
        </p:spPr>
        <p:txBody>
          <a:bodyPr vert="horz" lIns="91440" tIns="45720" rIns="91440" bIns="45720" rtlCol="0" anchor="t">
            <a:normAutofit/>
          </a:bodyPr>
          <a:lst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ct val="0"/>
              </a:spcBef>
              <a:buFont typeface="Wingdings" panose="05000000000000000000" pitchFamily="2" charset="2"/>
              <a:buChar char="v"/>
              <a:defRPr/>
            </a:pPr>
            <a:r>
              <a:rPr lang="nl-NL" dirty="0"/>
              <a:t>Doorstroom naar HBO</a:t>
            </a:r>
          </a:p>
          <a:p>
            <a:pPr>
              <a:lnSpc>
                <a:spcPct val="150000"/>
              </a:lnSpc>
              <a:spcBef>
                <a:spcPct val="0"/>
              </a:spcBef>
              <a:buFont typeface="Wingdings" panose="05000000000000000000" pitchFamily="2" charset="2"/>
              <a:buChar char="v"/>
              <a:defRPr/>
            </a:pPr>
            <a:r>
              <a:rPr lang="nl-NL" dirty="0"/>
              <a:t>Uitstroom richting beroep</a:t>
            </a:r>
          </a:p>
        </p:txBody>
      </p:sp>
      <p:sp>
        <p:nvSpPr>
          <p:cNvPr id="9" name="Tijdelijke aanduiding voor tekst 2">
            <a:extLst>
              <a:ext uri="{FF2B5EF4-FFF2-40B4-BE49-F238E27FC236}">
                <a16:creationId xmlns:a16="http://schemas.microsoft.com/office/drawing/2014/main" id="{AB93F982-F5BA-4C96-8883-6F7BFA324D0D}"/>
              </a:ext>
            </a:extLst>
          </p:cNvPr>
          <p:cNvSpPr txBox="1">
            <a:spLocks/>
          </p:cNvSpPr>
          <p:nvPr/>
        </p:nvSpPr>
        <p:spPr>
          <a:xfrm>
            <a:off x="4415056" y="1730326"/>
            <a:ext cx="2564717" cy="1840299"/>
          </a:xfrm>
          <a:prstGeom prst="rect">
            <a:avLst/>
          </a:prstGeom>
        </p:spPr>
        <p:txBody>
          <a:bodyPr vert="horz" lIns="91440" tIns="45720" rIns="91440" bIns="45720" rtlCol="0" anchor="t">
            <a:noAutofit/>
          </a:bodyPr>
          <a:lst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ct val="0"/>
              </a:spcBef>
              <a:buFont typeface="Wingdings" panose="05000000000000000000" pitchFamily="2" charset="2"/>
              <a:buChar char="v"/>
              <a:defRPr/>
            </a:pPr>
            <a:r>
              <a:rPr lang="nl-NL" dirty="0"/>
              <a:t>Engels</a:t>
            </a:r>
          </a:p>
          <a:p>
            <a:pPr>
              <a:lnSpc>
                <a:spcPct val="150000"/>
              </a:lnSpc>
              <a:spcBef>
                <a:spcPct val="0"/>
              </a:spcBef>
              <a:buFont typeface="Wingdings" panose="05000000000000000000" pitchFamily="2" charset="2"/>
              <a:buChar char="v"/>
              <a:defRPr/>
            </a:pPr>
            <a:r>
              <a:rPr lang="nl-NL" dirty="0"/>
              <a:t>Rekenen</a:t>
            </a:r>
          </a:p>
        </p:txBody>
      </p:sp>
      <p:pic>
        <p:nvPicPr>
          <p:cNvPr id="5" name="Slide 21">
            <a:hlinkClick r:id="" action="ppaction://media"/>
            <a:extLst>
              <a:ext uri="{FF2B5EF4-FFF2-40B4-BE49-F238E27FC236}">
                <a16:creationId xmlns:a16="http://schemas.microsoft.com/office/drawing/2014/main" id="{1898CD4E-271D-425D-A2C6-07EEFFCFEA94}"/>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6439" y="6098219"/>
            <a:ext cx="609600" cy="609600"/>
          </a:xfrm>
          <a:prstGeom prst="rect">
            <a:avLst/>
          </a:prstGeom>
        </p:spPr>
      </p:pic>
    </p:spTree>
    <p:extLst>
      <p:ext uri="{BB962C8B-B14F-4D97-AF65-F5344CB8AC3E}">
        <p14:creationId xmlns:p14="http://schemas.microsoft.com/office/powerpoint/2010/main" val="1446203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724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Studiekosten</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444253"/>
            <a:ext cx="7886700" cy="4478245"/>
          </a:xfrm>
        </p:spPr>
        <p:txBody>
          <a:bodyPr>
            <a:normAutofit fontScale="40000" lnSpcReduction="20000"/>
          </a:bodyPr>
          <a:lstStyle/>
          <a:p>
            <a:pPr>
              <a:lnSpc>
                <a:spcPct val="150000"/>
              </a:lnSpc>
              <a:buFont typeface="Wingdings" panose="05000000000000000000" pitchFamily="2" charset="2"/>
              <a:buChar char="v"/>
              <a:defRPr/>
            </a:pPr>
            <a:r>
              <a:rPr lang="nl-NL" altLang="nl-NL" sz="6000" dirty="0"/>
              <a:t>Lesgeld </a:t>
            </a:r>
            <a:r>
              <a:rPr lang="nl-NL" altLang="nl-NL" sz="6000" dirty="0">
                <a:sym typeface="Wingdings" panose="05000000000000000000" pitchFamily="2" charset="2"/>
              </a:rPr>
              <a:t> indien op 1 augustus 18 jaar of ouder</a:t>
            </a:r>
          </a:p>
          <a:p>
            <a:pPr lvl="1">
              <a:lnSpc>
                <a:spcPct val="150000"/>
              </a:lnSpc>
              <a:buFont typeface="Wingdings" panose="05000000000000000000" pitchFamily="2" charset="2"/>
              <a:buChar char="v"/>
              <a:defRPr/>
            </a:pPr>
            <a:r>
              <a:rPr lang="nl-NL" altLang="nl-NL" sz="6000" dirty="0"/>
              <a:t>BOL € 1202,00 per jaar </a:t>
            </a:r>
          </a:p>
          <a:p>
            <a:pPr lvl="1">
              <a:lnSpc>
                <a:spcPct val="150000"/>
              </a:lnSpc>
              <a:buFont typeface="Wingdings" panose="05000000000000000000" pitchFamily="2" charset="2"/>
              <a:buChar char="v"/>
              <a:defRPr/>
            </a:pPr>
            <a:r>
              <a:rPr lang="nl-NL" altLang="nl-NL" sz="6000" dirty="0"/>
              <a:t>BBL € 606,00 per jaar</a:t>
            </a:r>
          </a:p>
          <a:p>
            <a:pPr>
              <a:lnSpc>
                <a:spcPct val="150000"/>
              </a:lnSpc>
              <a:buFont typeface="Wingdings" panose="05000000000000000000" pitchFamily="2" charset="2"/>
              <a:buChar char="v"/>
              <a:defRPr/>
            </a:pPr>
            <a:r>
              <a:rPr lang="nl-NL" altLang="nl-NL" sz="6000" dirty="0"/>
              <a:t>Bijkomende kosten:</a:t>
            </a:r>
          </a:p>
          <a:p>
            <a:pPr lvl="1">
              <a:lnSpc>
                <a:spcPct val="150000"/>
              </a:lnSpc>
              <a:buFont typeface="Wingdings" panose="05000000000000000000" pitchFamily="2" charset="2"/>
              <a:buChar char="v"/>
              <a:defRPr/>
            </a:pPr>
            <a:r>
              <a:rPr lang="nl-NL" altLang="nl-NL" sz="6000" dirty="0"/>
              <a:t>Lesmateriaal</a:t>
            </a:r>
          </a:p>
          <a:p>
            <a:pPr lvl="1">
              <a:lnSpc>
                <a:spcPct val="150000"/>
              </a:lnSpc>
              <a:buFont typeface="Wingdings" panose="05000000000000000000" pitchFamily="2" charset="2"/>
              <a:buChar char="v"/>
              <a:defRPr/>
            </a:pPr>
            <a:r>
              <a:rPr lang="nl-NL" altLang="nl-NL" sz="6000" dirty="0"/>
              <a:t>Laptop</a:t>
            </a:r>
          </a:p>
          <a:p>
            <a:pPr marL="0" indent="0">
              <a:lnSpc>
                <a:spcPct val="150000"/>
              </a:lnSpc>
              <a:buNone/>
              <a:defRPr/>
            </a:pPr>
            <a:r>
              <a:rPr lang="nl-NL" altLang="nl-NL" sz="5100" b="1" dirty="0">
                <a:solidFill>
                  <a:schemeClr val="tx1"/>
                </a:solidFill>
              </a:rPr>
              <a:t>Financiële uitdaging? </a:t>
            </a:r>
            <a:r>
              <a:rPr lang="nl-NL" altLang="nl-NL" sz="5100" dirty="0"/>
              <a:t>Via trajectbegeleiding kan gekeken worden of je in aanmerking komt voor een tegemoetkoming in de kosten.</a:t>
            </a:r>
          </a:p>
          <a:p>
            <a:pPr marL="0" indent="0">
              <a:buNone/>
            </a:pPr>
            <a:endParaRPr lang="nl-NL" sz="2200" dirty="0"/>
          </a:p>
        </p:txBody>
      </p:sp>
      <p:pic>
        <p:nvPicPr>
          <p:cNvPr id="4" name="Slide 22">
            <a:hlinkClick r:id="" action="ppaction://media"/>
            <a:extLst>
              <a:ext uri="{FF2B5EF4-FFF2-40B4-BE49-F238E27FC236}">
                <a16:creationId xmlns:a16="http://schemas.microsoft.com/office/drawing/2014/main" id="{D3874DAA-17A1-401D-981F-29B97A83145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59806" y="6053831"/>
            <a:ext cx="609600" cy="609600"/>
          </a:xfrm>
          <a:prstGeom prst="rect">
            <a:avLst/>
          </a:prstGeom>
        </p:spPr>
      </p:pic>
    </p:spTree>
    <p:extLst>
      <p:ext uri="{BB962C8B-B14F-4D97-AF65-F5344CB8AC3E}">
        <p14:creationId xmlns:p14="http://schemas.microsoft.com/office/powerpoint/2010/main" val="3758903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5469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p:txBody>
          <a:bodyPr/>
          <a:lstStyle/>
          <a:p>
            <a:r>
              <a:rPr lang="nl-NL" dirty="0"/>
              <a:t>Ben jij al er al uit?</a:t>
            </a:r>
          </a:p>
        </p:txBody>
      </p:sp>
      <p:sp>
        <p:nvSpPr>
          <p:cNvPr id="3" name="Tijdelijke aanduiding voor tekst 2">
            <a:extLst>
              <a:ext uri="{FF2B5EF4-FFF2-40B4-BE49-F238E27FC236}">
                <a16:creationId xmlns:a16="http://schemas.microsoft.com/office/drawing/2014/main" id="{2D8C998F-B6D9-4BE1-96E5-55A6B283B3AD}"/>
              </a:ext>
            </a:extLst>
          </p:cNvPr>
          <p:cNvSpPr>
            <a:spLocks noGrp="1"/>
          </p:cNvSpPr>
          <p:nvPr>
            <p:ph type="body" sz="quarter" idx="10"/>
          </p:nvPr>
        </p:nvSpPr>
        <p:spPr/>
        <p:txBody>
          <a:bodyPr>
            <a:normAutofit/>
          </a:bodyPr>
          <a:lstStyle/>
          <a:p>
            <a:pPr marL="0" indent="0">
              <a:buNone/>
            </a:pPr>
            <a:r>
              <a:rPr lang="nl-NL" dirty="0"/>
              <a:t>Heb jij jouw keuze gemaakt? YES! Je kunt je nu aanmelden via de webpagina van de opleiding die je gekozen hebt. </a:t>
            </a:r>
          </a:p>
          <a:p>
            <a:pPr marL="0" indent="0">
              <a:buNone/>
            </a:pPr>
            <a:r>
              <a:rPr lang="nl-NL" dirty="0"/>
              <a:t>Na jouw aanmelding nodigen we je graag uit voor een kennismakings- of intakegesprek. </a:t>
            </a:r>
          </a:p>
          <a:p>
            <a:pPr marL="0" indent="0">
              <a:buNone/>
            </a:pPr>
            <a:endParaRPr lang="nl-NL" dirty="0"/>
          </a:p>
          <a:p>
            <a:pPr marL="0" indent="0">
              <a:buNone/>
            </a:pPr>
            <a:r>
              <a:rPr lang="nl-NL" dirty="0"/>
              <a:t>Op </a:t>
            </a:r>
            <a:r>
              <a:rPr lang="nl-NL" dirty="0">
                <a:hlinkClick r:id="rId4"/>
              </a:rPr>
              <a:t>www.roc-nijmegen.nl/aanmelden-mbo</a:t>
            </a:r>
            <a:r>
              <a:rPr lang="nl-NL" dirty="0"/>
              <a:t> vind je alle informatie over aanmelden en toelating.</a:t>
            </a:r>
          </a:p>
        </p:txBody>
      </p:sp>
      <p:pic>
        <p:nvPicPr>
          <p:cNvPr id="5" name="Slide 24">
            <a:hlinkClick r:id="" action="ppaction://media"/>
            <a:extLst>
              <a:ext uri="{FF2B5EF4-FFF2-40B4-BE49-F238E27FC236}">
                <a16:creationId xmlns:a16="http://schemas.microsoft.com/office/drawing/2014/main" id="{10CE896D-F719-4BDD-9F3D-5C3F24BD33A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279906" y="6018321"/>
            <a:ext cx="609600" cy="609600"/>
          </a:xfrm>
          <a:prstGeom prst="rect">
            <a:avLst/>
          </a:prstGeom>
        </p:spPr>
      </p:pic>
    </p:spTree>
    <p:extLst>
      <p:ext uri="{BB962C8B-B14F-4D97-AF65-F5344CB8AC3E}">
        <p14:creationId xmlns:p14="http://schemas.microsoft.com/office/powerpoint/2010/main" val="3623891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933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C1F1D-E379-44CD-B47E-CE9823C52AF4}"/>
              </a:ext>
            </a:extLst>
          </p:cNvPr>
          <p:cNvSpPr>
            <a:spLocks noGrp="1"/>
          </p:cNvSpPr>
          <p:nvPr>
            <p:ph type="title"/>
          </p:nvPr>
        </p:nvSpPr>
        <p:spPr/>
        <p:txBody>
          <a:bodyPr/>
          <a:lstStyle/>
          <a:p>
            <a:r>
              <a:rPr lang="nl-NL" dirty="0">
                <a:latin typeface="Arial"/>
                <a:cs typeface="Arial"/>
              </a:rPr>
              <a:t>Handige links</a:t>
            </a:r>
            <a:endParaRPr lang="nl-NL" dirty="0"/>
          </a:p>
        </p:txBody>
      </p:sp>
      <p:sp>
        <p:nvSpPr>
          <p:cNvPr id="3" name="Tijdelijke aanduiding voor tekst 2">
            <a:extLst>
              <a:ext uri="{FF2B5EF4-FFF2-40B4-BE49-F238E27FC236}">
                <a16:creationId xmlns:a16="http://schemas.microsoft.com/office/drawing/2014/main" id="{7E3A91F7-77D7-48F4-8650-939ADCB874EC}"/>
              </a:ext>
            </a:extLst>
          </p:cNvPr>
          <p:cNvSpPr>
            <a:spLocks noGrp="1"/>
          </p:cNvSpPr>
          <p:nvPr>
            <p:ph type="body" sz="quarter" idx="10"/>
          </p:nvPr>
        </p:nvSpPr>
        <p:spPr>
          <a:xfrm>
            <a:off x="628650" y="1690692"/>
            <a:ext cx="7886700" cy="4428754"/>
          </a:xfrm>
        </p:spPr>
        <p:txBody>
          <a:bodyPr vert="horz" lIns="91440" tIns="45720" rIns="91440" bIns="45720" rtlCol="0" anchor="t">
            <a:normAutofit fontScale="40000" lnSpcReduction="20000"/>
          </a:bodyPr>
          <a:lstStyle/>
          <a:p>
            <a:pPr>
              <a:buFont typeface="Wingdings" panose="05000000000000000000" pitchFamily="2" charset="2"/>
              <a:buChar char="v"/>
            </a:pPr>
            <a:r>
              <a:rPr lang="nl-NL" sz="5100" dirty="0">
                <a:ea typeface="+mn-lt"/>
                <a:cs typeface="+mn-lt"/>
              </a:rPr>
              <a:t>Opleidingsfolder bekijken/aanvragen: </a:t>
            </a:r>
            <a:r>
              <a:rPr lang="nl-NL" sz="5100" dirty="0">
                <a:ea typeface="+mn-lt"/>
                <a:cs typeface="+mn-lt"/>
                <a:hlinkClick r:id="rId4"/>
              </a:rPr>
              <a:t>https://www.roc-nijmegen.nl/folder</a:t>
            </a:r>
            <a:endParaRPr lang="nl-NL" sz="5100" dirty="0">
              <a:ea typeface="+mn-lt"/>
              <a:cs typeface="+mn-lt"/>
            </a:endParaRPr>
          </a:p>
          <a:p>
            <a:pPr>
              <a:buFont typeface="Wingdings" panose="05000000000000000000" pitchFamily="2" charset="2"/>
              <a:buChar char="v"/>
            </a:pPr>
            <a:r>
              <a:rPr lang="nl-NL" sz="5100" dirty="0">
                <a:ea typeface="+mn-lt"/>
                <a:cs typeface="+mn-lt"/>
              </a:rPr>
              <a:t>Hulp bij studiekeuze-pagina: </a:t>
            </a:r>
            <a:r>
              <a:rPr lang="nl-NL" sz="5100" dirty="0">
                <a:ea typeface="+mn-lt"/>
                <a:cs typeface="+mn-lt"/>
                <a:hlinkClick r:id="rId5"/>
              </a:rPr>
              <a:t>www.roc-nijmegen.nl/studiekeuze</a:t>
            </a:r>
            <a:r>
              <a:rPr lang="nl-NL" sz="5100" dirty="0">
                <a:ea typeface="+mn-lt"/>
                <a:cs typeface="+mn-lt"/>
              </a:rPr>
              <a:t>  </a:t>
            </a:r>
          </a:p>
          <a:p>
            <a:pPr>
              <a:buFont typeface="Wingdings" panose="05000000000000000000" pitchFamily="2" charset="2"/>
              <a:buChar char="v"/>
            </a:pPr>
            <a:r>
              <a:rPr lang="nl-NL" sz="5100" dirty="0">
                <a:ea typeface="+mn-lt"/>
                <a:cs typeface="+mn-lt"/>
              </a:rPr>
              <a:t>Beroepsinteressetest: </a:t>
            </a:r>
            <a:r>
              <a:rPr lang="nl-NL" sz="5100" dirty="0">
                <a:ea typeface="+mn-lt"/>
                <a:cs typeface="+mn-lt"/>
                <a:hlinkClick r:id="rId6"/>
              </a:rPr>
              <a:t>www.roc-nijmegen.nl/bit</a:t>
            </a:r>
            <a:r>
              <a:rPr lang="nl-NL" sz="5100" dirty="0">
                <a:ea typeface="+mn-lt"/>
                <a:cs typeface="+mn-lt"/>
              </a:rPr>
              <a:t> </a:t>
            </a:r>
          </a:p>
          <a:p>
            <a:pPr>
              <a:buFont typeface="Wingdings" panose="05000000000000000000" pitchFamily="2" charset="2"/>
              <a:buChar char="v"/>
            </a:pPr>
            <a:r>
              <a:rPr lang="nl-NL" sz="5100" dirty="0">
                <a:ea typeface="+mn-lt"/>
                <a:cs typeface="+mn-lt"/>
              </a:rPr>
              <a:t>Pagina met alle werkvelden op een rij: </a:t>
            </a:r>
            <a:r>
              <a:rPr lang="nl-NL" sz="5100" dirty="0">
                <a:ea typeface="+mn-lt"/>
                <a:cs typeface="+mn-lt"/>
                <a:hlinkClick r:id="rId7"/>
              </a:rPr>
              <a:t>www.roc-nijmegen.nl/mbo</a:t>
            </a:r>
            <a:r>
              <a:rPr lang="nl-NL" sz="5100" dirty="0">
                <a:ea typeface="+mn-lt"/>
                <a:cs typeface="+mn-lt"/>
              </a:rPr>
              <a:t> </a:t>
            </a:r>
          </a:p>
          <a:p>
            <a:pPr>
              <a:buFont typeface="Wingdings" panose="05000000000000000000" pitchFamily="2" charset="2"/>
              <a:buChar char="v"/>
            </a:pPr>
            <a:r>
              <a:rPr lang="nl-NL" sz="5100" dirty="0">
                <a:ea typeface="+mn-lt"/>
                <a:cs typeface="+mn-lt"/>
              </a:rPr>
              <a:t>Gesprek met studiekeuzeadviseur: </a:t>
            </a:r>
            <a:r>
              <a:rPr lang="nl-NL" sz="5100" dirty="0">
                <a:ea typeface="+mn-lt"/>
                <a:cs typeface="+mn-lt"/>
                <a:hlinkClick r:id="rId8"/>
              </a:rPr>
              <a:t>www.roc-nijmegen.nl/adviesgesprek</a:t>
            </a:r>
            <a:r>
              <a:rPr lang="nl-NL" sz="5100" dirty="0">
                <a:ea typeface="+mn-lt"/>
                <a:cs typeface="+mn-lt"/>
              </a:rPr>
              <a:t> </a:t>
            </a:r>
          </a:p>
          <a:p>
            <a:pPr>
              <a:buFont typeface="Wingdings" panose="05000000000000000000" pitchFamily="2" charset="2"/>
              <a:buChar char="v"/>
            </a:pPr>
            <a:r>
              <a:rPr lang="nl-NL" sz="5100" dirty="0">
                <a:ea typeface="+mn-lt"/>
                <a:cs typeface="+mn-lt"/>
              </a:rPr>
              <a:t>Open Dag: </a:t>
            </a:r>
            <a:r>
              <a:rPr lang="nl-NL" sz="5100" dirty="0">
                <a:ea typeface="+mn-lt"/>
                <a:cs typeface="+mn-lt"/>
                <a:hlinkClick r:id="rId9"/>
              </a:rPr>
              <a:t>www.roc-nijmegen.nl/opendag</a:t>
            </a:r>
            <a:r>
              <a:rPr lang="nl-NL" sz="5100" dirty="0">
                <a:ea typeface="+mn-lt"/>
                <a:cs typeface="+mn-lt"/>
              </a:rPr>
              <a:t> </a:t>
            </a:r>
          </a:p>
          <a:p>
            <a:pPr>
              <a:buFont typeface="Wingdings" panose="05000000000000000000" pitchFamily="2" charset="2"/>
              <a:buChar char="v"/>
            </a:pPr>
            <a:r>
              <a:rPr lang="nl-NL" sz="5100" dirty="0">
                <a:ea typeface="+mn-lt"/>
                <a:cs typeface="+mn-lt"/>
              </a:rPr>
              <a:t>Meelopen: </a:t>
            </a:r>
            <a:r>
              <a:rPr lang="nl-NL" sz="5100" dirty="0">
                <a:ea typeface="+mn-lt"/>
                <a:cs typeface="+mn-lt"/>
                <a:hlinkClick r:id="rId10"/>
              </a:rPr>
              <a:t>www.roc-nijmegen.nl/meelopen</a:t>
            </a:r>
            <a:r>
              <a:rPr lang="nl-NL" sz="5100" dirty="0">
                <a:ea typeface="+mn-lt"/>
                <a:cs typeface="+mn-lt"/>
              </a:rPr>
              <a:t> </a:t>
            </a:r>
          </a:p>
          <a:p>
            <a:pPr>
              <a:buFont typeface="Wingdings" panose="05000000000000000000" pitchFamily="2" charset="2"/>
              <a:buChar char="v"/>
            </a:pPr>
            <a:r>
              <a:rPr lang="nl-NL" sz="5100" dirty="0">
                <a:ea typeface="+mn-lt"/>
                <a:cs typeface="+mn-lt"/>
              </a:rPr>
              <a:t>Video’s De Wereld van: </a:t>
            </a:r>
            <a:r>
              <a:rPr lang="nl-NL" sz="5100" dirty="0">
                <a:ea typeface="+mn-lt"/>
                <a:cs typeface="+mn-lt"/>
                <a:hlinkClick r:id="rId11"/>
              </a:rPr>
              <a:t>www.roc-nijmegen.nl/toekomst</a:t>
            </a:r>
            <a:r>
              <a:rPr lang="nl-NL" sz="5100" dirty="0">
                <a:ea typeface="+mn-lt"/>
                <a:cs typeface="+mn-lt"/>
              </a:rPr>
              <a:t>   </a:t>
            </a:r>
          </a:p>
          <a:p>
            <a:pPr>
              <a:buFont typeface="Wingdings" panose="05000000000000000000" pitchFamily="2" charset="2"/>
              <a:buChar char="v"/>
            </a:pPr>
            <a:r>
              <a:rPr lang="nl-NL" sz="5100" dirty="0">
                <a:ea typeface="+mn-lt"/>
                <a:cs typeface="+mn-lt"/>
              </a:rPr>
              <a:t>Locatievideo’s: </a:t>
            </a:r>
            <a:r>
              <a:rPr lang="nl-NL" sz="5100" dirty="0">
                <a:ea typeface="+mn-lt"/>
                <a:cs typeface="+mn-lt"/>
                <a:hlinkClick r:id="rId12"/>
              </a:rPr>
              <a:t>www.roc-nijmegen.nl/locatie</a:t>
            </a:r>
            <a:r>
              <a:rPr lang="nl-NL" sz="5100" dirty="0">
                <a:ea typeface="+mn-lt"/>
                <a:cs typeface="+mn-lt"/>
              </a:rPr>
              <a:t> </a:t>
            </a:r>
          </a:p>
          <a:p>
            <a:pPr>
              <a:buFont typeface="Wingdings" panose="05000000000000000000" pitchFamily="2" charset="2"/>
              <a:buChar char="v"/>
            </a:pPr>
            <a:r>
              <a:rPr lang="nl-NL" sz="5100" dirty="0">
                <a:cs typeface="Arial"/>
                <a:hlinkClick r:id="rId13"/>
              </a:rPr>
              <a:t>www.kiesmbo.nl</a:t>
            </a:r>
            <a:r>
              <a:rPr lang="nl-NL" sz="5100" dirty="0">
                <a:cs typeface="Arial"/>
              </a:rPr>
              <a:t> </a:t>
            </a:r>
          </a:p>
          <a:p>
            <a:endParaRPr lang="nl-NL" dirty="0">
              <a:cs typeface="Arial"/>
            </a:endParaRPr>
          </a:p>
          <a:p>
            <a:endParaRPr lang="nl-NL" dirty="0">
              <a:cs typeface="Arial"/>
            </a:endParaRPr>
          </a:p>
          <a:p>
            <a:endParaRPr lang="nl-NL" dirty="0">
              <a:cs typeface="Arial"/>
            </a:endParaRPr>
          </a:p>
        </p:txBody>
      </p:sp>
      <p:pic>
        <p:nvPicPr>
          <p:cNvPr id="4" name="Slide 25">
            <a:hlinkClick r:id="" action="ppaction://media"/>
            <a:extLst>
              <a:ext uri="{FF2B5EF4-FFF2-40B4-BE49-F238E27FC236}">
                <a16:creationId xmlns:a16="http://schemas.microsoft.com/office/drawing/2014/main" id="{0362E3E6-3DBE-4454-A4A2-A3288DCC12D7}"/>
              </a:ext>
            </a:extLst>
          </p:cNvPr>
          <p:cNvPicPr>
            <a:picLocks noChangeAspect="1"/>
          </p:cNvPicPr>
          <p:nvPr>
            <a:audioFile r:link="rId2"/>
            <p:extLst>
              <p:ext uri="{DAA4B4D4-6D71-4841-9C94-3DE7FCFB9230}">
                <p14:media xmlns:p14="http://schemas.microsoft.com/office/powerpoint/2010/main" r:embed="rId1"/>
              </p:ext>
            </p:extLst>
          </p:nvPr>
        </p:nvPicPr>
        <p:blipFill>
          <a:blip r:embed="rId14"/>
          <a:stretch>
            <a:fillRect/>
          </a:stretch>
        </p:blipFill>
        <p:spPr>
          <a:xfrm>
            <a:off x="8368683" y="6095032"/>
            <a:ext cx="609600" cy="609600"/>
          </a:xfrm>
          <a:prstGeom prst="rect">
            <a:avLst/>
          </a:prstGeom>
        </p:spPr>
      </p:pic>
    </p:spTree>
    <p:extLst>
      <p:ext uri="{BB962C8B-B14F-4D97-AF65-F5344CB8AC3E}">
        <p14:creationId xmlns:p14="http://schemas.microsoft.com/office/powerpoint/2010/main" val="2662717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825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FF0B9E-2163-4992-B700-E9DD3C1E9A12}"/>
              </a:ext>
            </a:extLst>
          </p:cNvPr>
          <p:cNvSpPr>
            <a:spLocks noGrp="1"/>
          </p:cNvSpPr>
          <p:nvPr>
            <p:ph type="title"/>
          </p:nvPr>
        </p:nvSpPr>
        <p:spPr/>
        <p:txBody>
          <a:bodyPr/>
          <a:lstStyle/>
          <a:p>
            <a:r>
              <a:rPr lang="nl-NL"/>
              <a:t>Presentatie thuis nalezen? </a:t>
            </a:r>
          </a:p>
        </p:txBody>
      </p:sp>
      <p:sp>
        <p:nvSpPr>
          <p:cNvPr id="3" name="Tijdelijke aanduiding voor tekst 2">
            <a:extLst>
              <a:ext uri="{FF2B5EF4-FFF2-40B4-BE49-F238E27FC236}">
                <a16:creationId xmlns:a16="http://schemas.microsoft.com/office/drawing/2014/main" id="{5E49916B-30F4-4CE9-8452-72A2A6B86472}"/>
              </a:ext>
            </a:extLst>
          </p:cNvPr>
          <p:cNvSpPr>
            <a:spLocks noGrp="1"/>
          </p:cNvSpPr>
          <p:nvPr>
            <p:ph type="body" sz="quarter" idx="10"/>
          </p:nvPr>
        </p:nvSpPr>
        <p:spPr/>
        <p:txBody>
          <a:bodyPr>
            <a:normAutofit/>
          </a:bodyPr>
          <a:lstStyle/>
          <a:p>
            <a:pPr marL="457200" indent="-457200">
              <a:buFont typeface="+mj-lt"/>
              <a:buAutoNum type="arabicPeriod"/>
            </a:pPr>
            <a:r>
              <a:rPr lang="nl-NL" dirty="0"/>
              <a:t>Stuur een e-mail naar: k.aarsse@roc-nijmegen.nl</a:t>
            </a:r>
            <a:r>
              <a:rPr lang="nl-NL" i="1" dirty="0"/>
              <a:t> </a:t>
            </a:r>
          </a:p>
          <a:p>
            <a:pPr marL="457200" indent="-457200">
              <a:buFont typeface="+mj-lt"/>
              <a:buAutoNum type="arabicPeriod"/>
            </a:pPr>
            <a:r>
              <a:rPr lang="nl-NL" dirty="0"/>
              <a:t>Zet in het onderwerp “presentatie”</a:t>
            </a:r>
          </a:p>
          <a:p>
            <a:pPr marL="457200" indent="-457200">
              <a:buFont typeface="+mj-lt"/>
              <a:buAutoNum type="arabicPeriod"/>
            </a:pPr>
            <a:r>
              <a:rPr lang="nl-NL" dirty="0"/>
              <a:t>Dan stuur ik jou z.s.m. deze presentatie </a:t>
            </a:r>
          </a:p>
          <a:p>
            <a:pPr marL="0" indent="0">
              <a:buNone/>
            </a:pPr>
            <a:endParaRPr lang="nl-NL" dirty="0"/>
          </a:p>
          <a:p>
            <a:pPr marL="0" indent="0">
              <a:buNone/>
            </a:pPr>
            <a:r>
              <a:rPr lang="nl-NL" dirty="0"/>
              <a:t>Ook op de website bij de opleidingen staan diverse video’s en andere presentaties die je kunt bekijken. </a:t>
            </a:r>
          </a:p>
          <a:p>
            <a:pPr marL="0" indent="0">
              <a:buNone/>
            </a:pPr>
            <a:endParaRPr lang="nl-NL" dirty="0"/>
          </a:p>
          <a:p>
            <a:pPr marL="0" indent="0">
              <a:buNone/>
            </a:pPr>
            <a:r>
              <a:rPr lang="nl-NL" dirty="0"/>
              <a:t>Volg #</a:t>
            </a:r>
            <a:r>
              <a:rPr lang="nl-NL" dirty="0" err="1"/>
              <a:t>ROCNijmegen</a:t>
            </a:r>
            <a:r>
              <a:rPr lang="nl-NL" dirty="0"/>
              <a:t> op </a:t>
            </a:r>
            <a:r>
              <a:rPr lang="nl-NL" dirty="0" err="1"/>
              <a:t>social</a:t>
            </a:r>
            <a:r>
              <a:rPr lang="nl-NL" dirty="0"/>
              <a:t> media</a:t>
            </a:r>
          </a:p>
        </p:txBody>
      </p:sp>
      <p:pic>
        <p:nvPicPr>
          <p:cNvPr id="4" name="Afbeelding 3">
            <a:extLst>
              <a:ext uri="{FF2B5EF4-FFF2-40B4-BE49-F238E27FC236}">
                <a16:creationId xmlns:a16="http://schemas.microsoft.com/office/drawing/2014/main" id="{78E9467E-433A-481D-9454-80423ACB0F9A}"/>
              </a:ext>
            </a:extLst>
          </p:cNvPr>
          <p:cNvPicPr>
            <a:picLocks noChangeAspect="1"/>
          </p:cNvPicPr>
          <p:nvPr/>
        </p:nvPicPr>
        <p:blipFill>
          <a:blip r:embed="rId4"/>
          <a:stretch>
            <a:fillRect/>
          </a:stretch>
        </p:blipFill>
        <p:spPr>
          <a:xfrm>
            <a:off x="5990562" y="4826401"/>
            <a:ext cx="387726" cy="370868"/>
          </a:xfrm>
          <a:prstGeom prst="rect">
            <a:avLst/>
          </a:prstGeom>
        </p:spPr>
      </p:pic>
      <p:pic>
        <p:nvPicPr>
          <p:cNvPr id="5" name="Afbeelding 4">
            <a:extLst>
              <a:ext uri="{FF2B5EF4-FFF2-40B4-BE49-F238E27FC236}">
                <a16:creationId xmlns:a16="http://schemas.microsoft.com/office/drawing/2014/main" id="{A7B2C620-D2C0-4CB5-A294-3437A69FC9ED}"/>
              </a:ext>
            </a:extLst>
          </p:cNvPr>
          <p:cNvPicPr>
            <a:picLocks noChangeAspect="1"/>
          </p:cNvPicPr>
          <p:nvPr/>
        </p:nvPicPr>
        <p:blipFill>
          <a:blip r:embed="rId5"/>
          <a:stretch>
            <a:fillRect/>
          </a:stretch>
        </p:blipFill>
        <p:spPr>
          <a:xfrm>
            <a:off x="6430792" y="4799148"/>
            <a:ext cx="387726" cy="382556"/>
          </a:xfrm>
          <a:prstGeom prst="rect">
            <a:avLst/>
          </a:prstGeom>
        </p:spPr>
      </p:pic>
      <p:pic>
        <p:nvPicPr>
          <p:cNvPr id="6" name="Slide 26">
            <a:hlinkClick r:id="" action="ppaction://media"/>
            <a:extLst>
              <a:ext uri="{FF2B5EF4-FFF2-40B4-BE49-F238E27FC236}">
                <a16:creationId xmlns:a16="http://schemas.microsoft.com/office/drawing/2014/main" id="{EDE88EF9-0C04-41FA-9811-8619F87BEAF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42050" y="6018320"/>
            <a:ext cx="609600" cy="609600"/>
          </a:xfrm>
          <a:prstGeom prst="rect">
            <a:avLst/>
          </a:prstGeom>
        </p:spPr>
      </p:pic>
    </p:spTree>
    <p:extLst>
      <p:ext uri="{BB962C8B-B14F-4D97-AF65-F5344CB8AC3E}">
        <p14:creationId xmlns:p14="http://schemas.microsoft.com/office/powerpoint/2010/main" val="1953526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727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Domein Veiligheid</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a:bodyPr>
          <a:lstStyle/>
          <a:p>
            <a:pPr marL="0" indent="0">
              <a:buNone/>
            </a:pPr>
            <a:r>
              <a:rPr lang="nl-NL" altLang="nl-NL" dirty="0"/>
              <a:t>Binnen het domein veiligheid is er een aantal hoofdgroepen te onderscheiden. </a:t>
            </a:r>
          </a:p>
          <a:p>
            <a:pPr>
              <a:buNone/>
            </a:pPr>
            <a:endParaRPr lang="nl-NL" altLang="nl-NL" dirty="0"/>
          </a:p>
          <a:p>
            <a:r>
              <a:rPr lang="nl-NL" altLang="nl-NL" dirty="0"/>
              <a:t>Particuliere sector </a:t>
            </a:r>
            <a:r>
              <a:rPr lang="nl-NL" altLang="nl-NL" dirty="0">
                <a:sym typeface="Wingdings" panose="05000000000000000000" pitchFamily="2" charset="2"/>
              </a:rPr>
              <a:t> hierbij hoort het beroep beveiliger!</a:t>
            </a:r>
          </a:p>
          <a:p>
            <a:pPr>
              <a:buNone/>
            </a:pPr>
            <a:endParaRPr lang="nl-NL" altLang="nl-NL" dirty="0"/>
          </a:p>
          <a:p>
            <a:r>
              <a:rPr lang="nl-NL" altLang="nl-NL" dirty="0"/>
              <a:t>Publieke sector </a:t>
            </a:r>
            <a:r>
              <a:rPr lang="nl-NL" altLang="nl-NL" dirty="0">
                <a:sym typeface="Wingdings" panose="05000000000000000000" pitchFamily="2" charset="2"/>
              </a:rPr>
              <a:t> hierbij hoort het beroep handhaver!</a:t>
            </a:r>
            <a:endParaRPr lang="nl-NL" dirty="0"/>
          </a:p>
          <a:p>
            <a:endParaRPr lang="nl-NL" dirty="0"/>
          </a:p>
        </p:txBody>
      </p:sp>
      <p:pic>
        <p:nvPicPr>
          <p:cNvPr id="6" name="Slide 3">
            <a:hlinkClick r:id="" action="ppaction://media"/>
            <a:extLst>
              <a:ext uri="{FF2B5EF4-FFF2-40B4-BE49-F238E27FC236}">
                <a16:creationId xmlns:a16="http://schemas.microsoft.com/office/drawing/2014/main" id="{036413CF-B55F-4FD5-BE2C-3A0C54570A12}"/>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210550" y="6018320"/>
            <a:ext cx="609600" cy="609600"/>
          </a:xfrm>
          <a:prstGeom prst="rect">
            <a:avLst/>
          </a:prstGeom>
        </p:spPr>
      </p:pic>
    </p:spTree>
    <p:extLst>
      <p:ext uri="{BB962C8B-B14F-4D97-AF65-F5344CB8AC3E}">
        <p14:creationId xmlns:p14="http://schemas.microsoft.com/office/powerpoint/2010/main" val="2122974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097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a:xfrm>
            <a:off x="628650" y="4717337"/>
            <a:ext cx="7886700" cy="1325563"/>
          </a:xfrm>
        </p:spPr>
        <p:txBody>
          <a:bodyPr/>
          <a:lstStyle/>
          <a:p>
            <a:pPr algn="ctr"/>
            <a:r>
              <a:rPr lang="nl-NL" dirty="0"/>
              <a:t>Wellicht dat één van onze opleidingen dan bij jou past!</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643714"/>
            <a:ext cx="7886700" cy="3876675"/>
          </a:xfrm>
        </p:spPr>
        <p:txBody>
          <a:bodyPr>
            <a:normAutofit fontScale="92500" lnSpcReduction="10000"/>
          </a:bodyPr>
          <a:lstStyle/>
          <a:p>
            <a:pPr>
              <a:lnSpc>
                <a:spcPct val="80000"/>
              </a:lnSpc>
              <a:buFontTx/>
              <a:buNone/>
              <a:defRPr/>
            </a:pPr>
            <a:r>
              <a:rPr lang="nl-NL" altLang="nl-NL" sz="2600" dirty="0"/>
              <a:t>Ben jij…..</a:t>
            </a:r>
          </a:p>
          <a:p>
            <a:pPr>
              <a:lnSpc>
                <a:spcPct val="80000"/>
              </a:lnSpc>
              <a:defRPr/>
            </a:pPr>
            <a:r>
              <a:rPr lang="nl-NL" altLang="nl-NL" sz="2600" dirty="0"/>
              <a:t>Dienstverlenend ingesteld?</a:t>
            </a:r>
          </a:p>
          <a:p>
            <a:pPr>
              <a:lnSpc>
                <a:spcPct val="80000"/>
              </a:lnSpc>
              <a:defRPr/>
            </a:pPr>
            <a:r>
              <a:rPr lang="nl-NL" altLang="nl-NL" sz="2600" dirty="0"/>
              <a:t>Communicatief vaardig?</a:t>
            </a:r>
          </a:p>
          <a:p>
            <a:pPr>
              <a:lnSpc>
                <a:spcPct val="80000"/>
              </a:lnSpc>
              <a:defRPr/>
            </a:pPr>
            <a:r>
              <a:rPr lang="nl-NL" altLang="nl-NL" sz="2600" dirty="0"/>
              <a:t>Flexibel, geduldig en stressbestendig?</a:t>
            </a:r>
          </a:p>
          <a:p>
            <a:pPr>
              <a:lnSpc>
                <a:spcPct val="80000"/>
              </a:lnSpc>
              <a:defRPr/>
            </a:pPr>
            <a:endParaRPr lang="nl-NL" altLang="nl-NL" sz="2600" dirty="0"/>
          </a:p>
          <a:p>
            <a:pPr>
              <a:lnSpc>
                <a:spcPct val="80000"/>
              </a:lnSpc>
              <a:buFontTx/>
              <a:buNone/>
              <a:defRPr/>
            </a:pPr>
            <a:r>
              <a:rPr lang="nl-NL" altLang="nl-NL" sz="2600" dirty="0"/>
              <a:t>Kan jij….</a:t>
            </a:r>
          </a:p>
          <a:p>
            <a:pPr>
              <a:lnSpc>
                <a:spcPct val="80000"/>
              </a:lnSpc>
              <a:defRPr/>
            </a:pPr>
            <a:r>
              <a:rPr lang="nl-NL" altLang="nl-NL" sz="2600" dirty="0"/>
              <a:t>Nauwkeurig werken?</a:t>
            </a:r>
          </a:p>
          <a:p>
            <a:pPr>
              <a:lnSpc>
                <a:spcPct val="80000"/>
              </a:lnSpc>
              <a:defRPr/>
            </a:pPr>
            <a:r>
              <a:rPr lang="nl-NL" altLang="nl-NL" sz="2600" dirty="0"/>
              <a:t>Goed samenwerken?</a:t>
            </a:r>
          </a:p>
          <a:p>
            <a:pPr>
              <a:lnSpc>
                <a:spcPct val="80000"/>
              </a:lnSpc>
              <a:defRPr/>
            </a:pPr>
            <a:r>
              <a:rPr lang="nl-NL" altLang="nl-NL" sz="2600" dirty="0"/>
              <a:t>Anderen motiveren en stimuleren?</a:t>
            </a:r>
          </a:p>
          <a:p>
            <a:pPr>
              <a:lnSpc>
                <a:spcPct val="80000"/>
              </a:lnSpc>
              <a:defRPr/>
            </a:pPr>
            <a:r>
              <a:rPr lang="nl-NL" altLang="nl-NL" sz="2600" dirty="0"/>
              <a:t>Jezelf beheersen?</a:t>
            </a:r>
          </a:p>
          <a:p>
            <a:pPr>
              <a:buFontTx/>
              <a:buChar char="-"/>
            </a:pPr>
            <a:endParaRPr lang="nl-NL" dirty="0"/>
          </a:p>
        </p:txBody>
      </p:sp>
      <p:pic>
        <p:nvPicPr>
          <p:cNvPr id="6" name="Slide 4">
            <a:hlinkClick r:id="" action="ppaction://media"/>
            <a:extLst>
              <a:ext uri="{FF2B5EF4-FFF2-40B4-BE49-F238E27FC236}">
                <a16:creationId xmlns:a16="http://schemas.microsoft.com/office/drawing/2014/main" id="{E660132E-DDE6-4033-A5F3-171917AF34A6}"/>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210550" y="6042900"/>
            <a:ext cx="609600" cy="609600"/>
          </a:xfrm>
          <a:prstGeom prst="rect">
            <a:avLst/>
          </a:prstGeom>
        </p:spPr>
      </p:pic>
    </p:spTree>
    <p:extLst>
      <p:ext uri="{BB962C8B-B14F-4D97-AF65-F5344CB8AC3E}">
        <p14:creationId xmlns:p14="http://schemas.microsoft.com/office/powerpoint/2010/main" val="1082416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4088"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Opleidingen</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a:bodyPr>
          <a:lstStyle/>
          <a:p>
            <a:pPr>
              <a:spcBef>
                <a:spcPct val="0"/>
              </a:spcBef>
              <a:buClr>
                <a:schemeClr val="tx1"/>
              </a:buClr>
              <a:buFontTx/>
              <a:buAutoNum type="arabicPeriod"/>
            </a:pPr>
            <a:r>
              <a:rPr lang="nl-NL" altLang="nl-NL" dirty="0"/>
              <a:t>Beveiliger - BOL - niveau 2 </a:t>
            </a:r>
            <a:r>
              <a:rPr lang="nl-NL" altLang="nl-NL" dirty="0">
                <a:sym typeface="Wingdings" panose="05000000000000000000" pitchFamily="2" charset="2"/>
              </a:rPr>
              <a:t> </a:t>
            </a:r>
            <a:r>
              <a:rPr lang="nl-NL" altLang="nl-NL" b="1" dirty="0">
                <a:sym typeface="Wingdings" panose="05000000000000000000" pitchFamily="2" charset="2"/>
              </a:rPr>
              <a:t>2 locaties!</a:t>
            </a:r>
            <a:endParaRPr lang="nl-NL" altLang="nl-NL" b="1" dirty="0"/>
          </a:p>
          <a:p>
            <a:pPr>
              <a:spcBef>
                <a:spcPct val="0"/>
              </a:spcBef>
              <a:buClr>
                <a:schemeClr val="tx1"/>
              </a:buClr>
              <a:buFontTx/>
              <a:buAutoNum type="arabicPeriod"/>
            </a:pPr>
            <a:endParaRPr lang="nl-NL" altLang="nl-NL" dirty="0"/>
          </a:p>
          <a:p>
            <a:pPr>
              <a:spcBef>
                <a:spcPct val="0"/>
              </a:spcBef>
              <a:buClr>
                <a:schemeClr val="tx1"/>
              </a:buClr>
              <a:buFontTx/>
              <a:buAutoNum type="arabicPeriod"/>
            </a:pPr>
            <a:r>
              <a:rPr lang="nl-NL" altLang="nl-NL" dirty="0"/>
              <a:t>Coördinator beveiliging – BOL - niveau 3 </a:t>
            </a:r>
            <a:r>
              <a:rPr lang="nl-NL" altLang="nl-NL" dirty="0">
                <a:sym typeface="Wingdings" panose="05000000000000000000" pitchFamily="2" charset="2"/>
              </a:rPr>
              <a:t> Boxmeer</a:t>
            </a:r>
            <a:endParaRPr lang="nl-NL" altLang="nl-NL" dirty="0"/>
          </a:p>
          <a:p>
            <a:pPr>
              <a:spcBef>
                <a:spcPct val="0"/>
              </a:spcBef>
              <a:buClr>
                <a:schemeClr val="tx1"/>
              </a:buClr>
              <a:buFontTx/>
              <a:buAutoNum type="arabicPeriod"/>
            </a:pPr>
            <a:endParaRPr lang="nl-NL" altLang="nl-NL" dirty="0"/>
          </a:p>
          <a:p>
            <a:pPr>
              <a:spcBef>
                <a:spcPct val="0"/>
              </a:spcBef>
              <a:buClr>
                <a:schemeClr val="tx1"/>
              </a:buClr>
              <a:buFontTx/>
              <a:buAutoNum type="arabicPeriod"/>
            </a:pPr>
            <a:r>
              <a:rPr lang="nl-NL" altLang="nl-NL" dirty="0"/>
              <a:t>Handhaving toezicht en veiligheid – BOL – niveau 3 </a:t>
            </a:r>
            <a:r>
              <a:rPr lang="nl-NL" altLang="nl-NL" dirty="0">
                <a:sym typeface="Wingdings" panose="05000000000000000000" pitchFamily="2" charset="2"/>
              </a:rPr>
              <a:t> Nijmegen</a:t>
            </a:r>
            <a:endParaRPr lang="nl-NL" altLang="nl-NL" dirty="0"/>
          </a:p>
          <a:p>
            <a:pPr>
              <a:spcBef>
                <a:spcPct val="0"/>
              </a:spcBef>
              <a:buClr>
                <a:schemeClr val="tx1"/>
              </a:buClr>
              <a:buFontTx/>
              <a:buAutoNum type="arabicPeriod"/>
            </a:pPr>
            <a:endParaRPr lang="nl-NL" altLang="nl-NL" dirty="0"/>
          </a:p>
          <a:p>
            <a:pPr>
              <a:spcBef>
                <a:spcPct val="0"/>
              </a:spcBef>
              <a:buClr>
                <a:schemeClr val="tx1"/>
              </a:buClr>
              <a:buFontTx/>
              <a:buAutoNum type="arabicPeriod"/>
            </a:pPr>
            <a:r>
              <a:rPr lang="nl-NL" altLang="nl-NL" dirty="0"/>
              <a:t>Leidinggevende afdeling, team of project – BBL - niveau 4 </a:t>
            </a:r>
            <a:r>
              <a:rPr lang="nl-NL" altLang="nl-NL" dirty="0">
                <a:sym typeface="Wingdings" panose="05000000000000000000" pitchFamily="2" charset="2"/>
              </a:rPr>
              <a:t> Boxmeer </a:t>
            </a:r>
            <a:endParaRPr lang="nl-NL" dirty="0"/>
          </a:p>
        </p:txBody>
      </p:sp>
      <p:pic>
        <p:nvPicPr>
          <p:cNvPr id="5" name="Slide 5">
            <a:hlinkClick r:id="" action="ppaction://media"/>
            <a:extLst>
              <a:ext uri="{FF2B5EF4-FFF2-40B4-BE49-F238E27FC236}">
                <a16:creationId xmlns:a16="http://schemas.microsoft.com/office/drawing/2014/main" id="{A17505AE-7A95-40E5-9AD8-55A3D7D25E0E}"/>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210550" y="6080464"/>
            <a:ext cx="609600" cy="609600"/>
          </a:xfrm>
          <a:prstGeom prst="rect">
            <a:avLst/>
          </a:prstGeom>
        </p:spPr>
      </p:pic>
    </p:spTree>
    <p:extLst>
      <p:ext uri="{BB962C8B-B14F-4D97-AF65-F5344CB8AC3E}">
        <p14:creationId xmlns:p14="http://schemas.microsoft.com/office/powerpoint/2010/main" val="954112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1577"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a:xfrm>
            <a:off x="628651" y="132426"/>
            <a:ext cx="7581898" cy="1325563"/>
          </a:xfrm>
        </p:spPr>
        <p:txBody>
          <a:bodyPr/>
          <a:lstStyle/>
          <a:p>
            <a:r>
              <a:rPr lang="nl-NL" dirty="0"/>
              <a:t>Toelatingseisen</a:t>
            </a:r>
          </a:p>
        </p:txBody>
      </p:sp>
      <p:sp>
        <p:nvSpPr>
          <p:cNvPr id="5" name="Tijdelijke aanduiding voor tekst 2">
            <a:extLst>
              <a:ext uri="{FF2B5EF4-FFF2-40B4-BE49-F238E27FC236}">
                <a16:creationId xmlns:a16="http://schemas.microsoft.com/office/drawing/2014/main" id="{E7AA8A0E-83EC-401F-BAC7-F2371409A237}"/>
              </a:ext>
            </a:extLst>
          </p:cNvPr>
          <p:cNvSpPr txBox="1">
            <a:spLocks/>
          </p:cNvSpPr>
          <p:nvPr/>
        </p:nvSpPr>
        <p:spPr>
          <a:xfrm>
            <a:off x="6063174" y="1865248"/>
            <a:ext cx="2452175" cy="3876675"/>
          </a:xfrm>
          <a:prstGeom prst="rect">
            <a:avLst/>
          </a:prstGeom>
        </p:spPr>
        <p:txBody>
          <a:bodyPr vert="horz" lIns="91440" tIns="45720" rIns="91440" bIns="45720" rtlCol="0">
            <a:normAutofit/>
          </a:bodyPr>
          <a:lst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nl-NL" dirty="0"/>
          </a:p>
        </p:txBody>
      </p:sp>
      <p:graphicFrame>
        <p:nvGraphicFramePr>
          <p:cNvPr id="13" name="Tabel 9">
            <a:extLst>
              <a:ext uri="{FF2B5EF4-FFF2-40B4-BE49-F238E27FC236}">
                <a16:creationId xmlns:a16="http://schemas.microsoft.com/office/drawing/2014/main" id="{F27EA1EF-0FCD-44D2-B116-40D336E68A87}"/>
              </a:ext>
            </a:extLst>
          </p:cNvPr>
          <p:cNvGraphicFramePr>
            <a:graphicFrameLocks noGrp="1"/>
          </p:cNvGraphicFramePr>
          <p:nvPr>
            <p:extLst>
              <p:ext uri="{D42A27DB-BD31-4B8C-83A1-F6EECF244321}">
                <p14:modId xmlns:p14="http://schemas.microsoft.com/office/powerpoint/2010/main" val="515714330"/>
              </p:ext>
            </p:extLst>
          </p:nvPr>
        </p:nvGraphicFramePr>
        <p:xfrm>
          <a:off x="759654" y="1116077"/>
          <a:ext cx="7755695" cy="5052522"/>
        </p:xfrm>
        <a:graphic>
          <a:graphicData uri="http://schemas.openxmlformats.org/drawingml/2006/table">
            <a:tbl>
              <a:tblPr firstRow="1" bandRow="1">
                <a:tableStyleId>{69012ECD-51FC-41F1-AA8D-1B2483CD663E}</a:tableStyleId>
              </a:tblPr>
              <a:tblGrid>
                <a:gridCol w="2844680">
                  <a:extLst>
                    <a:ext uri="{9D8B030D-6E8A-4147-A177-3AD203B41FA5}">
                      <a16:colId xmlns:a16="http://schemas.microsoft.com/office/drawing/2014/main" val="3982756247"/>
                    </a:ext>
                  </a:extLst>
                </a:gridCol>
                <a:gridCol w="949911">
                  <a:extLst>
                    <a:ext uri="{9D8B030D-6E8A-4147-A177-3AD203B41FA5}">
                      <a16:colId xmlns:a16="http://schemas.microsoft.com/office/drawing/2014/main" val="4211675806"/>
                    </a:ext>
                  </a:extLst>
                </a:gridCol>
                <a:gridCol w="1109708">
                  <a:extLst>
                    <a:ext uri="{9D8B030D-6E8A-4147-A177-3AD203B41FA5}">
                      <a16:colId xmlns:a16="http://schemas.microsoft.com/office/drawing/2014/main" val="4166247335"/>
                    </a:ext>
                  </a:extLst>
                </a:gridCol>
                <a:gridCol w="1154097">
                  <a:extLst>
                    <a:ext uri="{9D8B030D-6E8A-4147-A177-3AD203B41FA5}">
                      <a16:colId xmlns:a16="http://schemas.microsoft.com/office/drawing/2014/main" val="2819361652"/>
                    </a:ext>
                  </a:extLst>
                </a:gridCol>
                <a:gridCol w="1697299">
                  <a:extLst>
                    <a:ext uri="{9D8B030D-6E8A-4147-A177-3AD203B41FA5}">
                      <a16:colId xmlns:a16="http://schemas.microsoft.com/office/drawing/2014/main" val="2536258779"/>
                    </a:ext>
                  </a:extLst>
                </a:gridCol>
              </a:tblGrid>
              <a:tr h="702386">
                <a:tc>
                  <a:txBody>
                    <a:bodyPr/>
                    <a:lstStyle/>
                    <a:p>
                      <a:r>
                        <a:rPr lang="nl-NL" dirty="0"/>
                        <a:t>Opleiding</a:t>
                      </a:r>
                    </a:p>
                  </a:txBody>
                  <a:tcPr/>
                </a:tc>
                <a:tc>
                  <a:txBody>
                    <a:bodyPr/>
                    <a:lstStyle/>
                    <a:p>
                      <a:r>
                        <a:rPr lang="nl-NL" dirty="0"/>
                        <a:t>Niveau</a:t>
                      </a:r>
                    </a:p>
                  </a:txBody>
                  <a:tcPr/>
                </a:tc>
                <a:tc>
                  <a:txBody>
                    <a:bodyPr/>
                    <a:lstStyle/>
                    <a:p>
                      <a:r>
                        <a:rPr lang="nl-NL" dirty="0"/>
                        <a:t>Vorm</a:t>
                      </a:r>
                    </a:p>
                  </a:txBody>
                  <a:tcPr/>
                </a:tc>
                <a:tc>
                  <a:txBody>
                    <a:bodyPr/>
                    <a:lstStyle/>
                    <a:p>
                      <a:r>
                        <a:rPr lang="nl-NL" dirty="0"/>
                        <a:t>Duur</a:t>
                      </a:r>
                    </a:p>
                  </a:txBody>
                  <a:tcPr/>
                </a:tc>
                <a:tc>
                  <a:txBody>
                    <a:bodyPr/>
                    <a:lstStyle/>
                    <a:p>
                      <a:r>
                        <a:rPr lang="nl-NL" dirty="0"/>
                        <a:t>Minimale vooropleiding</a:t>
                      </a:r>
                    </a:p>
                  </a:txBody>
                  <a:tcPr/>
                </a:tc>
                <a:extLst>
                  <a:ext uri="{0D108BD9-81ED-4DB2-BD59-A6C34878D82A}">
                    <a16:rowId xmlns:a16="http://schemas.microsoft.com/office/drawing/2014/main" val="2533999908"/>
                  </a:ext>
                </a:extLst>
              </a:tr>
              <a:tr h="833601">
                <a:tc>
                  <a:txBody>
                    <a:bodyPr/>
                    <a:lstStyle/>
                    <a:p>
                      <a:r>
                        <a:rPr lang="nl-NL" sz="2000" dirty="0">
                          <a:solidFill>
                            <a:schemeClr val="accent5">
                              <a:lumMod val="10000"/>
                            </a:schemeClr>
                          </a:solidFill>
                        </a:rPr>
                        <a:t>Beveiliger</a:t>
                      </a:r>
                    </a:p>
                  </a:txBody>
                  <a:tcPr/>
                </a:tc>
                <a:tc>
                  <a:txBody>
                    <a:bodyPr/>
                    <a:lstStyle/>
                    <a:p>
                      <a:r>
                        <a:rPr lang="nl-NL" sz="1800" dirty="0">
                          <a:solidFill>
                            <a:schemeClr val="accent5">
                              <a:lumMod val="10000"/>
                            </a:schemeClr>
                          </a:solidFill>
                        </a:rPr>
                        <a:t>MBO 2</a:t>
                      </a:r>
                    </a:p>
                  </a:txBody>
                  <a:tcPr/>
                </a:tc>
                <a:tc>
                  <a:txBody>
                    <a:bodyPr/>
                    <a:lstStyle/>
                    <a:p>
                      <a:r>
                        <a:rPr lang="nl-NL" sz="1800" dirty="0">
                          <a:solidFill>
                            <a:schemeClr val="accent5">
                              <a:lumMod val="10000"/>
                            </a:schemeClr>
                          </a:solidFill>
                        </a:rPr>
                        <a:t>BOL</a:t>
                      </a:r>
                    </a:p>
                  </a:txBody>
                  <a:tcPr/>
                </a:tc>
                <a:tc>
                  <a:txBody>
                    <a:bodyPr/>
                    <a:lstStyle/>
                    <a:p>
                      <a:r>
                        <a:rPr lang="nl-NL" sz="1800" dirty="0">
                          <a:solidFill>
                            <a:schemeClr val="accent5">
                              <a:lumMod val="10000"/>
                            </a:schemeClr>
                          </a:solidFill>
                        </a:rPr>
                        <a:t>1 tot 2 jaar</a:t>
                      </a:r>
                    </a:p>
                  </a:txBody>
                  <a:tcPr/>
                </a:tc>
                <a:tc>
                  <a:txBody>
                    <a:bodyPr/>
                    <a:lstStyle/>
                    <a:p>
                      <a:r>
                        <a:rPr lang="nl-NL" sz="1800" dirty="0">
                          <a:solidFill>
                            <a:schemeClr val="accent5">
                              <a:lumMod val="10000"/>
                            </a:schemeClr>
                          </a:solidFill>
                        </a:rPr>
                        <a:t>VMBO basis</a:t>
                      </a:r>
                    </a:p>
                    <a:p>
                      <a:r>
                        <a:rPr lang="nl-NL" sz="1800" dirty="0">
                          <a:solidFill>
                            <a:schemeClr val="accent5">
                              <a:lumMod val="10000"/>
                            </a:schemeClr>
                          </a:solidFill>
                        </a:rPr>
                        <a:t>MBO niveau 1</a:t>
                      </a:r>
                    </a:p>
                  </a:txBody>
                  <a:tcPr/>
                </a:tc>
                <a:extLst>
                  <a:ext uri="{0D108BD9-81ED-4DB2-BD59-A6C34878D82A}">
                    <a16:rowId xmlns:a16="http://schemas.microsoft.com/office/drawing/2014/main" val="920082653"/>
                  </a:ext>
                </a:extLst>
              </a:tr>
              <a:tr h="854772">
                <a:tc>
                  <a:txBody>
                    <a:bodyPr/>
                    <a:lstStyle/>
                    <a:p>
                      <a:r>
                        <a:rPr lang="nl-NL" sz="2000" dirty="0">
                          <a:solidFill>
                            <a:schemeClr val="accent5">
                              <a:lumMod val="10000"/>
                            </a:schemeClr>
                          </a:solidFill>
                        </a:rPr>
                        <a:t>Coördinator beveiliging</a:t>
                      </a:r>
                    </a:p>
                  </a:txBody>
                  <a:tcPr/>
                </a:tc>
                <a:tc>
                  <a:txBody>
                    <a:bodyPr/>
                    <a:lstStyle/>
                    <a:p>
                      <a:r>
                        <a:rPr lang="nl-NL" sz="1800" dirty="0">
                          <a:solidFill>
                            <a:schemeClr val="accent5">
                              <a:lumMod val="10000"/>
                            </a:schemeClr>
                          </a:solidFill>
                        </a:rPr>
                        <a:t>MBO 3</a:t>
                      </a:r>
                    </a:p>
                  </a:txBody>
                  <a:tcPr/>
                </a:tc>
                <a:tc>
                  <a:txBody>
                    <a:bodyPr/>
                    <a:lstStyle/>
                    <a:p>
                      <a:r>
                        <a:rPr lang="nl-NL" sz="1800" dirty="0">
                          <a:solidFill>
                            <a:schemeClr val="accent5">
                              <a:lumMod val="10000"/>
                            </a:schemeClr>
                          </a:solidFill>
                        </a:rPr>
                        <a:t>BOL</a:t>
                      </a:r>
                    </a:p>
                  </a:txBody>
                  <a:tcPr/>
                </a:tc>
                <a:tc>
                  <a:txBody>
                    <a:bodyPr/>
                    <a:lstStyle/>
                    <a:p>
                      <a:r>
                        <a:rPr lang="nl-NL" sz="1800" dirty="0">
                          <a:solidFill>
                            <a:schemeClr val="accent5">
                              <a:lumMod val="10000"/>
                            </a:schemeClr>
                          </a:solidFill>
                        </a:rPr>
                        <a:t>2,5 jaar</a:t>
                      </a:r>
                    </a:p>
                  </a:txBody>
                  <a:tcPr/>
                </a:tc>
                <a:tc>
                  <a:txBody>
                    <a:bodyPr/>
                    <a:lstStyle/>
                    <a:p>
                      <a:r>
                        <a:rPr lang="nl-NL" sz="1800" dirty="0">
                          <a:solidFill>
                            <a:schemeClr val="accent5">
                              <a:lumMod val="10000"/>
                            </a:schemeClr>
                          </a:solidFill>
                        </a:rPr>
                        <a:t>VMBO kader</a:t>
                      </a:r>
                    </a:p>
                    <a:p>
                      <a:r>
                        <a:rPr lang="nl-NL" sz="1800" dirty="0">
                          <a:solidFill>
                            <a:schemeClr val="accent5">
                              <a:lumMod val="10000"/>
                            </a:schemeClr>
                          </a:solidFill>
                        </a:rPr>
                        <a:t>MBO niveau 2</a:t>
                      </a:r>
                    </a:p>
                  </a:txBody>
                  <a:tcPr/>
                </a:tc>
                <a:extLst>
                  <a:ext uri="{0D108BD9-81ED-4DB2-BD59-A6C34878D82A}">
                    <a16:rowId xmlns:a16="http://schemas.microsoft.com/office/drawing/2014/main" val="521617472"/>
                  </a:ext>
                </a:extLst>
              </a:tr>
              <a:tr h="854772">
                <a:tc>
                  <a:txBody>
                    <a:bodyPr/>
                    <a:lstStyle/>
                    <a:p>
                      <a:r>
                        <a:rPr lang="nl-NL" sz="2000" dirty="0">
                          <a:solidFill>
                            <a:schemeClr val="accent5">
                              <a:lumMod val="10000"/>
                            </a:schemeClr>
                          </a:solidFill>
                        </a:rPr>
                        <a:t>Coördinator beveiliging</a:t>
                      </a:r>
                    </a:p>
                  </a:txBody>
                  <a:tcPr/>
                </a:tc>
                <a:tc>
                  <a:txBody>
                    <a:bodyPr/>
                    <a:lstStyle/>
                    <a:p>
                      <a:r>
                        <a:rPr lang="nl-NL" sz="1800" dirty="0">
                          <a:solidFill>
                            <a:schemeClr val="accent5">
                              <a:lumMod val="10000"/>
                            </a:schemeClr>
                          </a:solidFill>
                        </a:rPr>
                        <a:t>MBO 3</a:t>
                      </a:r>
                    </a:p>
                  </a:txBody>
                  <a:tcPr/>
                </a:tc>
                <a:tc>
                  <a:txBody>
                    <a:bodyPr/>
                    <a:lstStyle/>
                    <a:p>
                      <a:r>
                        <a:rPr lang="nl-NL" sz="1800" dirty="0">
                          <a:solidFill>
                            <a:schemeClr val="accent5">
                              <a:lumMod val="10000"/>
                            </a:schemeClr>
                          </a:solidFill>
                        </a:rPr>
                        <a:t>BOL </a:t>
                      </a:r>
                      <a:r>
                        <a:rPr lang="nl-NL" sz="1100" dirty="0">
                          <a:solidFill>
                            <a:schemeClr val="accent5">
                              <a:lumMod val="10000"/>
                            </a:schemeClr>
                          </a:solidFill>
                        </a:rPr>
                        <a:t>(kopopleiding)</a:t>
                      </a:r>
                      <a:endParaRPr lang="nl-NL" sz="1800" dirty="0">
                        <a:solidFill>
                          <a:schemeClr val="accent5">
                            <a:lumMod val="10000"/>
                          </a:schemeClr>
                        </a:solidFill>
                      </a:endParaRPr>
                    </a:p>
                  </a:txBody>
                  <a:tcPr/>
                </a:tc>
                <a:tc>
                  <a:txBody>
                    <a:bodyPr/>
                    <a:lstStyle/>
                    <a:p>
                      <a:r>
                        <a:rPr lang="nl-NL" sz="1800" dirty="0">
                          <a:solidFill>
                            <a:schemeClr val="accent5">
                              <a:lumMod val="10000"/>
                            </a:schemeClr>
                          </a:solidFill>
                        </a:rPr>
                        <a:t>1,5 jaar</a:t>
                      </a:r>
                    </a:p>
                  </a:txBody>
                  <a:tcPr/>
                </a:tc>
                <a:tc>
                  <a:txBody>
                    <a:bodyPr/>
                    <a:lstStyle/>
                    <a:p>
                      <a:r>
                        <a:rPr lang="nl-NL" sz="1800" dirty="0">
                          <a:solidFill>
                            <a:schemeClr val="accent5">
                              <a:lumMod val="10000"/>
                            </a:schemeClr>
                          </a:solidFill>
                        </a:rPr>
                        <a:t>MBO niveau 2 beveiliger</a:t>
                      </a:r>
                    </a:p>
                  </a:txBody>
                  <a:tcPr/>
                </a:tc>
                <a:extLst>
                  <a:ext uri="{0D108BD9-81ED-4DB2-BD59-A6C34878D82A}">
                    <a16:rowId xmlns:a16="http://schemas.microsoft.com/office/drawing/2014/main" val="3797960921"/>
                  </a:ext>
                </a:extLst>
              </a:tr>
              <a:tr h="801151">
                <a:tc>
                  <a:txBody>
                    <a:bodyPr/>
                    <a:lstStyle/>
                    <a:p>
                      <a:r>
                        <a:rPr lang="nl-NL" sz="2000" dirty="0">
                          <a:solidFill>
                            <a:schemeClr val="accent5">
                              <a:lumMod val="10000"/>
                            </a:schemeClr>
                          </a:solidFill>
                        </a:rPr>
                        <a:t>Handhaver Toezicht en veiligheid</a:t>
                      </a:r>
                    </a:p>
                  </a:txBody>
                  <a:tcPr/>
                </a:tc>
                <a:tc>
                  <a:txBody>
                    <a:bodyPr/>
                    <a:lstStyle/>
                    <a:p>
                      <a:r>
                        <a:rPr lang="nl-NL" sz="1800" dirty="0">
                          <a:solidFill>
                            <a:schemeClr val="accent5">
                              <a:lumMod val="10000"/>
                            </a:schemeClr>
                          </a:solidFill>
                        </a:rPr>
                        <a:t>MBO 3</a:t>
                      </a:r>
                    </a:p>
                  </a:txBody>
                  <a:tcPr/>
                </a:tc>
                <a:tc>
                  <a:txBody>
                    <a:bodyPr/>
                    <a:lstStyle/>
                    <a:p>
                      <a:r>
                        <a:rPr lang="nl-NL" sz="1800" dirty="0">
                          <a:solidFill>
                            <a:schemeClr val="accent5">
                              <a:lumMod val="10000"/>
                            </a:schemeClr>
                          </a:solidFill>
                        </a:rPr>
                        <a:t>BOL</a:t>
                      </a:r>
                    </a:p>
                  </a:txBody>
                  <a:tcPr/>
                </a:tc>
                <a:tc>
                  <a:txBody>
                    <a:bodyPr/>
                    <a:lstStyle/>
                    <a:p>
                      <a:r>
                        <a:rPr lang="nl-NL" sz="1800" dirty="0">
                          <a:solidFill>
                            <a:schemeClr val="accent5">
                              <a:lumMod val="10000"/>
                            </a:schemeClr>
                          </a:solidFill>
                        </a:rPr>
                        <a:t>2 jaar</a:t>
                      </a:r>
                    </a:p>
                  </a:txBody>
                  <a:tcPr/>
                </a:tc>
                <a:tc>
                  <a:txBody>
                    <a:bodyPr/>
                    <a:lstStyle/>
                    <a:p>
                      <a:r>
                        <a:rPr lang="nl-NL" sz="1800" dirty="0">
                          <a:solidFill>
                            <a:schemeClr val="accent5">
                              <a:lumMod val="10000"/>
                            </a:schemeClr>
                          </a:solidFill>
                        </a:rPr>
                        <a:t>VMBO kader</a:t>
                      </a:r>
                    </a:p>
                    <a:p>
                      <a:r>
                        <a:rPr lang="nl-NL" sz="1800" dirty="0">
                          <a:solidFill>
                            <a:schemeClr val="accent5">
                              <a:lumMod val="10000"/>
                            </a:schemeClr>
                          </a:solidFill>
                        </a:rPr>
                        <a:t>MBO niveau 2</a:t>
                      </a:r>
                    </a:p>
                  </a:txBody>
                  <a:tcPr/>
                </a:tc>
                <a:extLst>
                  <a:ext uri="{0D108BD9-81ED-4DB2-BD59-A6C34878D82A}">
                    <a16:rowId xmlns:a16="http://schemas.microsoft.com/office/drawing/2014/main" val="1448025678"/>
                  </a:ext>
                </a:extLst>
              </a:tr>
              <a:tr h="1003409">
                <a:tc>
                  <a:txBody>
                    <a:bodyPr/>
                    <a:lstStyle/>
                    <a:p>
                      <a:r>
                        <a:rPr lang="nl-NL" sz="2000" dirty="0">
                          <a:solidFill>
                            <a:schemeClr val="accent5">
                              <a:lumMod val="10000"/>
                            </a:schemeClr>
                          </a:solidFill>
                        </a:rPr>
                        <a:t>Leidinggevende afdeling, team of project</a:t>
                      </a:r>
                    </a:p>
                  </a:txBody>
                  <a:tcPr/>
                </a:tc>
                <a:tc>
                  <a:txBody>
                    <a:bodyPr/>
                    <a:lstStyle/>
                    <a:p>
                      <a:r>
                        <a:rPr lang="nl-NL" sz="1800" dirty="0">
                          <a:solidFill>
                            <a:schemeClr val="accent5">
                              <a:lumMod val="10000"/>
                            </a:schemeClr>
                          </a:solidFill>
                        </a:rPr>
                        <a:t>MBO 4</a:t>
                      </a:r>
                    </a:p>
                  </a:txBody>
                  <a:tcPr/>
                </a:tc>
                <a:tc>
                  <a:txBody>
                    <a:bodyPr/>
                    <a:lstStyle/>
                    <a:p>
                      <a:r>
                        <a:rPr lang="nl-NL" sz="1800" dirty="0">
                          <a:solidFill>
                            <a:schemeClr val="accent5">
                              <a:lumMod val="10000"/>
                            </a:schemeClr>
                          </a:solidFill>
                        </a:rPr>
                        <a:t>BBL </a:t>
                      </a:r>
                      <a:r>
                        <a:rPr lang="nl-NL" sz="1100" dirty="0">
                          <a:solidFill>
                            <a:schemeClr val="accent5">
                              <a:lumMod val="10000"/>
                            </a:schemeClr>
                          </a:solidFill>
                        </a:rPr>
                        <a:t>(kopopleiding)</a:t>
                      </a:r>
                    </a:p>
                  </a:txBody>
                  <a:tcPr/>
                </a:tc>
                <a:tc>
                  <a:txBody>
                    <a:bodyPr/>
                    <a:lstStyle/>
                    <a:p>
                      <a:r>
                        <a:rPr lang="nl-NL" sz="1800" dirty="0">
                          <a:solidFill>
                            <a:schemeClr val="accent5">
                              <a:lumMod val="10000"/>
                            </a:schemeClr>
                          </a:solidFill>
                        </a:rPr>
                        <a:t>1 jaar</a:t>
                      </a:r>
                    </a:p>
                  </a:txBody>
                  <a:tcPr/>
                </a:tc>
                <a:tc>
                  <a:txBody>
                    <a:bodyPr/>
                    <a:lstStyle/>
                    <a:p>
                      <a:r>
                        <a:rPr lang="nl-NL" sz="1800" dirty="0">
                          <a:solidFill>
                            <a:schemeClr val="accent5">
                              <a:lumMod val="10000"/>
                            </a:schemeClr>
                          </a:solidFill>
                        </a:rPr>
                        <a:t>MBO niveau 3</a:t>
                      </a:r>
                    </a:p>
                  </a:txBody>
                  <a:tcPr/>
                </a:tc>
                <a:extLst>
                  <a:ext uri="{0D108BD9-81ED-4DB2-BD59-A6C34878D82A}">
                    <a16:rowId xmlns:a16="http://schemas.microsoft.com/office/drawing/2014/main" val="3679438605"/>
                  </a:ext>
                </a:extLst>
              </a:tr>
            </a:tbl>
          </a:graphicData>
        </a:graphic>
      </p:graphicFrame>
      <p:pic>
        <p:nvPicPr>
          <p:cNvPr id="3" name="Slide 6">
            <a:hlinkClick r:id="" action="ppaction://media"/>
            <a:extLst>
              <a:ext uri="{FF2B5EF4-FFF2-40B4-BE49-F238E27FC236}">
                <a16:creationId xmlns:a16="http://schemas.microsoft.com/office/drawing/2014/main" id="{2B38A5F2-74FB-484B-9FE5-69DB1D2879D1}"/>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534400" y="6168599"/>
            <a:ext cx="609600" cy="609600"/>
          </a:xfrm>
          <a:prstGeom prst="rect">
            <a:avLst/>
          </a:prstGeom>
        </p:spPr>
      </p:pic>
    </p:spTree>
    <p:extLst>
      <p:ext uri="{BB962C8B-B14F-4D97-AF65-F5344CB8AC3E}">
        <p14:creationId xmlns:p14="http://schemas.microsoft.com/office/powerpoint/2010/main" val="2784961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2368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Beveiliger niveau 2</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a:bodyPr>
          <a:lstStyle/>
          <a:p>
            <a:pPr>
              <a:lnSpc>
                <a:spcPct val="150000"/>
              </a:lnSpc>
              <a:spcBef>
                <a:spcPct val="0"/>
              </a:spcBef>
              <a:buFont typeface="Wingdings" panose="05000000000000000000" pitchFamily="2" charset="2"/>
              <a:buChar char="v"/>
            </a:pPr>
            <a:r>
              <a:rPr lang="nl-NL" altLang="nl-NL" dirty="0"/>
              <a:t>Theorie</a:t>
            </a:r>
          </a:p>
          <a:p>
            <a:pPr>
              <a:lnSpc>
                <a:spcPct val="150000"/>
              </a:lnSpc>
              <a:spcBef>
                <a:spcPct val="0"/>
              </a:spcBef>
              <a:buFont typeface="Wingdings" panose="05000000000000000000" pitchFamily="2" charset="2"/>
              <a:buChar char="v"/>
            </a:pPr>
            <a:r>
              <a:rPr lang="nl-NL" altLang="nl-NL" dirty="0"/>
              <a:t>BPV</a:t>
            </a:r>
          </a:p>
          <a:p>
            <a:pPr lvl="1">
              <a:lnSpc>
                <a:spcPct val="150000"/>
              </a:lnSpc>
              <a:spcBef>
                <a:spcPct val="0"/>
              </a:spcBef>
              <a:buFont typeface="Wingdings" panose="05000000000000000000" pitchFamily="2" charset="2"/>
              <a:buChar char="v"/>
            </a:pPr>
            <a:r>
              <a:rPr lang="nl-NL" altLang="nl-NL" dirty="0"/>
              <a:t> Erkend leerbedrijf</a:t>
            </a:r>
          </a:p>
          <a:p>
            <a:pPr lvl="1">
              <a:lnSpc>
                <a:spcPct val="150000"/>
              </a:lnSpc>
              <a:spcBef>
                <a:spcPct val="0"/>
              </a:spcBef>
              <a:buFont typeface="Wingdings" panose="05000000000000000000" pitchFamily="2" charset="2"/>
              <a:buChar char="v"/>
            </a:pPr>
            <a:r>
              <a:rPr lang="nl-NL" altLang="nl-NL" dirty="0"/>
              <a:t> Screening door politie</a:t>
            </a:r>
          </a:p>
          <a:p>
            <a:pPr lvl="1">
              <a:lnSpc>
                <a:spcPct val="150000"/>
              </a:lnSpc>
              <a:spcBef>
                <a:spcPct val="0"/>
              </a:spcBef>
              <a:buFont typeface="Wingdings" panose="05000000000000000000" pitchFamily="2" charset="2"/>
              <a:buChar char="v"/>
            </a:pPr>
            <a:r>
              <a:rPr lang="nl-NL" altLang="nl-NL" dirty="0"/>
              <a:t> Voor meer info: </a:t>
            </a:r>
            <a:r>
              <a:rPr lang="nl-NL" altLang="nl-NL" dirty="0">
                <a:hlinkClick r:id="rId4"/>
              </a:rPr>
              <a:t>www.sbb.nl</a:t>
            </a:r>
            <a:endParaRPr lang="nl-NL" altLang="nl-NL" dirty="0"/>
          </a:p>
          <a:p>
            <a:endParaRPr lang="nl-NL" dirty="0"/>
          </a:p>
        </p:txBody>
      </p:sp>
      <p:pic>
        <p:nvPicPr>
          <p:cNvPr id="5" name="Slide 7">
            <a:hlinkClick r:id="" action="ppaction://media"/>
            <a:extLst>
              <a:ext uri="{FF2B5EF4-FFF2-40B4-BE49-F238E27FC236}">
                <a16:creationId xmlns:a16="http://schemas.microsoft.com/office/drawing/2014/main" id="{201791DA-5CD8-4DBE-8117-D68A6252057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33173" y="6018321"/>
            <a:ext cx="609600" cy="609600"/>
          </a:xfrm>
          <a:prstGeom prst="rect">
            <a:avLst/>
          </a:prstGeom>
        </p:spPr>
      </p:pic>
    </p:spTree>
    <p:extLst>
      <p:ext uri="{BB962C8B-B14F-4D97-AF65-F5344CB8AC3E}">
        <p14:creationId xmlns:p14="http://schemas.microsoft.com/office/powerpoint/2010/main" val="70321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115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De lessen…</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3943350" cy="3876675"/>
          </a:xfrm>
        </p:spPr>
        <p:txBody>
          <a:bodyPr vert="horz" lIns="91440" tIns="45720" rIns="91440" bIns="45720" rtlCol="0" anchor="t">
            <a:normAutofit/>
          </a:bodyPr>
          <a:lstStyle/>
          <a:p>
            <a:pPr>
              <a:lnSpc>
                <a:spcPct val="150000"/>
              </a:lnSpc>
              <a:spcBef>
                <a:spcPct val="0"/>
              </a:spcBef>
              <a:buFont typeface="Wingdings" panose="05000000000000000000" pitchFamily="2" charset="2"/>
              <a:buChar char="v"/>
              <a:defRPr/>
            </a:pPr>
            <a:r>
              <a:rPr lang="nl-NL" altLang="nl-NL" dirty="0"/>
              <a:t>Beveiligen van objecten</a:t>
            </a:r>
          </a:p>
          <a:p>
            <a:pPr>
              <a:lnSpc>
                <a:spcPct val="150000"/>
              </a:lnSpc>
              <a:spcBef>
                <a:spcPct val="0"/>
              </a:spcBef>
              <a:buFont typeface="Wingdings" panose="05000000000000000000" pitchFamily="2" charset="2"/>
              <a:buChar char="v"/>
              <a:defRPr/>
            </a:pPr>
            <a:r>
              <a:rPr lang="nl-NL" altLang="nl-NL" dirty="0"/>
              <a:t>Wettelijke kaders</a:t>
            </a:r>
          </a:p>
          <a:p>
            <a:pPr>
              <a:lnSpc>
                <a:spcPct val="150000"/>
              </a:lnSpc>
              <a:spcBef>
                <a:spcPct val="0"/>
              </a:spcBef>
              <a:buFont typeface="Wingdings" panose="05000000000000000000" pitchFamily="2" charset="2"/>
              <a:buChar char="v"/>
              <a:defRPr/>
            </a:pPr>
            <a:r>
              <a:rPr lang="nl-NL" altLang="nl-NL" dirty="0"/>
              <a:t>Waarnemen</a:t>
            </a:r>
          </a:p>
          <a:p>
            <a:pPr>
              <a:lnSpc>
                <a:spcPct val="150000"/>
              </a:lnSpc>
              <a:spcBef>
                <a:spcPct val="0"/>
              </a:spcBef>
              <a:buFont typeface="Wingdings" panose="05000000000000000000" pitchFamily="2" charset="2"/>
              <a:buChar char="v"/>
              <a:defRPr/>
            </a:pPr>
            <a:r>
              <a:rPr lang="nl-NL" altLang="nl-NL" dirty="0"/>
              <a:t>Rapportage</a:t>
            </a:r>
          </a:p>
          <a:p>
            <a:pPr>
              <a:lnSpc>
                <a:spcPct val="150000"/>
              </a:lnSpc>
              <a:spcBef>
                <a:spcPct val="0"/>
              </a:spcBef>
              <a:buFont typeface="Wingdings" panose="05000000000000000000" pitchFamily="2" charset="2"/>
              <a:buChar char="v"/>
              <a:defRPr/>
            </a:pPr>
            <a:r>
              <a:rPr lang="nl-NL" altLang="nl-NL" dirty="0"/>
              <a:t>Praktisch handelen basis</a:t>
            </a:r>
          </a:p>
          <a:p>
            <a:pPr marL="0" indent="0">
              <a:lnSpc>
                <a:spcPct val="150000"/>
              </a:lnSpc>
              <a:spcBef>
                <a:spcPct val="0"/>
              </a:spcBef>
              <a:buNone/>
              <a:defRPr/>
            </a:pPr>
            <a:endParaRPr lang="nl-NL" altLang="nl-NL" dirty="0"/>
          </a:p>
          <a:p>
            <a:endParaRPr lang="nl-NL" dirty="0"/>
          </a:p>
        </p:txBody>
      </p:sp>
      <p:sp>
        <p:nvSpPr>
          <p:cNvPr id="4" name="Tijdelijke aanduiding voor tekst 2">
            <a:extLst>
              <a:ext uri="{FF2B5EF4-FFF2-40B4-BE49-F238E27FC236}">
                <a16:creationId xmlns:a16="http://schemas.microsoft.com/office/drawing/2014/main" id="{B6F3FDF2-B960-4D2F-88BE-A445D09C74E2}"/>
              </a:ext>
            </a:extLst>
          </p:cNvPr>
          <p:cNvSpPr txBox="1">
            <a:spLocks/>
          </p:cNvSpPr>
          <p:nvPr/>
        </p:nvSpPr>
        <p:spPr>
          <a:xfrm>
            <a:off x="4571999" y="1865249"/>
            <a:ext cx="4262511" cy="3876675"/>
          </a:xfrm>
          <a:prstGeom prst="rect">
            <a:avLst/>
          </a:prstGeom>
        </p:spPr>
        <p:txBody>
          <a:bodyPr vert="horz" lIns="91440" tIns="45720" rIns="91440" bIns="45720" rtlCol="0" anchor="t">
            <a:normAutofit/>
          </a:bodyPr>
          <a:lst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ct val="0"/>
              </a:spcBef>
              <a:buFont typeface="Wingdings" panose="05000000000000000000" pitchFamily="2" charset="2"/>
              <a:buChar char="v"/>
              <a:defRPr/>
            </a:pPr>
            <a:r>
              <a:rPr lang="nl-NL" altLang="nl-NL" dirty="0"/>
              <a:t>Loopbaan &amp; burgerschap</a:t>
            </a:r>
          </a:p>
          <a:p>
            <a:pPr>
              <a:lnSpc>
                <a:spcPct val="150000"/>
              </a:lnSpc>
              <a:spcBef>
                <a:spcPct val="0"/>
              </a:spcBef>
              <a:buFont typeface="Wingdings" panose="05000000000000000000" pitchFamily="2" charset="2"/>
              <a:buChar char="v"/>
              <a:defRPr/>
            </a:pPr>
            <a:r>
              <a:rPr lang="nl-NL" altLang="nl-NL" dirty="0"/>
              <a:t>Nederlands</a:t>
            </a:r>
          </a:p>
          <a:p>
            <a:pPr>
              <a:lnSpc>
                <a:spcPct val="150000"/>
              </a:lnSpc>
              <a:spcBef>
                <a:spcPct val="0"/>
              </a:spcBef>
              <a:buFont typeface="Wingdings" panose="05000000000000000000" pitchFamily="2" charset="2"/>
              <a:buChar char="v"/>
              <a:defRPr/>
            </a:pPr>
            <a:r>
              <a:rPr lang="nl-NL" altLang="nl-NL" dirty="0"/>
              <a:t>Engels </a:t>
            </a:r>
          </a:p>
          <a:p>
            <a:pPr>
              <a:lnSpc>
                <a:spcPct val="150000"/>
              </a:lnSpc>
              <a:spcBef>
                <a:spcPct val="0"/>
              </a:spcBef>
              <a:buFont typeface="Wingdings" panose="05000000000000000000" pitchFamily="2" charset="2"/>
              <a:buChar char="v"/>
              <a:defRPr/>
            </a:pPr>
            <a:r>
              <a:rPr lang="nl-NL" altLang="nl-NL" dirty="0"/>
              <a:t>Rekenen</a:t>
            </a:r>
          </a:p>
          <a:p>
            <a:pPr>
              <a:lnSpc>
                <a:spcPct val="150000"/>
              </a:lnSpc>
              <a:spcBef>
                <a:spcPct val="0"/>
              </a:spcBef>
              <a:buFont typeface="Wingdings" panose="05000000000000000000" pitchFamily="2" charset="2"/>
              <a:buChar char="v"/>
              <a:defRPr/>
            </a:pPr>
            <a:r>
              <a:rPr lang="nl-NL" altLang="nl-NL" dirty="0"/>
              <a:t>2 keuzedelen </a:t>
            </a:r>
          </a:p>
          <a:p>
            <a:endParaRPr lang="nl-NL" dirty="0"/>
          </a:p>
        </p:txBody>
      </p:sp>
      <p:pic>
        <p:nvPicPr>
          <p:cNvPr id="6" name="Slide 8">
            <a:hlinkClick r:id="" action="ppaction://media"/>
            <a:extLst>
              <a:ext uri="{FF2B5EF4-FFF2-40B4-BE49-F238E27FC236}">
                <a16:creationId xmlns:a16="http://schemas.microsoft.com/office/drawing/2014/main" id="{BCB67437-CC27-4245-A037-04901E856EFA}"/>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95316" y="6124852"/>
            <a:ext cx="609600" cy="609600"/>
          </a:xfrm>
          <a:prstGeom prst="rect">
            <a:avLst/>
          </a:prstGeom>
        </p:spPr>
      </p:pic>
    </p:spTree>
    <p:extLst>
      <p:ext uri="{BB962C8B-B14F-4D97-AF65-F5344CB8AC3E}">
        <p14:creationId xmlns:p14="http://schemas.microsoft.com/office/powerpoint/2010/main" val="535756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95283"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Examens…</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4055892" cy="3876675"/>
          </a:xfrm>
        </p:spPr>
        <p:txBody>
          <a:bodyPr vert="horz" lIns="91440" tIns="45720" rIns="91440" bIns="45720" rtlCol="0" anchor="t">
            <a:normAutofit/>
          </a:bodyPr>
          <a:lstStyle/>
          <a:p>
            <a:pPr marL="0" indent="0">
              <a:lnSpc>
                <a:spcPct val="150000"/>
              </a:lnSpc>
              <a:spcBef>
                <a:spcPct val="0"/>
              </a:spcBef>
              <a:buNone/>
              <a:defRPr/>
            </a:pPr>
            <a:r>
              <a:rPr lang="nl-NL" altLang="nl-NL" b="1" u="sng" dirty="0">
                <a:solidFill>
                  <a:schemeClr val="tx1"/>
                </a:solidFill>
              </a:rPr>
              <a:t>SVPB-EXAMENS: </a:t>
            </a:r>
          </a:p>
          <a:p>
            <a:pPr>
              <a:lnSpc>
                <a:spcPct val="150000"/>
              </a:lnSpc>
              <a:spcBef>
                <a:spcPct val="0"/>
              </a:spcBef>
              <a:buFont typeface="Wingdings" panose="05000000000000000000" pitchFamily="2" charset="2"/>
              <a:buChar char="v"/>
              <a:defRPr/>
            </a:pPr>
            <a:r>
              <a:rPr lang="nl-NL" altLang="nl-NL" dirty="0"/>
              <a:t>Wettelijke kaders  </a:t>
            </a:r>
          </a:p>
          <a:p>
            <a:pPr>
              <a:lnSpc>
                <a:spcPct val="150000"/>
              </a:lnSpc>
              <a:spcBef>
                <a:spcPct val="0"/>
              </a:spcBef>
              <a:buFont typeface="Wingdings" panose="05000000000000000000" pitchFamily="2" charset="2"/>
              <a:buChar char="v"/>
              <a:defRPr/>
            </a:pPr>
            <a:r>
              <a:rPr lang="nl-NL" altLang="nl-NL" dirty="0"/>
              <a:t>Beveiligen van objecten</a:t>
            </a:r>
          </a:p>
          <a:p>
            <a:pPr>
              <a:lnSpc>
                <a:spcPct val="150000"/>
              </a:lnSpc>
              <a:spcBef>
                <a:spcPct val="0"/>
              </a:spcBef>
              <a:buFont typeface="Wingdings" panose="05000000000000000000" pitchFamily="2" charset="2"/>
              <a:buChar char="v"/>
              <a:defRPr/>
            </a:pPr>
            <a:r>
              <a:rPr lang="nl-NL" altLang="nl-NL" dirty="0"/>
              <a:t>Waarnemen</a:t>
            </a:r>
          </a:p>
          <a:p>
            <a:pPr>
              <a:lnSpc>
                <a:spcPct val="150000"/>
              </a:lnSpc>
              <a:spcBef>
                <a:spcPct val="0"/>
              </a:spcBef>
              <a:buFont typeface="Wingdings" panose="05000000000000000000" pitchFamily="2" charset="2"/>
              <a:buChar char="v"/>
              <a:defRPr/>
            </a:pPr>
            <a:r>
              <a:rPr lang="nl-NL" altLang="nl-NL" dirty="0"/>
              <a:t>Rapportage</a:t>
            </a:r>
          </a:p>
          <a:p>
            <a:pPr>
              <a:lnSpc>
                <a:spcPct val="150000"/>
              </a:lnSpc>
              <a:spcBef>
                <a:spcPct val="0"/>
              </a:spcBef>
              <a:buFont typeface="Wingdings" panose="05000000000000000000" pitchFamily="2" charset="2"/>
              <a:buChar char="v"/>
              <a:defRPr/>
            </a:pPr>
            <a:r>
              <a:rPr lang="nl-NL" altLang="nl-NL" dirty="0"/>
              <a:t>Praktisch handelen basis</a:t>
            </a:r>
          </a:p>
          <a:p>
            <a:pPr>
              <a:lnSpc>
                <a:spcPct val="150000"/>
              </a:lnSpc>
              <a:spcBef>
                <a:spcPct val="0"/>
              </a:spcBef>
              <a:buFont typeface="Wingdings" panose="05000000000000000000" pitchFamily="2" charset="2"/>
              <a:buChar char="v"/>
              <a:defRPr/>
            </a:pPr>
            <a:endParaRPr lang="nl-NL" altLang="nl-NL" dirty="0"/>
          </a:p>
          <a:p>
            <a:endParaRPr lang="nl-NL" dirty="0"/>
          </a:p>
        </p:txBody>
      </p:sp>
      <p:sp>
        <p:nvSpPr>
          <p:cNvPr id="4" name="Tijdelijke aanduiding voor tekst 2">
            <a:extLst>
              <a:ext uri="{FF2B5EF4-FFF2-40B4-BE49-F238E27FC236}">
                <a16:creationId xmlns:a16="http://schemas.microsoft.com/office/drawing/2014/main" id="{85F84DBC-029B-49DA-B17D-C6F7661915DC}"/>
              </a:ext>
            </a:extLst>
          </p:cNvPr>
          <p:cNvSpPr txBox="1">
            <a:spLocks/>
          </p:cNvSpPr>
          <p:nvPr/>
        </p:nvSpPr>
        <p:spPr>
          <a:xfrm>
            <a:off x="4572000" y="1865249"/>
            <a:ext cx="4055892" cy="3876675"/>
          </a:xfrm>
          <a:prstGeom prst="rect">
            <a:avLst/>
          </a:prstGeom>
        </p:spPr>
        <p:txBody>
          <a:bodyPr vert="horz" lIns="91440" tIns="45720" rIns="91440" bIns="45720" rtlCol="0" anchor="t">
            <a:normAutofit/>
          </a:bodyPr>
          <a:lst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ct val="0"/>
              </a:spcBef>
              <a:buFont typeface="Arial" panose="020B0604020202020204" pitchFamily="34" charset="0"/>
              <a:buNone/>
              <a:defRPr/>
            </a:pPr>
            <a:r>
              <a:rPr lang="nl-NL" altLang="nl-NL" b="1" u="sng" dirty="0">
                <a:solidFill>
                  <a:schemeClr val="tx1"/>
                </a:solidFill>
              </a:rPr>
              <a:t>SCHOOLEXAMENS </a:t>
            </a:r>
          </a:p>
          <a:p>
            <a:pPr>
              <a:lnSpc>
                <a:spcPct val="150000"/>
              </a:lnSpc>
              <a:spcBef>
                <a:spcPct val="0"/>
              </a:spcBef>
              <a:buFont typeface="Wingdings" panose="05000000000000000000" pitchFamily="2" charset="2"/>
              <a:buChar char="v"/>
              <a:defRPr/>
            </a:pPr>
            <a:r>
              <a:rPr lang="nl-NL" altLang="nl-NL" dirty="0"/>
              <a:t>Nederlands</a:t>
            </a:r>
          </a:p>
          <a:p>
            <a:pPr>
              <a:lnSpc>
                <a:spcPct val="150000"/>
              </a:lnSpc>
              <a:spcBef>
                <a:spcPct val="0"/>
              </a:spcBef>
              <a:buFont typeface="Wingdings" panose="05000000000000000000" pitchFamily="2" charset="2"/>
              <a:buChar char="v"/>
              <a:defRPr/>
            </a:pPr>
            <a:r>
              <a:rPr lang="nl-NL" dirty="0"/>
              <a:t>Rekenen</a:t>
            </a:r>
          </a:p>
        </p:txBody>
      </p:sp>
      <p:pic>
        <p:nvPicPr>
          <p:cNvPr id="5" name="Opgenomen geluid">
            <a:hlinkClick r:id="" action="ppaction://media"/>
            <a:extLst>
              <a:ext uri="{FF2B5EF4-FFF2-40B4-BE49-F238E27FC236}">
                <a16:creationId xmlns:a16="http://schemas.microsoft.com/office/drawing/2014/main" id="{0BD87DB9-8F51-4B00-BE87-96427AD5A85C}"/>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6439" y="6188071"/>
            <a:ext cx="609600" cy="609600"/>
          </a:xfrm>
          <a:prstGeom prst="rect">
            <a:avLst/>
          </a:prstGeom>
        </p:spPr>
      </p:pic>
    </p:spTree>
    <p:extLst>
      <p:ext uri="{BB962C8B-B14F-4D97-AF65-F5344CB8AC3E}">
        <p14:creationId xmlns:p14="http://schemas.microsoft.com/office/powerpoint/2010/main" val="570571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248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ROC Nijmegen">
  <a:themeElements>
    <a:clrScheme name="Aangepast 3">
      <a:dk1>
        <a:srgbClr val="EF7D00"/>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D67265A2-D181-452A-8EBD-6AD4E3BBD436}"/>
    </a:ext>
  </a:extLst>
</a:theme>
</file>

<file path=ppt/theme/theme2.xml><?xml version="1.0" encoding="utf-8"?>
<a:theme xmlns:a="http://schemas.openxmlformats.org/drawingml/2006/main" name="Aangepast model voor grafiek">
  <a:themeElements>
    <a:clrScheme name="Aangepast 14">
      <a:dk1>
        <a:srgbClr val="171717"/>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3677B8D1-3A29-4AEC-AF0D-0204F500D535}"/>
    </a:ext>
  </a:extLst>
</a:theme>
</file>

<file path=ppt/theme/theme3.xml><?xml version="1.0" encoding="utf-8"?>
<a:theme xmlns:a="http://schemas.openxmlformats.org/drawingml/2006/main" name="Aangepast ontwerp voor tabel">
  <a:themeElements>
    <a:clrScheme name="kleuren voor tabel">
      <a:dk1>
        <a:srgbClr val="000000"/>
      </a:dk1>
      <a:lt1>
        <a:srgbClr val="FFFFFF"/>
      </a:lt1>
      <a:dk2>
        <a:srgbClr val="EDEDED"/>
      </a:dk2>
      <a:lt2>
        <a:srgbClr val="FFFFFF"/>
      </a:lt2>
      <a:accent1>
        <a:srgbClr val="E30613"/>
      </a:accent1>
      <a:accent2>
        <a:srgbClr val="EF7D00"/>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12E4EE07-9C6E-45F3-B6F6-3D7EA514FCE5}"/>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96173d46-5f7d-49bf-a64d-4dd4f1c458b8" ContentTypeId="0x0101" PreviousValue="false"/>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7E78E8C44276DF4CBC74F8412B546762" ma:contentTypeVersion="12" ma:contentTypeDescription="Een nieuw document maken." ma:contentTypeScope="" ma:versionID="82f25da66589aa2d0578099c5b506182">
  <xsd:schema xmlns:xsd="http://www.w3.org/2001/XMLSchema" xmlns:xs="http://www.w3.org/2001/XMLSchema" xmlns:p="http://schemas.microsoft.com/office/2006/metadata/properties" xmlns:ns2="ca6d8ab7-14e8-43fb-be46-d5b97b675565" xmlns:ns3="6239e0f7-bd6b-405f-8af9-ae217371239b" targetNamespace="http://schemas.microsoft.com/office/2006/metadata/properties" ma:root="true" ma:fieldsID="eac70b70da772e793bd01e4be7e4f154" ns2:_="" ns3:_="">
    <xsd:import namespace="ca6d8ab7-14e8-43fb-be46-d5b97b675565"/>
    <xsd:import namespace="6239e0f7-bd6b-405f-8af9-ae217371239b"/>
    <xsd:element name="properties">
      <xsd:complexType>
        <xsd:sequence>
          <xsd:element name="documentManagement">
            <xsd:complexType>
              <xsd:all>
                <xsd:element ref="ns2:MediaServiceMetadata" minOccurs="0"/>
                <xsd:element ref="ns2:MediaServiceFastMetadata" minOccurs="0"/>
                <xsd:element ref="ns2:MediaServiceAutoTags" minOccurs="0"/>
                <xsd:element ref="ns3:SharedWithUsers" minOccurs="0"/>
                <xsd:element ref="ns3:SharedWithDetails" minOccurs="0"/>
                <xsd:element ref="ns2:MediaServiceDateTaken"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6d8ab7-14e8-43fb-be46-d5b97b67556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239e0f7-bd6b-405f-8af9-ae217371239b" elementFormDefault="qualified">
    <xsd:import namespace="http://schemas.microsoft.com/office/2006/documentManagement/types"/>
    <xsd:import namespace="http://schemas.microsoft.com/office/infopath/2007/PartnerControls"/>
    <xsd:element name="SharedWithUsers" ma:index="11"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Inhoudstype"/>
        <xsd:element ref="dc:title" minOccurs="0" maxOccurs="1" ma:index="0"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D5595CE-3597-40F7-BB73-7E09B82CD58A}">
  <ds:schemaRefs>
    <ds:schemaRef ds:uri="Microsoft.SharePoint.Taxonomy.ContentTypeSync"/>
  </ds:schemaRefs>
</ds:datastoreItem>
</file>

<file path=customXml/itemProps2.xml><?xml version="1.0" encoding="utf-8"?>
<ds:datastoreItem xmlns:ds="http://schemas.openxmlformats.org/officeDocument/2006/customXml" ds:itemID="{A0A4D0F2-0D89-49D2-B234-9DD6CA8C7011}">
  <ds:schemaRefs>
    <ds:schemaRef ds:uri="http://schemas.microsoft.com/sharepoint/v3/contenttype/forms"/>
  </ds:schemaRefs>
</ds:datastoreItem>
</file>

<file path=customXml/itemProps3.xml><?xml version="1.0" encoding="utf-8"?>
<ds:datastoreItem xmlns:ds="http://schemas.openxmlformats.org/officeDocument/2006/customXml" ds:itemID="{AA1431C4-2586-4E37-AC1B-07DDA90434A8}">
  <ds:schemaRefs>
    <ds:schemaRef ds:uri="http://purl.org/dc/elements/1.1/"/>
    <ds:schemaRef ds:uri="http://schemas.openxmlformats.org/package/2006/metadata/core-properties"/>
    <ds:schemaRef ds:uri="http://www.w3.org/XML/1998/namespace"/>
    <ds:schemaRef ds:uri="http://schemas.microsoft.com/office/infopath/2007/PartnerControls"/>
    <ds:schemaRef ds:uri="ca6d8ab7-14e8-43fb-be46-d5b97b675565"/>
    <ds:schemaRef ds:uri="http://purl.org/dc/terms/"/>
    <ds:schemaRef ds:uri="http://purl.org/dc/dcmitype/"/>
    <ds:schemaRef ds:uri="http://schemas.microsoft.com/office/2006/documentManagement/types"/>
    <ds:schemaRef ds:uri="6239e0f7-bd6b-405f-8af9-ae217371239b"/>
    <ds:schemaRef ds:uri="http://schemas.microsoft.com/office/2006/metadata/properties"/>
  </ds:schemaRefs>
</ds:datastoreItem>
</file>

<file path=customXml/itemProps4.xml><?xml version="1.0" encoding="utf-8"?>
<ds:datastoreItem xmlns:ds="http://schemas.openxmlformats.org/officeDocument/2006/customXml" ds:itemID="{CFB926EB-87DE-4954-9B7A-868C5D4B263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6d8ab7-14e8-43fb-be46-d5b97b675565"/>
    <ds:schemaRef ds:uri="6239e0f7-bd6b-405f-8af9-ae217371239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ROC Nijmegen</Template>
  <TotalTime>375</TotalTime>
  <Words>862</Words>
  <Application>Microsoft Office PowerPoint</Application>
  <PresentationFormat>Diavoorstelling (4:3)</PresentationFormat>
  <Paragraphs>232</Paragraphs>
  <Slides>25</Slides>
  <Notes>1</Notes>
  <HiddenSlides>0</HiddenSlides>
  <MMClips>25</MMClips>
  <ScaleCrop>false</ScaleCrop>
  <HeadingPairs>
    <vt:vector size="6" baseType="variant">
      <vt:variant>
        <vt:lpstr>Gebruikte lettertypen</vt:lpstr>
      </vt:variant>
      <vt:variant>
        <vt:i4>4</vt:i4>
      </vt:variant>
      <vt:variant>
        <vt:lpstr>Thema</vt:lpstr>
      </vt:variant>
      <vt:variant>
        <vt:i4>3</vt:i4>
      </vt:variant>
      <vt:variant>
        <vt:lpstr>Diatitels</vt:lpstr>
      </vt:variant>
      <vt:variant>
        <vt:i4>25</vt:i4>
      </vt:variant>
    </vt:vector>
  </HeadingPairs>
  <TitlesOfParts>
    <vt:vector size="32" baseType="lpstr">
      <vt:lpstr>Arial</vt:lpstr>
      <vt:lpstr>Calibri</vt:lpstr>
      <vt:lpstr>Courier New</vt:lpstr>
      <vt:lpstr>Wingdings</vt:lpstr>
      <vt:lpstr>ROC Nijmegen</vt:lpstr>
      <vt:lpstr>Aangepast model voor grafiek</vt:lpstr>
      <vt:lpstr>Aangepast ontwerp voor tabel</vt:lpstr>
      <vt:lpstr>Handhaving  &amp; Beveiliging</vt:lpstr>
      <vt:lpstr>Waarom ROC Nijmegen?</vt:lpstr>
      <vt:lpstr>Domein Veiligheid</vt:lpstr>
      <vt:lpstr>Wellicht dat één van onze opleidingen dan bij jou past!</vt:lpstr>
      <vt:lpstr>Opleidingen</vt:lpstr>
      <vt:lpstr>Toelatingseisen</vt:lpstr>
      <vt:lpstr>Beveiliger niveau 2</vt:lpstr>
      <vt:lpstr>De lessen…</vt:lpstr>
      <vt:lpstr>Examens…</vt:lpstr>
      <vt:lpstr>Doorstroommogelijkheden…</vt:lpstr>
      <vt:lpstr>Coördinator beveiliging niveau 3</vt:lpstr>
      <vt:lpstr>De lessen…</vt:lpstr>
      <vt:lpstr>Examens…</vt:lpstr>
      <vt:lpstr>Doorstroommogelijkheden…</vt:lpstr>
      <vt:lpstr>Handhaver Toezicht en Veiligheid niveau 3</vt:lpstr>
      <vt:lpstr>Opbouw van de opleiding</vt:lpstr>
      <vt:lpstr>De lessen…</vt:lpstr>
      <vt:lpstr>Examens…</vt:lpstr>
      <vt:lpstr>Doorstroommogelijkheden…</vt:lpstr>
      <vt:lpstr>Leidinggevende afdeling, team of project niveau 4</vt:lpstr>
      <vt:lpstr>Examens…</vt:lpstr>
      <vt:lpstr>Studiekosten</vt:lpstr>
      <vt:lpstr>Ben jij al er al uit?</vt:lpstr>
      <vt:lpstr>Handige links</vt:lpstr>
      <vt:lpstr>Presentatie thuis nalezen?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Thematisch communiceren</dc:title>
  <dc:creator>Wieger Sturm</dc:creator>
  <dc:description/>
  <cp:lastModifiedBy>Femke Terwiel</cp:lastModifiedBy>
  <cp:revision>45</cp:revision>
  <dcterms:created xsi:type="dcterms:W3CDTF">2020-05-13T12:40:10Z</dcterms:created>
  <dcterms:modified xsi:type="dcterms:W3CDTF">2020-11-14T16:13:00Z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0x0101007E78E8C44276DF4CBC74F8412B546762</vt:lpwstr>
  </property>
  <property fmtid="{D5CDD505-2E9C-101B-9397-08002B2CF9AE}" pid="3" name="Toelichting">
    <vt:lpwstr/>
  </property>
</Properties>
</file>