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5"/>
    <p:sldMasterId id="2147483677" r:id="rId6"/>
    <p:sldMasterId id="2147483674" r:id="rId7"/>
  </p:sldMasterIdLst>
  <p:sldIdLst>
    <p:sldId id="260" r:id="rId8"/>
    <p:sldId id="297" r:id="rId9"/>
    <p:sldId id="290" r:id="rId10"/>
    <p:sldId id="273" r:id="rId11"/>
    <p:sldId id="328" r:id="rId12"/>
    <p:sldId id="329" r:id="rId13"/>
    <p:sldId id="330" r:id="rId14"/>
    <p:sldId id="302" r:id="rId15"/>
    <p:sldId id="333" r:id="rId16"/>
    <p:sldId id="266" r:id="rId17"/>
    <p:sldId id="303" r:id="rId18"/>
    <p:sldId id="311" r:id="rId19"/>
    <p:sldId id="312" r:id="rId20"/>
    <p:sldId id="313" r:id="rId21"/>
    <p:sldId id="298" r:id="rId22"/>
    <p:sldId id="314" r:id="rId23"/>
    <p:sldId id="315" r:id="rId24"/>
    <p:sldId id="324" r:id="rId25"/>
    <p:sldId id="316" r:id="rId26"/>
    <p:sldId id="325" r:id="rId27"/>
    <p:sldId id="317" r:id="rId28"/>
    <p:sldId id="318" r:id="rId29"/>
    <p:sldId id="319" r:id="rId30"/>
    <p:sldId id="320" r:id="rId31"/>
    <p:sldId id="326" r:id="rId32"/>
    <p:sldId id="321" r:id="rId33"/>
    <p:sldId id="327" r:id="rId34"/>
    <p:sldId id="322" r:id="rId35"/>
    <p:sldId id="323" r:id="rId36"/>
    <p:sldId id="334" r:id="rId37"/>
    <p:sldId id="271" r:id="rId38"/>
    <p:sldId id="270" r:id="rId39"/>
    <p:sldId id="296" r:id="rId40"/>
    <p:sldId id="268" r:id="rId41"/>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eke Oldenhof" initials="LO" lastIdx="3" clrIdx="0">
    <p:extLst>
      <p:ext uri="{19B8F6BF-5375-455C-9EA6-DF929625EA0E}">
        <p15:presenceInfo xmlns:p15="http://schemas.microsoft.com/office/powerpoint/2012/main" userId="S::loldenhof@roc-nijmegen.nl::da6a458c-136a-4219-996f-1c06248bf86b" providerId="AD"/>
      </p:ext>
    </p:extLst>
  </p:cmAuthor>
  <p:cmAuthor id="2" name="Femke Terwiel" initials="FT" lastIdx="1" clrIdx="1">
    <p:extLst>
      <p:ext uri="{19B8F6BF-5375-455C-9EA6-DF929625EA0E}">
        <p15:presenceInfo xmlns:p15="http://schemas.microsoft.com/office/powerpoint/2012/main" userId="S::fterwiel@roc-nijmegen.nl::42bfa86a-3fd1-4524-8064-f25b2043f37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7905"/>
    <a:srgbClr val="FA98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DAB4273-4FB5-DA5C-FDE3-6F4526B95DBE}" v="107" dt="2020-11-04T10:53:44.687"/>
    <p1510:client id="{DB73D763-F2D1-91CE-1243-154FCBACA452}" v="3" dt="2020-11-03T10:04:57.878"/>
  </p1510:revLst>
</p1510:revInfo>
</file>

<file path=ppt/tableStyles.xml><?xml version="1.0" encoding="utf-8"?>
<a:tblStyleLst xmlns:a="http://schemas.openxmlformats.org/drawingml/2006/main" def="{69012ECD-51FC-41F1-AA8D-1B2483CD663E}">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Stijl, licht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2DE63D5-997A-4646-A377-4702673A728D}" styleName="Stijl, licht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Stijl, licht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8A107856-5554-42FB-B03E-39F5DBC370BA}" styleName="Stijl, gemiddeld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1400"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commentAuthors" Target="commentAuthors.xml"/><Relationship Id="rId47" Type="http://schemas.microsoft.com/office/2016/11/relationships/changesInfo" Target="changesInfos/changesInfo1.xml"/><Relationship Id="rId7" Type="http://schemas.openxmlformats.org/officeDocument/2006/relationships/slideMaster" Target="slideMasters/slideMaster3.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presProps" Target="presProps.xml"/><Relationship Id="rId48" Type="http://schemas.microsoft.com/office/2015/10/relationships/revisionInfo" Target="revisionInfo.xml"/><Relationship Id="rId8" Type="http://schemas.openxmlformats.org/officeDocument/2006/relationships/slide" Target="slides/slide1.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tableStyles" Target="tableStyles.xml"/><Relationship Id="rId20" Type="http://schemas.openxmlformats.org/officeDocument/2006/relationships/slide" Target="slides/slide13.xml"/><Relationship Id="rId41" Type="http://schemas.openxmlformats.org/officeDocument/2006/relationships/slide" Target="slides/slide3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eke Oldenhof" userId="S::loldenhof@roc-nijmegen.nl::da6a458c-136a-4219-996f-1c06248bf86b" providerId="AD" clId="Web-{DB73D763-F2D1-91CE-1243-154FCBACA452}"/>
    <pc:docChg chg="delSld modSld">
      <pc:chgData name="Lieke Oldenhof" userId="S::loldenhof@roc-nijmegen.nl::da6a458c-136a-4219-996f-1c06248bf86b" providerId="AD" clId="Web-{DB73D763-F2D1-91CE-1243-154FCBACA452}" dt="2020-11-03T10:04:57.878" v="2"/>
      <pc:docMkLst>
        <pc:docMk/>
      </pc:docMkLst>
      <pc:sldChg chg="modSp">
        <pc:chgData name="Lieke Oldenhof" userId="S::loldenhof@roc-nijmegen.nl::da6a458c-136a-4219-996f-1c06248bf86b" providerId="AD" clId="Web-{DB73D763-F2D1-91CE-1243-154FCBACA452}" dt="2020-11-03T09:54:59.074" v="1" actId="1076"/>
        <pc:sldMkLst>
          <pc:docMk/>
          <pc:sldMk cId="2345522204" sldId="297"/>
        </pc:sldMkLst>
        <pc:picChg chg="mod">
          <ac:chgData name="Lieke Oldenhof" userId="S::loldenhof@roc-nijmegen.nl::da6a458c-136a-4219-996f-1c06248bf86b" providerId="AD" clId="Web-{DB73D763-F2D1-91CE-1243-154FCBACA452}" dt="2020-11-03T09:54:59.074" v="1" actId="1076"/>
          <ac:picMkLst>
            <pc:docMk/>
            <pc:sldMk cId="2345522204" sldId="297"/>
            <ac:picMk id="4" creationId="{0152616D-7565-453A-936F-3507E4371052}"/>
          </ac:picMkLst>
        </pc:picChg>
      </pc:sldChg>
      <pc:sldChg chg="del">
        <pc:chgData name="Lieke Oldenhof" userId="S::loldenhof@roc-nijmegen.nl::da6a458c-136a-4219-996f-1c06248bf86b" providerId="AD" clId="Web-{DB73D763-F2D1-91CE-1243-154FCBACA452}" dt="2020-11-03T10:04:57.878" v="2"/>
        <pc:sldMkLst>
          <pc:docMk/>
          <pc:sldMk cId="4123275239" sldId="305"/>
        </pc:sldMkLst>
      </pc:sldChg>
    </pc:docChg>
  </pc:docChgLst>
  <pc:docChgLst>
    <pc:chgData name="Femke Terwiel" userId="S::fterwiel@roc-nijmegen.nl::42bfa86a-3fd1-4524-8064-f25b2043f37b" providerId="AD" clId="Web-{BDAB4273-4FB5-DA5C-FDE3-6F4526B95DBE}"/>
    <pc:docChg chg="modSld">
      <pc:chgData name="Femke Terwiel" userId="S::fterwiel@roc-nijmegen.nl::42bfa86a-3fd1-4524-8064-f25b2043f37b" providerId="AD" clId="Web-{BDAB4273-4FB5-DA5C-FDE3-6F4526B95DBE}" dt="2020-11-04T10:53:44.687" v="102" actId="20577"/>
      <pc:docMkLst>
        <pc:docMk/>
      </pc:docMkLst>
      <pc:sldChg chg="modSp">
        <pc:chgData name="Femke Terwiel" userId="S::fterwiel@roc-nijmegen.nl::42bfa86a-3fd1-4524-8064-f25b2043f37b" providerId="AD" clId="Web-{BDAB4273-4FB5-DA5C-FDE3-6F4526B95DBE}" dt="2020-11-04T10:52:46.129" v="59" actId="20577"/>
        <pc:sldMkLst>
          <pc:docMk/>
          <pc:sldMk cId="1082416323" sldId="266"/>
        </pc:sldMkLst>
        <pc:spChg chg="mod">
          <ac:chgData name="Femke Terwiel" userId="S::fterwiel@roc-nijmegen.nl::42bfa86a-3fd1-4524-8064-f25b2043f37b" providerId="AD" clId="Web-{BDAB4273-4FB5-DA5C-FDE3-6F4526B95DBE}" dt="2020-11-04T10:51:22.374" v="18" actId="20577"/>
          <ac:spMkLst>
            <pc:docMk/>
            <pc:sldMk cId="1082416323" sldId="266"/>
            <ac:spMk id="2" creationId="{6B32E491-2195-4679-829E-1DDA3B24F50E}"/>
          </ac:spMkLst>
        </pc:spChg>
        <pc:spChg chg="mod">
          <ac:chgData name="Femke Terwiel" userId="S::fterwiel@roc-nijmegen.nl::42bfa86a-3fd1-4524-8064-f25b2043f37b" providerId="AD" clId="Web-{BDAB4273-4FB5-DA5C-FDE3-6F4526B95DBE}" dt="2020-11-04T10:52:46.129" v="59" actId="20577"/>
          <ac:spMkLst>
            <pc:docMk/>
            <pc:sldMk cId="1082416323" sldId="266"/>
            <ac:spMk id="3" creationId="{B2FDFB22-4D2C-4ED2-ADC2-CF851A208A57}"/>
          </ac:spMkLst>
        </pc:spChg>
      </pc:sldChg>
      <pc:sldChg chg="modSp">
        <pc:chgData name="Femke Terwiel" userId="S::fterwiel@roc-nijmegen.nl::42bfa86a-3fd1-4524-8064-f25b2043f37b" providerId="AD" clId="Web-{BDAB4273-4FB5-DA5C-FDE3-6F4526B95DBE}" dt="2020-11-04T10:51:02.560" v="14" actId="20577"/>
        <pc:sldMkLst>
          <pc:docMk/>
          <pc:sldMk cId="1195212279" sldId="303"/>
        </pc:sldMkLst>
        <pc:spChg chg="mod">
          <ac:chgData name="Femke Terwiel" userId="S::fterwiel@roc-nijmegen.nl::42bfa86a-3fd1-4524-8064-f25b2043f37b" providerId="AD" clId="Web-{BDAB4273-4FB5-DA5C-FDE3-6F4526B95DBE}" dt="2020-11-04T10:51:02.560" v="14" actId="20577"/>
          <ac:spMkLst>
            <pc:docMk/>
            <pc:sldMk cId="1195212279" sldId="303"/>
            <ac:spMk id="3" creationId="{529B2DA1-953B-4A77-A5F2-63154F5D130D}"/>
          </ac:spMkLst>
        </pc:spChg>
      </pc:sldChg>
      <pc:sldChg chg="modSp">
        <pc:chgData name="Femke Terwiel" userId="S::fterwiel@roc-nijmegen.nl::42bfa86a-3fd1-4524-8064-f25b2043f37b" providerId="AD" clId="Web-{BDAB4273-4FB5-DA5C-FDE3-6F4526B95DBE}" dt="2020-11-04T10:52:37.685" v="56" actId="20577"/>
        <pc:sldMkLst>
          <pc:docMk/>
          <pc:sldMk cId="1235022764" sldId="314"/>
        </pc:sldMkLst>
        <pc:spChg chg="mod">
          <ac:chgData name="Femke Terwiel" userId="S::fterwiel@roc-nijmegen.nl::42bfa86a-3fd1-4524-8064-f25b2043f37b" providerId="AD" clId="Web-{BDAB4273-4FB5-DA5C-FDE3-6F4526B95DBE}" dt="2020-11-04T10:52:37.685" v="56" actId="20577"/>
          <ac:spMkLst>
            <pc:docMk/>
            <pc:sldMk cId="1235022764" sldId="314"/>
            <ac:spMk id="3" creationId="{B2FDFB22-4D2C-4ED2-ADC2-CF851A208A57}"/>
          </ac:spMkLst>
        </pc:spChg>
      </pc:sldChg>
      <pc:sldChg chg="modSp">
        <pc:chgData name="Femke Terwiel" userId="S::fterwiel@roc-nijmegen.nl::42bfa86a-3fd1-4524-8064-f25b2043f37b" providerId="AD" clId="Web-{BDAB4273-4FB5-DA5C-FDE3-6F4526B95DBE}" dt="2020-11-04T10:53:21.686" v="81" actId="20577"/>
        <pc:sldMkLst>
          <pc:docMk/>
          <pc:sldMk cId="1744947157" sldId="315"/>
        </pc:sldMkLst>
        <pc:spChg chg="mod">
          <ac:chgData name="Femke Terwiel" userId="S::fterwiel@roc-nijmegen.nl::42bfa86a-3fd1-4524-8064-f25b2043f37b" providerId="AD" clId="Web-{BDAB4273-4FB5-DA5C-FDE3-6F4526B95DBE}" dt="2020-11-04T10:53:21.686" v="81" actId="20577"/>
          <ac:spMkLst>
            <pc:docMk/>
            <pc:sldMk cId="1744947157" sldId="315"/>
            <ac:spMk id="3" creationId="{529B2DA1-953B-4A77-A5F2-63154F5D130D}"/>
          </ac:spMkLst>
        </pc:spChg>
      </pc:sldChg>
      <pc:sldChg chg="modSp">
        <pc:chgData name="Femke Terwiel" userId="S::fterwiel@roc-nijmegen.nl::42bfa86a-3fd1-4524-8064-f25b2043f37b" providerId="AD" clId="Web-{BDAB4273-4FB5-DA5C-FDE3-6F4526B95DBE}" dt="2020-11-04T10:53:07.637" v="72" actId="20577"/>
        <pc:sldMkLst>
          <pc:docMk/>
          <pc:sldMk cId="2863401799" sldId="319"/>
        </pc:sldMkLst>
        <pc:spChg chg="mod">
          <ac:chgData name="Femke Terwiel" userId="S::fterwiel@roc-nijmegen.nl::42bfa86a-3fd1-4524-8064-f25b2043f37b" providerId="AD" clId="Web-{BDAB4273-4FB5-DA5C-FDE3-6F4526B95DBE}" dt="2020-11-04T10:53:07.637" v="72" actId="20577"/>
          <ac:spMkLst>
            <pc:docMk/>
            <pc:sldMk cId="2863401799" sldId="319"/>
            <ac:spMk id="3" creationId="{B2FDFB22-4D2C-4ED2-ADC2-CF851A208A57}"/>
          </ac:spMkLst>
        </pc:spChg>
      </pc:sldChg>
      <pc:sldChg chg="modSp">
        <pc:chgData name="Femke Terwiel" userId="S::fterwiel@roc-nijmegen.nl::42bfa86a-3fd1-4524-8064-f25b2043f37b" providerId="AD" clId="Web-{BDAB4273-4FB5-DA5C-FDE3-6F4526B95DBE}" dt="2020-11-04T10:53:40.514" v="95" actId="20577"/>
        <pc:sldMkLst>
          <pc:docMk/>
          <pc:sldMk cId="257450315" sldId="320"/>
        </pc:sldMkLst>
        <pc:spChg chg="mod">
          <ac:chgData name="Femke Terwiel" userId="S::fterwiel@roc-nijmegen.nl::42bfa86a-3fd1-4524-8064-f25b2043f37b" providerId="AD" clId="Web-{BDAB4273-4FB5-DA5C-FDE3-6F4526B95DBE}" dt="2020-11-04T10:53:40.514" v="95" actId="20577"/>
          <ac:spMkLst>
            <pc:docMk/>
            <pc:sldMk cId="257450315" sldId="320"/>
            <ac:spMk id="3" creationId="{529B2DA1-953B-4A77-A5F2-63154F5D130D}"/>
          </ac:spMkLst>
        </pc:spChg>
      </pc:sldChg>
      <pc:sldChg chg="modSp">
        <pc:chgData name="Femke Terwiel" userId="S::fterwiel@roc-nijmegen.nl::42bfa86a-3fd1-4524-8064-f25b2043f37b" providerId="AD" clId="Web-{BDAB4273-4FB5-DA5C-FDE3-6F4526B95DBE}" dt="2020-11-04T10:53:26.630" v="87" actId="20577"/>
        <pc:sldMkLst>
          <pc:docMk/>
          <pc:sldMk cId="1230396300" sldId="324"/>
        </pc:sldMkLst>
        <pc:spChg chg="mod">
          <ac:chgData name="Femke Terwiel" userId="S::fterwiel@roc-nijmegen.nl::42bfa86a-3fd1-4524-8064-f25b2043f37b" providerId="AD" clId="Web-{BDAB4273-4FB5-DA5C-FDE3-6F4526B95DBE}" dt="2020-11-04T10:53:26.630" v="87" actId="20577"/>
          <ac:spMkLst>
            <pc:docMk/>
            <pc:sldMk cId="1230396300" sldId="324"/>
            <ac:spMk id="3" creationId="{529B2DA1-953B-4A77-A5F2-63154F5D130D}"/>
          </ac:spMkLst>
        </pc:spChg>
      </pc:sldChg>
      <pc:sldChg chg="modSp">
        <pc:chgData name="Femke Terwiel" userId="S::fterwiel@roc-nijmegen.nl::42bfa86a-3fd1-4524-8064-f25b2043f37b" providerId="AD" clId="Web-{BDAB4273-4FB5-DA5C-FDE3-6F4526B95DBE}" dt="2020-11-04T10:53:44.683" v="101" actId="20577"/>
        <pc:sldMkLst>
          <pc:docMk/>
          <pc:sldMk cId="2880667424" sldId="326"/>
        </pc:sldMkLst>
        <pc:spChg chg="mod">
          <ac:chgData name="Femke Terwiel" userId="S::fterwiel@roc-nijmegen.nl::42bfa86a-3fd1-4524-8064-f25b2043f37b" providerId="AD" clId="Web-{BDAB4273-4FB5-DA5C-FDE3-6F4526B95DBE}" dt="2020-11-04T10:53:44.683" v="101" actId="20577"/>
          <ac:spMkLst>
            <pc:docMk/>
            <pc:sldMk cId="2880667424" sldId="326"/>
            <ac:spMk id="3" creationId="{529B2DA1-953B-4A77-A5F2-63154F5D130D}"/>
          </ac:spMkLst>
        </pc:spChg>
      </pc:sldChg>
      <pc:sldChg chg="modSp">
        <pc:chgData name="Femke Terwiel" userId="S::fterwiel@roc-nijmegen.nl::42bfa86a-3fd1-4524-8064-f25b2043f37b" providerId="AD" clId="Web-{BDAB4273-4FB5-DA5C-FDE3-6F4526B95DBE}" dt="2020-11-04T10:50:40.810" v="7" actId="1076"/>
        <pc:sldMkLst>
          <pc:docMk/>
          <pc:sldMk cId="2038918502" sldId="333"/>
        </pc:sldMkLst>
        <pc:spChg chg="mod">
          <ac:chgData name="Femke Terwiel" userId="S::fterwiel@roc-nijmegen.nl::42bfa86a-3fd1-4524-8064-f25b2043f37b" providerId="AD" clId="Web-{BDAB4273-4FB5-DA5C-FDE3-6F4526B95DBE}" dt="2020-11-04T10:50:40.810" v="7" actId="1076"/>
          <ac:spMkLst>
            <pc:docMk/>
            <pc:sldMk cId="2038918502" sldId="333"/>
            <ac:spMk id="4" creationId="{D1DBFC72-3644-48EC-942C-568EF4361298}"/>
          </ac:spMkLst>
        </pc:spChg>
      </pc:sldChg>
    </pc:docChg>
  </pc:docChgLst>
</pc:chgInfo>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el 7"/>
          <p:cNvSpPr>
            <a:spLocks noGrp="1"/>
          </p:cNvSpPr>
          <p:nvPr>
            <p:ph type="title"/>
          </p:nvPr>
        </p:nvSpPr>
        <p:spPr>
          <a:xfrm>
            <a:off x="628650" y="642220"/>
            <a:ext cx="6776605" cy="1325563"/>
          </a:xfrm>
        </p:spPr>
        <p:txBody>
          <a:bodyPr/>
          <a:lstStyle>
            <a:lvl1pPr>
              <a:defRPr sz="4800"/>
            </a:lvl1pPr>
          </a:lstStyle>
          <a:p>
            <a:r>
              <a:rPr lang="nl-NL"/>
              <a:t>Klik om stijl te bewerken</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el en tabel">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defRPr sz="3200" b="1">
                <a:solidFill>
                  <a:schemeClr val="accent2"/>
                </a:solidFill>
                <a:latin typeface="Arial" panose="020B0604020202020204" pitchFamily="34" charset="0"/>
                <a:cs typeface="Arial" panose="020B0604020202020204" pitchFamily="34" charset="0"/>
              </a:defRPr>
            </a:lvl1pPr>
          </a:lstStyle>
          <a:p>
            <a:r>
              <a:rPr lang="nl-NL"/>
              <a:t>Klik om de stijl te bewerken</a:t>
            </a:r>
          </a:p>
        </p:txBody>
      </p:sp>
      <p:sp>
        <p:nvSpPr>
          <p:cNvPr id="5" name="Tijdelijke aanduiding voor tabel 4"/>
          <p:cNvSpPr>
            <a:spLocks noGrp="1"/>
          </p:cNvSpPr>
          <p:nvPr>
            <p:ph type="tbl" sz="quarter" idx="10"/>
          </p:nvPr>
        </p:nvSpPr>
        <p:spPr>
          <a:xfrm>
            <a:off x="628650" y="1903413"/>
            <a:ext cx="7886700" cy="3976997"/>
          </a:xfrm>
          <a:noFill/>
          <a:ln>
            <a:noFill/>
          </a:ln>
        </p:spPr>
        <p:txBody>
          <a:bodyPr/>
          <a:lstStyle>
            <a:lvl1pPr marL="0" indent="0">
              <a:buNone/>
              <a:defRPr/>
            </a:lvl1pPr>
          </a:lstStyle>
          <a:p>
            <a:endParaRPr lang="nl-NL"/>
          </a:p>
        </p:txBody>
      </p:sp>
    </p:spTree>
    <p:extLst>
      <p:ext uri="{BB962C8B-B14F-4D97-AF65-F5344CB8AC3E}">
        <p14:creationId xmlns:p14="http://schemas.microsoft.com/office/powerpoint/2010/main" val="8083015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el tabel uitle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4" name="Tijdelijke aanduiding voor tabel 3"/>
          <p:cNvSpPr>
            <a:spLocks noGrp="1"/>
          </p:cNvSpPr>
          <p:nvPr>
            <p:ph type="tbl" sz="quarter" idx="10"/>
          </p:nvPr>
        </p:nvSpPr>
        <p:spPr>
          <a:xfrm>
            <a:off x="628650" y="1858963"/>
            <a:ext cx="3906179" cy="3998912"/>
          </a:xfrm>
        </p:spPr>
        <p:txBody>
          <a:bodyPr/>
          <a:lstStyle>
            <a:lvl1pPr marL="0" indent="0">
              <a:buNone/>
              <a:defRPr/>
            </a:lvl1pPr>
          </a:lstStyle>
          <a:p>
            <a:endParaRPr lang="nl-NL"/>
          </a:p>
        </p:txBody>
      </p:sp>
      <p:sp>
        <p:nvSpPr>
          <p:cNvPr id="6" name="Tijdelijke aanduiding voor tekst 5"/>
          <p:cNvSpPr>
            <a:spLocks noGrp="1"/>
          </p:cNvSpPr>
          <p:nvPr>
            <p:ph type="body" sz="quarter" idx="11"/>
          </p:nvPr>
        </p:nvSpPr>
        <p:spPr>
          <a:xfrm>
            <a:off x="4824413" y="1858964"/>
            <a:ext cx="3690937" cy="3998912"/>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7161761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met ondertite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28650" y="1828800"/>
            <a:ext cx="5720944" cy="719667"/>
          </a:xfrm>
        </p:spPr>
        <p:txBody>
          <a:bodyPr/>
          <a:lstStyle>
            <a:lvl1pPr marL="0" indent="0" algn="l">
              <a:buNone/>
              <a:defRPr sz="2400" b="1" i="0">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a:p>
        </p:txBody>
      </p:sp>
      <p:sp>
        <p:nvSpPr>
          <p:cNvPr id="9" name="Title Placeholder 1"/>
          <p:cNvSpPr>
            <a:spLocks noGrp="1"/>
          </p:cNvSpPr>
          <p:nvPr>
            <p:ph type="title"/>
          </p:nvPr>
        </p:nvSpPr>
        <p:spPr>
          <a:xfrm>
            <a:off x="628650" y="365129"/>
            <a:ext cx="7271766" cy="1325563"/>
          </a:xfrm>
          <a:prstGeom prst="rect">
            <a:avLst/>
          </a:prstGeom>
        </p:spPr>
        <p:txBody>
          <a:bodyPr vert="horz" lIns="91440" tIns="45720" rIns="91440" bIns="45720" rtlCol="0" anchor="ctr">
            <a:normAutofit/>
          </a:bodyPr>
          <a:lstStyle/>
          <a:p>
            <a:r>
              <a:rPr lang="nl-NL"/>
              <a:t>Klik om stijl te bewerken</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ndaard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5" name="Tijdelijke aanduiding voor tekst 4"/>
          <p:cNvSpPr>
            <a:spLocks noGrp="1"/>
          </p:cNvSpPr>
          <p:nvPr>
            <p:ph type="body" sz="quarter" idx="10"/>
          </p:nvPr>
        </p:nvSpPr>
        <p:spPr>
          <a:xfrm>
            <a:off x="628650" y="1865250"/>
            <a:ext cx="7886700" cy="387667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ergelijking (tekst)">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30"/>
            <a:ext cx="7886700" cy="1316034"/>
          </a:xfrm>
        </p:spPr>
        <p:txBody>
          <a:bodyPr/>
          <a:lstStyle/>
          <a:p>
            <a:r>
              <a:rPr lang="nl-NL"/>
              <a:t>Klik om stijl te bewerken</a:t>
            </a:r>
            <a:endParaRPr lang="en-US"/>
          </a:p>
        </p:txBody>
      </p:sp>
      <p:sp>
        <p:nvSpPr>
          <p:cNvPr id="3" name="Text Placeholder 2"/>
          <p:cNvSpPr>
            <a:spLocks noGrp="1"/>
          </p:cNvSpPr>
          <p:nvPr>
            <p:ph type="body" idx="1" hasCustomPrompt="1"/>
          </p:nvPr>
        </p:nvSpPr>
        <p:spPr>
          <a:xfrm>
            <a:off x="629842" y="1681163"/>
            <a:ext cx="3868340" cy="823912"/>
          </a:xfrm>
        </p:spPr>
        <p:txBody>
          <a:bodyPr anchor="b">
            <a:norm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Subtitel</a:t>
            </a:r>
          </a:p>
        </p:txBody>
      </p:sp>
      <p:sp>
        <p:nvSpPr>
          <p:cNvPr id="5" name="Text Placeholder 4"/>
          <p:cNvSpPr>
            <a:spLocks noGrp="1"/>
          </p:cNvSpPr>
          <p:nvPr>
            <p:ph type="body" sz="quarter" idx="3" hasCustomPrompt="1"/>
          </p:nvPr>
        </p:nvSpPr>
        <p:spPr>
          <a:xfrm>
            <a:off x="4629152" y="1681163"/>
            <a:ext cx="3887391" cy="823912"/>
          </a:xfrm>
        </p:spPr>
        <p:txBody>
          <a:bodyPr anchor="b">
            <a:norm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Subtitel</a:t>
            </a:r>
          </a:p>
        </p:txBody>
      </p:sp>
      <p:sp>
        <p:nvSpPr>
          <p:cNvPr id="8" name="Tijdelijke aanduiding voor tekst 7"/>
          <p:cNvSpPr>
            <a:spLocks noGrp="1"/>
          </p:cNvSpPr>
          <p:nvPr>
            <p:ph type="body" sz="quarter" idx="10"/>
          </p:nvPr>
        </p:nvSpPr>
        <p:spPr>
          <a:xfrm>
            <a:off x="630238" y="2505075"/>
            <a:ext cx="3868737" cy="335121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9" name="Tijdelijke aanduiding voor tekst 7"/>
          <p:cNvSpPr>
            <a:spLocks noGrp="1"/>
          </p:cNvSpPr>
          <p:nvPr>
            <p:ph type="body" sz="quarter" idx="11"/>
          </p:nvPr>
        </p:nvSpPr>
        <p:spPr>
          <a:xfrm>
            <a:off x="4629152" y="2505075"/>
            <a:ext cx="3868737" cy="335121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ee kolommen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5" name="Tijdelijke aanduiding voor tekst 4"/>
          <p:cNvSpPr>
            <a:spLocks noGrp="1"/>
          </p:cNvSpPr>
          <p:nvPr>
            <p:ph type="body" sz="quarter" idx="10"/>
          </p:nvPr>
        </p:nvSpPr>
        <p:spPr>
          <a:xfrm>
            <a:off x="628649" y="1825625"/>
            <a:ext cx="3883877" cy="40386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tekst 4"/>
          <p:cNvSpPr>
            <a:spLocks noGrp="1"/>
          </p:cNvSpPr>
          <p:nvPr>
            <p:ph type="body" sz="quarter" idx="11"/>
          </p:nvPr>
        </p:nvSpPr>
        <p:spPr>
          <a:xfrm>
            <a:off x="4624039" y="1825625"/>
            <a:ext cx="3891311" cy="40386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0"/>
          </p:nvPr>
        </p:nvSpPr>
        <p:spPr>
          <a:xfrm>
            <a:off x="0" y="1"/>
            <a:ext cx="9144000" cy="5874106"/>
          </a:xfrm>
        </p:spPr>
        <p:txBody>
          <a:bodyPr/>
          <a:lstStyle>
            <a:lvl1pPr marL="0" indent="0">
              <a:buNone/>
              <a:defRPr/>
            </a:lvl1pPr>
          </a:lstStyle>
          <a:p>
            <a:r>
              <a:rPr lang="nl-NL"/>
              <a:t>Klik op het pictogram als u een afbeelding wilt toevoegen</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fbeelding en uitle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stijl te bewerken</a:t>
            </a:r>
          </a:p>
        </p:txBody>
      </p:sp>
      <p:sp>
        <p:nvSpPr>
          <p:cNvPr id="4" name="Tijdelijke aanduiding voor afbeelding 3"/>
          <p:cNvSpPr>
            <a:spLocks noGrp="1"/>
          </p:cNvSpPr>
          <p:nvPr>
            <p:ph type="pic" sz="quarter" idx="10"/>
          </p:nvPr>
        </p:nvSpPr>
        <p:spPr>
          <a:xfrm>
            <a:off x="628650" y="1828800"/>
            <a:ext cx="4411663" cy="4029075"/>
          </a:xfrm>
        </p:spPr>
        <p:txBody>
          <a:bodyPr/>
          <a:lstStyle>
            <a:lvl1pPr marL="0" indent="0">
              <a:buNone/>
              <a:defRPr/>
            </a:lvl1pPr>
          </a:lstStyle>
          <a:p>
            <a:r>
              <a:rPr lang="nl-NL"/>
              <a:t>Klik op het pictogram als u een afbeelding wilt toevoegen</a:t>
            </a:r>
          </a:p>
        </p:txBody>
      </p:sp>
      <p:sp>
        <p:nvSpPr>
          <p:cNvPr id="6" name="Tijdelijke aanduiding voor tekst 5"/>
          <p:cNvSpPr>
            <a:spLocks noGrp="1"/>
          </p:cNvSpPr>
          <p:nvPr>
            <p:ph type="body" sz="quarter" idx="11"/>
          </p:nvPr>
        </p:nvSpPr>
        <p:spPr>
          <a:xfrm>
            <a:off x="5145088" y="1828799"/>
            <a:ext cx="3370262" cy="402907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269805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el en grafie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nl-NL"/>
              <a:t>Klik om de stijl te bewerken</a:t>
            </a:r>
            <a:endParaRPr lang="en-US"/>
          </a:p>
        </p:txBody>
      </p:sp>
      <p:sp>
        <p:nvSpPr>
          <p:cNvPr id="5" name="Tijdelijke aanduiding voor grafiek 4"/>
          <p:cNvSpPr>
            <a:spLocks noGrp="1"/>
          </p:cNvSpPr>
          <p:nvPr>
            <p:ph type="chart" sz="quarter" idx="10"/>
          </p:nvPr>
        </p:nvSpPr>
        <p:spPr>
          <a:xfrm>
            <a:off x="628650" y="1790700"/>
            <a:ext cx="7886700" cy="4141927"/>
          </a:xfrm>
        </p:spPr>
        <p:txBody>
          <a:bodyPr/>
          <a:lstStyle>
            <a:lvl1pPr marL="0" indent="0">
              <a:buNone/>
              <a:defRPr/>
            </a:lvl1pPr>
          </a:lstStyle>
          <a:p>
            <a:endParaRPr lang="nl-NL"/>
          </a:p>
        </p:txBody>
      </p:sp>
    </p:spTree>
    <p:extLst>
      <p:ext uri="{BB962C8B-B14F-4D97-AF65-F5344CB8AC3E}">
        <p14:creationId xmlns:p14="http://schemas.microsoft.com/office/powerpoint/2010/main" val="1736139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el grafiek uilte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4" name="Tijdelijke aanduiding voor tekst 4"/>
          <p:cNvSpPr>
            <a:spLocks noGrp="1"/>
          </p:cNvSpPr>
          <p:nvPr>
            <p:ph type="body" sz="quarter" idx="11"/>
          </p:nvPr>
        </p:nvSpPr>
        <p:spPr>
          <a:xfrm>
            <a:off x="4740250" y="1825625"/>
            <a:ext cx="3775100" cy="4038600"/>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grafiek 6"/>
          <p:cNvSpPr>
            <a:spLocks noGrp="1"/>
          </p:cNvSpPr>
          <p:nvPr>
            <p:ph type="chart" sz="quarter" idx="12"/>
          </p:nvPr>
        </p:nvSpPr>
        <p:spPr>
          <a:xfrm>
            <a:off x="628650" y="1825625"/>
            <a:ext cx="4025900" cy="4038600"/>
          </a:xfrm>
        </p:spPr>
        <p:txBody>
          <a:bodyPr/>
          <a:lstStyle>
            <a:lvl1pPr marL="0" indent="0">
              <a:buNone/>
              <a:defRPr/>
            </a:lvl1pPr>
          </a:lstStyle>
          <a:p>
            <a:endParaRPr lang="nl-NL"/>
          </a:p>
        </p:txBody>
      </p:sp>
    </p:spTree>
    <p:extLst>
      <p:ext uri="{BB962C8B-B14F-4D97-AF65-F5344CB8AC3E}">
        <p14:creationId xmlns:p14="http://schemas.microsoft.com/office/powerpoint/2010/main" val="9729213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nl-NL"/>
              <a:t>Titelstijl van model bewerken</a:t>
            </a:r>
            <a:endParaRPr lang="en-US"/>
          </a:p>
        </p:txBody>
      </p:sp>
      <p:sp>
        <p:nvSpPr>
          <p:cNvPr id="3" name="Text Placeholder 2"/>
          <p:cNvSpPr>
            <a:spLocks noGrp="1"/>
          </p:cNvSpPr>
          <p:nvPr>
            <p:ph type="body" idx="1"/>
          </p:nvPr>
        </p:nvSpPr>
        <p:spPr>
          <a:xfrm>
            <a:off x="628650" y="1825626"/>
            <a:ext cx="7886700" cy="4026535"/>
          </a:xfrm>
          <a:prstGeom prst="rect">
            <a:avLst/>
          </a:prstGeom>
        </p:spPr>
        <p:txBody>
          <a:bodyPr vert="horz" lIns="91440" tIns="45720" rIns="91440" bIns="45720" rtlCol="0">
            <a:normAutofit/>
          </a:bodyPr>
          <a:lstStyle/>
          <a:p>
            <a:pPr lvl="0"/>
            <a:r>
              <a:rPr lang="nl-NL"/>
              <a:t>Klik om de tekststijl van het model te bewerken</a:t>
            </a:r>
          </a:p>
          <a:p>
            <a:pPr lvl="1"/>
            <a:r>
              <a:rPr lang="nl-NL"/>
              <a:t>Tweede niveau</a:t>
            </a:r>
          </a:p>
          <a:p>
            <a:pPr lvl="2"/>
            <a:r>
              <a:rPr lang="nl-NL"/>
              <a:t>Derde niveau</a:t>
            </a:r>
          </a:p>
          <a:p>
            <a:pPr lvl="3"/>
            <a:r>
              <a:rPr lang="nl-NL"/>
              <a:t>Vierde niveau</a:t>
            </a:r>
          </a:p>
        </p:txBody>
      </p:sp>
    </p:spTree>
    <p:extLst>
      <p:ext uri="{BB962C8B-B14F-4D97-AF65-F5344CB8AC3E}">
        <p14:creationId xmlns:p14="http://schemas.microsoft.com/office/powerpoint/2010/main" val="20581118"/>
      </p:ext>
    </p:extLst>
  </p:cSld>
  <p:clrMap bg1="lt1" tx1="dk1" bg2="lt2" tx2="dk2" accent1="accent1" accent2="accent2" accent3="accent3" accent4="accent4" accent5="accent5" accent6="accent6" hlink="hlink" folHlink="folHlink"/>
  <p:sldLayoutIdLst>
    <p:sldLayoutId id="2147483666" r:id="rId1"/>
    <p:sldLayoutId id="2147483661" r:id="rId2"/>
    <p:sldLayoutId id="2147483662" r:id="rId3"/>
    <p:sldLayoutId id="2147483665" r:id="rId4"/>
    <p:sldLayoutId id="2147483664" r:id="rId5"/>
    <p:sldLayoutId id="2147483673" r:id="rId6"/>
    <p:sldLayoutId id="2147483683" r:id="rId7"/>
  </p:sldLayoutIdLst>
  <p:txStyles>
    <p:title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5">
              <a:lumMod val="10000"/>
            </a:schemeClr>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accent5">
              <a:lumMod val="10000"/>
            </a:schemeClr>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accent5">
              <a:lumMod val="10000"/>
            </a:schemeClr>
          </a:solidFill>
          <a:latin typeface="+mn-lt"/>
          <a:ea typeface="+mn-ea"/>
          <a:cs typeface="+mn-cs"/>
        </a:defRPr>
      </a:lvl4pPr>
      <a:lvl5pPr marL="2057400" indent="-228600" algn="l" defTabSz="914400" rtl="0" eaLnBrk="1" latinLnBrk="0" hangingPunct="1">
        <a:lnSpc>
          <a:spcPct val="90000"/>
        </a:lnSpc>
        <a:spcBef>
          <a:spcPts val="500"/>
        </a:spcBef>
        <a:buFont typeface="Wingdings" charset="2"/>
        <a:buChar char="§"/>
        <a:defRPr sz="1800" kern="1200">
          <a:solidFill>
            <a:schemeClr val="accent5">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nl-NL"/>
              <a:t>Titelstijl van model bewerken</a:t>
            </a:r>
            <a:endParaRPr lang="en-US"/>
          </a:p>
        </p:txBody>
      </p:sp>
      <p:sp>
        <p:nvSpPr>
          <p:cNvPr id="3" name="Text Placeholder 2"/>
          <p:cNvSpPr>
            <a:spLocks noGrp="1"/>
          </p:cNvSpPr>
          <p:nvPr>
            <p:ph type="body" idx="1"/>
          </p:nvPr>
        </p:nvSpPr>
        <p:spPr>
          <a:xfrm>
            <a:off x="628650" y="1825626"/>
            <a:ext cx="7886700" cy="4026535"/>
          </a:xfrm>
          <a:prstGeom prst="rect">
            <a:avLst/>
          </a:prstGeom>
        </p:spPr>
        <p:txBody>
          <a:bodyPr vert="horz" lIns="91440" tIns="45720" rIns="91440" bIns="45720" rtlCol="0">
            <a:normAutofit/>
          </a:bodyPr>
          <a:lstStyle/>
          <a:p>
            <a:pPr lvl="0"/>
            <a:r>
              <a:rPr lang="nl-NL"/>
              <a:t>Klik om de tekststijl van het model te bewerken</a:t>
            </a:r>
          </a:p>
          <a:p>
            <a:pPr lvl="1"/>
            <a:r>
              <a:rPr lang="nl-NL"/>
              <a:t>Tweede niveau</a:t>
            </a:r>
          </a:p>
          <a:p>
            <a:pPr lvl="2"/>
            <a:r>
              <a:rPr lang="nl-NL"/>
              <a:t>Derde niveau</a:t>
            </a:r>
          </a:p>
          <a:p>
            <a:pPr lvl="3"/>
            <a:r>
              <a:rPr lang="nl-NL"/>
              <a:t>Vierde niveau</a:t>
            </a:r>
          </a:p>
        </p:txBody>
      </p:sp>
    </p:spTree>
    <p:extLst>
      <p:ext uri="{BB962C8B-B14F-4D97-AF65-F5344CB8AC3E}">
        <p14:creationId xmlns:p14="http://schemas.microsoft.com/office/powerpoint/2010/main" val="3657446052"/>
      </p:ext>
    </p:extLst>
  </p:cSld>
  <p:clrMap bg1="lt1" tx1="dk1" bg2="lt2" tx2="dk2" accent1="accent1" accent2="accent2" accent3="accent3" accent4="accent4" accent5="accent5" accent6="accent6" hlink="hlink" folHlink="folHlink"/>
  <p:sldLayoutIdLst>
    <p:sldLayoutId id="2147483680" r:id="rId1"/>
    <p:sldLayoutId id="2147483681" r:id="rId2"/>
  </p:sldLayoutIdLst>
  <p:txStyles>
    <p:titleStyle>
      <a:lvl1pPr algn="l" defTabSz="914400" rtl="0" eaLnBrk="1" latinLnBrk="0" hangingPunct="1">
        <a:lnSpc>
          <a:spcPct val="90000"/>
        </a:lnSpc>
        <a:spcBef>
          <a:spcPct val="0"/>
        </a:spcBef>
        <a:buNone/>
        <a:defRPr sz="3200" b="1" i="0" kern="1200">
          <a:solidFill>
            <a:schemeClr val="accent1"/>
          </a:solidFill>
          <a:latin typeface="Arial" charset="0"/>
          <a:ea typeface="Arial" charset="0"/>
          <a:cs typeface="Arial" charset="0"/>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10000"/>
            </a:schemeClr>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5">
              <a:lumMod val="10000"/>
            </a:schemeClr>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accent5">
              <a:lumMod val="10000"/>
            </a:schemeClr>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accent5">
              <a:lumMod val="10000"/>
            </a:schemeClr>
          </a:solidFill>
          <a:latin typeface="+mn-lt"/>
          <a:ea typeface="+mn-ea"/>
          <a:cs typeface="+mn-cs"/>
        </a:defRPr>
      </a:lvl4pPr>
      <a:lvl5pPr marL="2057400" indent="-228600" algn="l" defTabSz="914400" rtl="0" eaLnBrk="1" latinLnBrk="0" hangingPunct="1">
        <a:lnSpc>
          <a:spcPct val="90000"/>
        </a:lnSpc>
        <a:spcBef>
          <a:spcPts val="500"/>
        </a:spcBef>
        <a:buFont typeface="Wingdings" charset="2"/>
        <a:buChar char="§"/>
        <a:defRPr sz="1800" kern="1200">
          <a:solidFill>
            <a:schemeClr val="accent5">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628650" y="1825625"/>
            <a:ext cx="7886700" cy="4114317"/>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p:txBody>
      </p:sp>
    </p:spTree>
    <p:extLst>
      <p:ext uri="{BB962C8B-B14F-4D97-AF65-F5344CB8AC3E}">
        <p14:creationId xmlns:p14="http://schemas.microsoft.com/office/powerpoint/2010/main" val="1657124953"/>
      </p:ext>
    </p:extLst>
  </p:cSld>
  <p:clrMap bg1="lt1" tx1="dk1" bg2="lt2" tx2="dk2" accent1="accent1" accent2="accent2" accent3="accent3" accent4="accent4" accent5="accent5" accent6="accent6" hlink="hlink" folHlink="folHlink"/>
  <p:sldLayoutIdLst>
    <p:sldLayoutId id="2147483676" r:id="rId1"/>
    <p:sldLayoutId id="2147483682" r:id="rId2"/>
  </p:sldLayoutIdLst>
  <p:txStyles>
    <p:titleStyle>
      <a:lvl1pPr algn="l" defTabSz="914400" rtl="0" eaLnBrk="1" latinLnBrk="0" hangingPunct="1">
        <a:lnSpc>
          <a:spcPct val="90000"/>
        </a:lnSpc>
        <a:spcBef>
          <a:spcPct val="0"/>
        </a:spcBef>
        <a:buNone/>
        <a:defRPr sz="3200" b="1" i="0" kern="1200">
          <a:solidFill>
            <a:schemeClr val="accent2"/>
          </a:solidFill>
          <a:latin typeface="Arial" charset="0"/>
          <a:ea typeface="Arial" charset="0"/>
          <a:cs typeface="Arial" charset="0"/>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Wingdings" panose="05000000000000000000" pitchFamily="2" charset="2"/>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Wingdings" charset="2"/>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12.jp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3.xml"/><Relationship Id="rId1" Type="http://schemas.openxmlformats.org/officeDocument/2006/relationships/video" Target="https://www.youtube.com/embed/JNIANhIwFvM?feature=oembed" TargetMode="Externa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7.m4a"/><Relationship Id="rId1" Type="http://schemas.microsoft.com/office/2007/relationships/media" Target="../media/media7.m4a"/><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3.xml"/><Relationship Id="rId1" Type="http://schemas.openxmlformats.org/officeDocument/2006/relationships/video" Target="https://www.youtube.com/embed/v2To8M81n_o?feature=oembed" TargetMode="External"/></Relationships>
</file>

<file path=ppt/slides/_rels/slide20.xml.rels><?xml version="1.0" encoding="UTF-8" standalone="yes"?>
<Relationships xmlns="http://schemas.openxmlformats.org/package/2006/relationships"><Relationship Id="rId2" Type="http://schemas.openxmlformats.org/officeDocument/2006/relationships/hyperlink" Target="http://www.stagemarkt.nl/" TargetMode="Externa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8.m4a"/><Relationship Id="rId1" Type="http://schemas.microsoft.com/office/2007/relationships/media" Target="../media/media8.m4a"/><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hyperlink" Target="http://www.stagemarkt.nl/" TargetMode="Externa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m4a"/><Relationship Id="rId1" Type="http://schemas.microsoft.com/office/2007/relationships/media" Target="../media/media2.m4a"/><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9.m4a"/><Relationship Id="rId1" Type="http://schemas.microsoft.com/office/2007/relationships/media" Target="../media/media9.m4a"/><Relationship Id="rId5" Type="http://schemas.openxmlformats.org/officeDocument/2006/relationships/image" Target="../media/image4.png"/><Relationship Id="rId4" Type="http://schemas.openxmlformats.org/officeDocument/2006/relationships/image" Target="../media/image15.png"/></Relationships>
</file>

<file path=ppt/slides/_rels/slide32.xml.rels><?xml version="1.0" encoding="UTF-8" standalone="yes"?>
<Relationships xmlns="http://schemas.openxmlformats.org/package/2006/relationships"><Relationship Id="rId2" Type="http://schemas.openxmlformats.org/officeDocument/2006/relationships/hyperlink" Target="http://www.roc-nijmegen.nl/aanmelden-mbo" TargetMode="Externa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8" Type="http://schemas.openxmlformats.org/officeDocument/2006/relationships/hyperlink" Target="http://www.roc-nijmegen.nl/meelopen" TargetMode="External"/><Relationship Id="rId3" Type="http://schemas.openxmlformats.org/officeDocument/2006/relationships/hyperlink" Target="http://www.roc-nijmegen.nl/studiekeuze" TargetMode="External"/><Relationship Id="rId7" Type="http://schemas.openxmlformats.org/officeDocument/2006/relationships/hyperlink" Target="http://www.roc-nijmegen.nl/opendag" TargetMode="External"/><Relationship Id="rId2" Type="http://schemas.openxmlformats.org/officeDocument/2006/relationships/hyperlink" Target="https://www.roc-nijmegen.nl/folder" TargetMode="External"/><Relationship Id="rId1" Type="http://schemas.openxmlformats.org/officeDocument/2006/relationships/slideLayout" Target="../slideLayouts/slideLayout3.xml"/><Relationship Id="rId6" Type="http://schemas.openxmlformats.org/officeDocument/2006/relationships/hyperlink" Target="http://www.roc-nijmegen.nl/adviesgesprek" TargetMode="External"/><Relationship Id="rId11" Type="http://schemas.openxmlformats.org/officeDocument/2006/relationships/hyperlink" Target="http://www.kiesmbo.nl" TargetMode="External"/><Relationship Id="rId5" Type="http://schemas.openxmlformats.org/officeDocument/2006/relationships/hyperlink" Target="http://www.roc-nijmegen.nl/mbo" TargetMode="External"/><Relationship Id="rId10" Type="http://schemas.openxmlformats.org/officeDocument/2006/relationships/hyperlink" Target="http://www.roc-nijmegen.nl/locatie" TargetMode="External"/><Relationship Id="rId4" Type="http://schemas.openxmlformats.org/officeDocument/2006/relationships/hyperlink" Target="http://www.roc-nijmegen.nl/bit" TargetMode="External"/><Relationship Id="rId9" Type="http://schemas.openxmlformats.org/officeDocument/2006/relationships/hyperlink" Target="http://www.roc-nijmegen.nl/toekomst"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mailto:p.mansvelt@roc-nijmegen.nl" TargetMode="External"/><Relationship Id="rId2" Type="http://schemas.openxmlformats.org/officeDocument/2006/relationships/hyperlink" Target="mailto:e.elson@roc-nijmegen.nl" TargetMode="External"/><Relationship Id="rId1" Type="http://schemas.openxmlformats.org/officeDocument/2006/relationships/slideLayout" Target="../slideLayouts/slideLayout3.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4.png"/><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4.m4a"/><Relationship Id="rId1" Type="http://schemas.microsoft.com/office/2007/relationships/media" Target="../media/media4.m4a"/><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5.m4a"/><Relationship Id="rId1" Type="http://schemas.microsoft.com/office/2007/relationships/media" Target="../media/media5.m4a"/><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62E2BF-235D-4C51-9673-2FF9406689BE}"/>
              </a:ext>
            </a:extLst>
          </p:cNvPr>
          <p:cNvSpPr>
            <a:spLocks noGrp="1"/>
          </p:cNvSpPr>
          <p:nvPr>
            <p:ph type="title"/>
          </p:nvPr>
        </p:nvSpPr>
        <p:spPr>
          <a:xfrm>
            <a:off x="628649" y="1648684"/>
            <a:ext cx="8163659" cy="2250270"/>
          </a:xfrm>
        </p:spPr>
        <p:txBody>
          <a:bodyPr>
            <a:normAutofit fontScale="90000"/>
          </a:bodyPr>
          <a:lstStyle/>
          <a:p>
            <a:br>
              <a:rPr lang="nl-NL" i="1" dirty="0">
                <a:latin typeface="Arial"/>
                <a:cs typeface="Arial"/>
              </a:rPr>
            </a:br>
            <a:r>
              <a:rPr lang="nl-NL" dirty="0">
                <a:latin typeface="Arial"/>
                <a:cs typeface="Arial"/>
              </a:rPr>
              <a:t>Voorlichting over</a:t>
            </a:r>
            <a:br>
              <a:rPr lang="nl-NL" i="1" dirty="0">
                <a:latin typeface="Arial"/>
                <a:cs typeface="Arial"/>
              </a:rPr>
            </a:br>
            <a:br>
              <a:rPr lang="nl-NL" i="1" dirty="0">
                <a:latin typeface="Arial"/>
                <a:cs typeface="Arial"/>
              </a:rPr>
            </a:br>
            <a:r>
              <a:rPr lang="nl-NL" dirty="0">
                <a:latin typeface="Arial"/>
                <a:cs typeface="Arial"/>
              </a:rPr>
              <a:t>Verkoop &amp; </a:t>
            </a:r>
            <a:br>
              <a:rPr lang="nl-NL" dirty="0">
                <a:latin typeface="Arial"/>
                <a:cs typeface="Arial"/>
              </a:rPr>
            </a:br>
            <a:r>
              <a:rPr lang="nl-NL" dirty="0">
                <a:latin typeface="Arial"/>
                <a:cs typeface="Arial"/>
              </a:rPr>
              <a:t>Ondernemerschap</a:t>
            </a:r>
            <a:r>
              <a:rPr lang="nl-NL" i="1" dirty="0">
                <a:latin typeface="Arial"/>
                <a:cs typeface="Arial"/>
              </a:rPr>
              <a:t>, </a:t>
            </a:r>
            <a:br>
              <a:rPr lang="nl-NL" i="1" dirty="0">
                <a:latin typeface="Arial"/>
                <a:cs typeface="Arial"/>
              </a:rPr>
            </a:br>
            <a:r>
              <a:rPr lang="nl-NL" i="1" dirty="0">
                <a:latin typeface="Arial"/>
                <a:cs typeface="Arial"/>
              </a:rPr>
              <a:t>	</a:t>
            </a:r>
            <a:r>
              <a:rPr lang="nl-NL" b="0" dirty="0">
                <a:latin typeface="Arial"/>
                <a:cs typeface="Arial"/>
              </a:rPr>
              <a:t>Verkoper</a:t>
            </a:r>
            <a:br>
              <a:rPr lang="nl-NL" b="0" dirty="0">
                <a:latin typeface="Arial"/>
                <a:cs typeface="Arial"/>
              </a:rPr>
            </a:br>
            <a:r>
              <a:rPr lang="nl-NL" b="0" dirty="0">
                <a:latin typeface="Arial"/>
                <a:cs typeface="Arial"/>
              </a:rPr>
              <a:t>	Verkoopspecialist</a:t>
            </a:r>
            <a:br>
              <a:rPr lang="nl-NL" b="0" dirty="0">
                <a:latin typeface="Arial"/>
                <a:cs typeface="Arial"/>
              </a:rPr>
            </a:br>
            <a:r>
              <a:rPr lang="nl-NL" b="0" dirty="0">
                <a:latin typeface="Arial"/>
                <a:cs typeface="Arial"/>
              </a:rPr>
              <a:t>      Manager Retail</a:t>
            </a:r>
            <a:br>
              <a:rPr lang="nl-NL" b="0" dirty="0">
                <a:latin typeface="Arial"/>
                <a:cs typeface="Arial"/>
              </a:rPr>
            </a:br>
            <a:endParaRPr lang="nl-NL" b="0" dirty="0"/>
          </a:p>
        </p:txBody>
      </p:sp>
      <p:pic>
        <p:nvPicPr>
          <p:cNvPr id="5" name="Opgenomen geluid">
            <a:hlinkClick r:id="" action="ppaction://media"/>
            <a:extLst>
              <a:ext uri="{FF2B5EF4-FFF2-40B4-BE49-F238E27FC236}">
                <a16:creationId xmlns:a16="http://schemas.microsoft.com/office/drawing/2014/main" id="{BF43C97E-4548-40F2-B919-43D7F59F6FEC}"/>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098319" y="6318321"/>
            <a:ext cx="406400" cy="406400"/>
          </a:xfrm>
          <a:prstGeom prst="rect">
            <a:avLst/>
          </a:prstGeom>
        </p:spPr>
      </p:pic>
    </p:spTree>
    <p:extLst>
      <p:ext uri="{BB962C8B-B14F-4D97-AF65-F5344CB8AC3E}">
        <p14:creationId xmlns:p14="http://schemas.microsoft.com/office/powerpoint/2010/main" val="1864406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7239"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latin typeface="Arial"/>
                <a:cs typeface="Arial"/>
              </a:rPr>
              <a:t>Uitgelicht: opleiding Verkoper</a:t>
            </a:r>
            <a:endParaRPr lang="nl-NL" dirty="0"/>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628650" y="1865250"/>
            <a:ext cx="7886700" cy="4172510"/>
          </a:xfrm>
        </p:spPr>
        <p:txBody>
          <a:bodyPr vert="horz" lIns="91440" tIns="45720" rIns="91440" bIns="45720" rtlCol="0" anchor="t">
            <a:normAutofit fontScale="70000" lnSpcReduction="20000"/>
          </a:bodyPr>
          <a:lstStyle/>
          <a:p>
            <a:pPr marL="0" indent="0">
              <a:buNone/>
            </a:pPr>
            <a:r>
              <a:rPr lang="nl-NL" sz="2600" b="1" dirty="0">
                <a:solidFill>
                  <a:schemeClr val="tx1"/>
                </a:solidFill>
              </a:rPr>
              <a:t>Niveau 2</a:t>
            </a:r>
          </a:p>
          <a:p>
            <a:pPr marL="0" indent="0">
              <a:buNone/>
            </a:pPr>
            <a:endParaRPr lang="nl-NL" b="1" dirty="0">
              <a:cs typeface="Arial"/>
            </a:endParaRPr>
          </a:p>
          <a:p>
            <a:pPr marL="0" indent="0">
              <a:buNone/>
            </a:pPr>
            <a:r>
              <a:rPr lang="nl-NL" b="1" dirty="0"/>
              <a:t>Toelatingseisen</a:t>
            </a:r>
            <a:endParaRPr lang="nl-NL" dirty="0"/>
          </a:p>
          <a:p>
            <a:r>
              <a:rPr lang="nl-NL" dirty="0"/>
              <a:t>VMBO-Basis </a:t>
            </a:r>
          </a:p>
          <a:p>
            <a:endParaRPr lang="nl-NL" dirty="0"/>
          </a:p>
          <a:p>
            <a:pPr marL="0" indent="0">
              <a:buNone/>
            </a:pPr>
            <a:r>
              <a:rPr lang="nl-NL" b="1" dirty="0"/>
              <a:t>Duur</a:t>
            </a:r>
          </a:p>
          <a:p>
            <a:r>
              <a:rPr lang="nl-NL" dirty="0"/>
              <a:t>2 jaar</a:t>
            </a:r>
          </a:p>
          <a:p>
            <a:endParaRPr lang="nl-NL" dirty="0"/>
          </a:p>
          <a:p>
            <a:pPr marL="0" indent="0">
              <a:buNone/>
            </a:pPr>
            <a:r>
              <a:rPr lang="nl-NL" b="1" dirty="0"/>
              <a:t>Opleidingsvorm</a:t>
            </a:r>
          </a:p>
          <a:p>
            <a:r>
              <a:rPr lang="nl-NL" dirty="0"/>
              <a:t>BOL</a:t>
            </a:r>
          </a:p>
          <a:p>
            <a:endParaRPr lang="nl-NL" dirty="0"/>
          </a:p>
          <a:p>
            <a:pPr marL="0" indent="0">
              <a:buNone/>
            </a:pPr>
            <a:r>
              <a:rPr lang="nl-NL" b="1" dirty="0"/>
              <a:t>Profiel / kwaliteiten student</a:t>
            </a:r>
          </a:p>
          <a:p>
            <a:pPr>
              <a:buFontTx/>
              <a:buChar char="-"/>
            </a:pPr>
            <a:r>
              <a:rPr lang="nl-NL" dirty="0"/>
              <a:t>Flexibel, vriendelijk, communicatief, in staat om samen te werken, collegiaal, representatief en gericht op </a:t>
            </a:r>
            <a:r>
              <a:rPr lang="nl-NL" dirty="0" err="1"/>
              <a:t>hospitality</a:t>
            </a:r>
            <a:endParaRPr lang="nl-NL" dirty="0"/>
          </a:p>
        </p:txBody>
      </p:sp>
      <p:pic>
        <p:nvPicPr>
          <p:cNvPr id="5" name="Opgenomen geluid">
            <a:hlinkClick r:id="" action="ppaction://media"/>
            <a:extLst>
              <a:ext uri="{FF2B5EF4-FFF2-40B4-BE49-F238E27FC236}">
                <a16:creationId xmlns:a16="http://schemas.microsoft.com/office/drawing/2014/main" id="{41E3D1F3-892A-4672-A82D-0BC316E4FB3C}"/>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12150" y="6155822"/>
            <a:ext cx="406400" cy="406400"/>
          </a:xfrm>
          <a:prstGeom prst="rect">
            <a:avLst/>
          </a:prstGeom>
        </p:spPr>
      </p:pic>
      <p:sp>
        <p:nvSpPr>
          <p:cNvPr id="6" name="Ovaal 5">
            <a:extLst>
              <a:ext uri="{FF2B5EF4-FFF2-40B4-BE49-F238E27FC236}">
                <a16:creationId xmlns:a16="http://schemas.microsoft.com/office/drawing/2014/main" id="{4D5D2A85-0157-4DC5-81D7-1DACC1FF61DB}"/>
              </a:ext>
            </a:extLst>
          </p:cNvPr>
          <p:cNvSpPr/>
          <p:nvPr/>
        </p:nvSpPr>
        <p:spPr>
          <a:xfrm>
            <a:off x="4479533" y="1451353"/>
            <a:ext cx="4035817" cy="3182292"/>
          </a:xfrm>
          <a:prstGeom prst="ellipse">
            <a:avLst/>
          </a:prstGeom>
          <a:blipFill>
            <a:blip r:embed="rId5"/>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1082416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9553"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D966A09-6E29-470B-96F4-F3F35308B686}"/>
              </a:ext>
            </a:extLst>
          </p:cNvPr>
          <p:cNvSpPr>
            <a:spLocks noGrp="1"/>
          </p:cNvSpPr>
          <p:nvPr>
            <p:ph type="title"/>
          </p:nvPr>
        </p:nvSpPr>
        <p:spPr/>
        <p:txBody>
          <a:bodyPr/>
          <a:lstStyle/>
          <a:p>
            <a:r>
              <a:rPr lang="nl-NL" dirty="0">
                <a:latin typeface="Arial"/>
                <a:cs typeface="Arial"/>
              </a:rPr>
              <a:t>Uitgelicht: opleiding Verkoper</a:t>
            </a:r>
            <a:endParaRPr lang="nl-NL" dirty="0"/>
          </a:p>
        </p:txBody>
      </p:sp>
      <p:sp>
        <p:nvSpPr>
          <p:cNvPr id="3" name="Tijdelijke aanduiding voor tekst 2">
            <a:extLst>
              <a:ext uri="{FF2B5EF4-FFF2-40B4-BE49-F238E27FC236}">
                <a16:creationId xmlns:a16="http://schemas.microsoft.com/office/drawing/2014/main" id="{529B2DA1-953B-4A77-A5F2-63154F5D130D}"/>
              </a:ext>
            </a:extLst>
          </p:cNvPr>
          <p:cNvSpPr>
            <a:spLocks noGrp="1"/>
          </p:cNvSpPr>
          <p:nvPr>
            <p:ph type="body" sz="quarter" idx="10"/>
          </p:nvPr>
        </p:nvSpPr>
        <p:spPr/>
        <p:txBody>
          <a:bodyPr vert="horz" lIns="91440" tIns="45720" rIns="91440" bIns="45720" rtlCol="0" anchor="t">
            <a:normAutofit fontScale="92500" lnSpcReduction="20000"/>
          </a:bodyPr>
          <a:lstStyle/>
          <a:p>
            <a:pPr>
              <a:buNone/>
            </a:pPr>
            <a:r>
              <a:rPr lang="nl-NL" b="1" dirty="0">
                <a:ea typeface="+mn-lt"/>
                <a:cs typeface="+mn-lt"/>
              </a:rPr>
              <a:t>Vakkenpakket:</a:t>
            </a:r>
          </a:p>
          <a:p>
            <a:pPr>
              <a:buNone/>
            </a:pPr>
            <a:r>
              <a:rPr lang="nl-NL" dirty="0">
                <a:ea typeface="+mn-lt"/>
                <a:cs typeface="+mn-lt"/>
              </a:rPr>
              <a:t>– Algemene vakken</a:t>
            </a:r>
          </a:p>
          <a:p>
            <a:pPr>
              <a:buNone/>
            </a:pPr>
            <a:r>
              <a:rPr lang="nl-NL" dirty="0">
                <a:ea typeface="+mn-lt"/>
                <a:cs typeface="+mn-lt"/>
              </a:rPr>
              <a:t>• Nederlands, Engels, rekenen en burgerschap</a:t>
            </a:r>
            <a:endParaRPr lang="nl-NL" dirty="0"/>
          </a:p>
          <a:p>
            <a:pPr>
              <a:buNone/>
            </a:pPr>
            <a:r>
              <a:rPr lang="nl-NL" dirty="0">
                <a:ea typeface="+mn-lt"/>
                <a:cs typeface="+mn-lt"/>
              </a:rPr>
              <a:t>– Theorievakken</a:t>
            </a:r>
            <a:endParaRPr lang="nl-NL" dirty="0"/>
          </a:p>
          <a:p>
            <a:pPr>
              <a:buNone/>
            </a:pPr>
            <a:r>
              <a:rPr lang="nl-NL" dirty="0">
                <a:ea typeface="+mn-lt"/>
                <a:cs typeface="+mn-lt"/>
              </a:rPr>
              <a:t>• Handelskennis, e-commerce, </a:t>
            </a:r>
            <a:r>
              <a:rPr lang="nl-NL" dirty="0" err="1">
                <a:ea typeface="+mn-lt"/>
                <a:cs typeface="+mn-lt"/>
              </a:rPr>
              <a:t>werknemersschap</a:t>
            </a:r>
            <a:r>
              <a:rPr lang="nl-NL" dirty="0">
                <a:ea typeface="+mn-lt"/>
                <a:cs typeface="+mn-lt"/>
              </a:rPr>
              <a:t>, presentatie &amp; marketing</a:t>
            </a:r>
            <a:endParaRPr lang="nl-NL" dirty="0"/>
          </a:p>
          <a:p>
            <a:pPr>
              <a:buNone/>
            </a:pPr>
            <a:r>
              <a:rPr lang="nl-NL" dirty="0">
                <a:ea typeface="+mn-lt"/>
                <a:cs typeface="+mn-lt"/>
              </a:rPr>
              <a:t>– Themadagen</a:t>
            </a:r>
          </a:p>
          <a:p>
            <a:pPr>
              <a:buNone/>
            </a:pPr>
            <a:r>
              <a:rPr lang="nl-NL" dirty="0">
                <a:ea typeface="+mn-lt"/>
                <a:cs typeface="+mn-lt"/>
              </a:rPr>
              <a:t>• Werken in de winkelomgeving, werken met de klant, werken in de backoffice, werken met collega’s</a:t>
            </a:r>
            <a:endParaRPr lang="nl-NL" dirty="0"/>
          </a:p>
          <a:p>
            <a:pPr>
              <a:buNone/>
            </a:pPr>
            <a:r>
              <a:rPr lang="nl-NL" dirty="0">
                <a:cs typeface="Arial"/>
              </a:rPr>
              <a:t>– Keuzevakken</a:t>
            </a:r>
            <a:endParaRPr lang="en-US" dirty="0">
              <a:ea typeface="+mn-lt"/>
              <a:cs typeface="+mn-lt"/>
            </a:endParaRPr>
          </a:p>
          <a:p>
            <a:pPr>
              <a:buNone/>
            </a:pPr>
            <a:r>
              <a:rPr lang="nl-NL" dirty="0">
                <a:cs typeface="Arial"/>
              </a:rPr>
              <a:t>• Mode, internationaal, ondernemend gedrag, Duits</a:t>
            </a:r>
            <a:endParaRPr lang="nl-NL" dirty="0"/>
          </a:p>
          <a:p>
            <a:pPr marL="0" indent="0">
              <a:buNone/>
            </a:pPr>
            <a:endParaRPr lang="nl-NL" dirty="0">
              <a:cs typeface="Arial"/>
            </a:endParaRPr>
          </a:p>
        </p:txBody>
      </p:sp>
    </p:spTree>
    <p:extLst>
      <p:ext uri="{BB962C8B-B14F-4D97-AF65-F5344CB8AC3E}">
        <p14:creationId xmlns:p14="http://schemas.microsoft.com/office/powerpoint/2010/main" val="11952122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Uitgelicht: opleiding Verkoper</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vert="horz" lIns="91440" tIns="45720" rIns="91440" bIns="45720" rtlCol="0" anchor="t">
            <a:normAutofit/>
          </a:bodyPr>
          <a:lstStyle/>
          <a:p>
            <a:pPr marL="0" indent="0">
              <a:buNone/>
            </a:pPr>
            <a:r>
              <a:rPr lang="nl-NL" b="1" dirty="0"/>
              <a:t>Stages</a:t>
            </a:r>
          </a:p>
          <a:p>
            <a:r>
              <a:rPr lang="nl-NL" dirty="0"/>
              <a:t>Onder begeleiding van de docent zoek je een BPV-plaats.</a:t>
            </a:r>
          </a:p>
          <a:p>
            <a:r>
              <a:rPr lang="nl-NL" dirty="0"/>
              <a:t>De BPV start in periode 3 in je eerste leerjaar. Je loopt dan 2 dagen per week stage (20 weken). In leerjaar 2 ga je ook 2 dagen per week stage lopen (30 weken).</a:t>
            </a:r>
          </a:p>
          <a:p>
            <a:r>
              <a:rPr lang="nl-NL" dirty="0"/>
              <a:t>Taken: met name uitvoerend werk, kassa, verkoopgesprekken, winkelbeheer, werkzaamheden in het magazijn en schoonmaakwerkzaamheden.</a:t>
            </a:r>
          </a:p>
          <a:p>
            <a:endParaRPr lang="nl-NL" dirty="0"/>
          </a:p>
          <a:p>
            <a:endParaRPr lang="nl-NL" dirty="0"/>
          </a:p>
        </p:txBody>
      </p:sp>
    </p:spTree>
    <p:extLst>
      <p:ext uri="{BB962C8B-B14F-4D97-AF65-F5344CB8AC3E}">
        <p14:creationId xmlns:p14="http://schemas.microsoft.com/office/powerpoint/2010/main" val="32254098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Uitgelicht: opleiding Verkoper</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a:normAutofit/>
          </a:bodyPr>
          <a:lstStyle/>
          <a:p>
            <a:pPr marL="0" indent="0">
              <a:buNone/>
            </a:pPr>
            <a:r>
              <a:rPr lang="nl-NL" b="1" dirty="0"/>
              <a:t>Na de opleiding </a:t>
            </a:r>
          </a:p>
          <a:p>
            <a:r>
              <a:rPr lang="nl-NL" dirty="0"/>
              <a:t>Je kunt doorstromen naar een niveau 3-opleiding: bijvoorbeeld Verkoopspecialist.</a:t>
            </a:r>
          </a:p>
          <a:p>
            <a:r>
              <a:rPr lang="nl-NL" dirty="0"/>
              <a:t>Of je gaat aan het werk bij een bedrijf of winkel.</a:t>
            </a:r>
          </a:p>
          <a:p>
            <a:endParaRPr lang="nl-NL" dirty="0"/>
          </a:p>
        </p:txBody>
      </p:sp>
    </p:spTree>
    <p:extLst>
      <p:ext uri="{BB962C8B-B14F-4D97-AF65-F5344CB8AC3E}">
        <p14:creationId xmlns:p14="http://schemas.microsoft.com/office/powerpoint/2010/main" val="24010571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Uitgelicht: opleiding Verkoper</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628650" y="1865250"/>
            <a:ext cx="7886700" cy="3969493"/>
          </a:xfrm>
        </p:spPr>
        <p:txBody>
          <a:bodyPr>
            <a:normAutofit fontScale="92500" lnSpcReduction="10000"/>
          </a:bodyPr>
          <a:lstStyle/>
          <a:p>
            <a:pPr marL="0" indent="0">
              <a:buNone/>
            </a:pPr>
            <a:r>
              <a:rPr lang="nl-NL" b="1" dirty="0"/>
              <a:t>Studiekosten</a:t>
            </a:r>
          </a:p>
          <a:p>
            <a:r>
              <a:rPr lang="nl-NL" dirty="0"/>
              <a:t>Lesgeld: € 1.202,- per jaar (BOL)</a:t>
            </a:r>
          </a:p>
          <a:p>
            <a:r>
              <a:rPr lang="nl-NL" dirty="0"/>
              <a:t>bijkomende kosten </a:t>
            </a:r>
          </a:p>
          <a:p>
            <a:pPr lvl="1"/>
            <a:r>
              <a:rPr lang="nl-NL" dirty="0"/>
              <a:t>Lesmateriaal</a:t>
            </a:r>
          </a:p>
          <a:p>
            <a:pPr lvl="1"/>
            <a:r>
              <a:rPr lang="nl-NL" dirty="0"/>
              <a:t>Licenties</a:t>
            </a:r>
          </a:p>
          <a:p>
            <a:pPr lvl="1"/>
            <a:r>
              <a:rPr lang="nl-NL" dirty="0"/>
              <a:t>Materialen</a:t>
            </a:r>
          </a:p>
          <a:p>
            <a:pPr lvl="1"/>
            <a:r>
              <a:rPr lang="nl-NL" dirty="0"/>
              <a:t>Etc. </a:t>
            </a:r>
          </a:p>
          <a:p>
            <a:r>
              <a:rPr lang="nl-NL" dirty="0"/>
              <a:t>Laptop: altijd nodig </a:t>
            </a:r>
          </a:p>
          <a:p>
            <a:endParaRPr lang="nl-NL" dirty="0"/>
          </a:p>
          <a:p>
            <a:pPr marL="0" indent="0">
              <a:buNone/>
            </a:pPr>
            <a:r>
              <a:rPr lang="nl-NL" sz="2200" b="1" dirty="0"/>
              <a:t>Financiële uitdaging?</a:t>
            </a:r>
          </a:p>
          <a:p>
            <a:pPr marL="0" indent="0">
              <a:buNone/>
            </a:pPr>
            <a:r>
              <a:rPr lang="nl-NL" sz="2200" dirty="0"/>
              <a:t>vraag via je trajectbegeleider een financieel spreekuur aan </a:t>
            </a:r>
          </a:p>
        </p:txBody>
      </p:sp>
    </p:spTree>
    <p:extLst>
      <p:ext uri="{BB962C8B-B14F-4D97-AF65-F5344CB8AC3E}">
        <p14:creationId xmlns:p14="http://schemas.microsoft.com/office/powerpoint/2010/main" val="11621155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6C8C6D-EB0B-4EF4-9D02-C67234BCFE0B}"/>
              </a:ext>
            </a:extLst>
          </p:cNvPr>
          <p:cNvSpPr>
            <a:spLocks noGrp="1"/>
          </p:cNvSpPr>
          <p:nvPr>
            <p:ph type="title"/>
          </p:nvPr>
        </p:nvSpPr>
        <p:spPr/>
        <p:txBody>
          <a:bodyPr/>
          <a:lstStyle/>
          <a:p>
            <a:endParaRPr lang="nl-NL"/>
          </a:p>
        </p:txBody>
      </p:sp>
      <p:sp>
        <p:nvSpPr>
          <p:cNvPr id="3" name="Tijdelijke aanduiding voor tekst 2">
            <a:extLst>
              <a:ext uri="{FF2B5EF4-FFF2-40B4-BE49-F238E27FC236}">
                <a16:creationId xmlns:a16="http://schemas.microsoft.com/office/drawing/2014/main" id="{5EE5A386-CF25-4257-8CD9-25DA1BA64008}"/>
              </a:ext>
            </a:extLst>
          </p:cNvPr>
          <p:cNvSpPr>
            <a:spLocks noGrp="1"/>
          </p:cNvSpPr>
          <p:nvPr>
            <p:ph type="body" sz="quarter" idx="10"/>
          </p:nvPr>
        </p:nvSpPr>
        <p:spPr/>
        <p:txBody>
          <a:bodyPr/>
          <a:lstStyle/>
          <a:p>
            <a:endParaRPr lang="nl-NL"/>
          </a:p>
        </p:txBody>
      </p:sp>
      <p:pic>
        <p:nvPicPr>
          <p:cNvPr id="4" name="Afbeelding 4">
            <a:hlinkClick r:id="" action="ppaction://media"/>
            <a:extLst>
              <a:ext uri="{FF2B5EF4-FFF2-40B4-BE49-F238E27FC236}">
                <a16:creationId xmlns:a16="http://schemas.microsoft.com/office/drawing/2014/main" id="{31BCD294-057B-41A4-BCB8-9C4AE8357599}"/>
              </a:ext>
            </a:extLst>
          </p:cNvPr>
          <p:cNvPicPr>
            <a:picLocks noRot="1" noChangeAspect="1"/>
          </p:cNvPicPr>
          <p:nvPr>
            <a:videoFile r:link="rId1"/>
          </p:nvPr>
        </p:nvPicPr>
        <p:blipFill>
          <a:blip r:embed="rId3"/>
          <a:stretch>
            <a:fillRect/>
          </a:stretch>
        </p:blipFill>
        <p:spPr>
          <a:xfrm>
            <a:off x="0" y="858023"/>
            <a:ext cx="9156356" cy="5154311"/>
          </a:xfrm>
          <a:prstGeom prst="rect">
            <a:avLst/>
          </a:prstGeom>
        </p:spPr>
      </p:pic>
    </p:spTree>
    <p:extLst>
      <p:ext uri="{BB962C8B-B14F-4D97-AF65-F5344CB8AC3E}">
        <p14:creationId xmlns:p14="http://schemas.microsoft.com/office/powerpoint/2010/main" val="26402880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Uitgelicht: opleiding Verkoopspecialist </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628650" y="1694921"/>
            <a:ext cx="7886700" cy="4360768"/>
          </a:xfrm>
        </p:spPr>
        <p:txBody>
          <a:bodyPr vert="horz" lIns="91440" tIns="45720" rIns="91440" bIns="45720" rtlCol="0" anchor="t">
            <a:normAutofit fontScale="70000" lnSpcReduction="20000"/>
          </a:bodyPr>
          <a:lstStyle/>
          <a:p>
            <a:pPr marL="0" indent="0">
              <a:buNone/>
            </a:pPr>
            <a:r>
              <a:rPr lang="nl-NL" b="1" dirty="0">
                <a:solidFill>
                  <a:schemeClr val="tx1"/>
                </a:solidFill>
                <a:ea typeface="+mn-lt"/>
                <a:cs typeface="+mn-lt"/>
              </a:rPr>
              <a:t>Niveau 3</a:t>
            </a:r>
            <a:endParaRPr lang="nl-NL" dirty="0">
              <a:solidFill>
                <a:schemeClr val="tx1"/>
              </a:solidFill>
            </a:endParaRPr>
          </a:p>
          <a:p>
            <a:pPr marL="0" indent="0">
              <a:buNone/>
            </a:pPr>
            <a:endParaRPr lang="nl-NL" b="1" dirty="0"/>
          </a:p>
          <a:p>
            <a:pPr marL="0" indent="0">
              <a:buNone/>
            </a:pPr>
            <a:r>
              <a:rPr lang="nl-NL" b="1" dirty="0"/>
              <a:t>Toelatingseisen</a:t>
            </a:r>
            <a:endParaRPr lang="nl-NL" dirty="0"/>
          </a:p>
          <a:p>
            <a:r>
              <a:rPr lang="nl-NL" dirty="0"/>
              <a:t>VMBO-Kader of niveau 2 </a:t>
            </a:r>
          </a:p>
          <a:p>
            <a:endParaRPr lang="nl-NL" dirty="0"/>
          </a:p>
          <a:p>
            <a:pPr marL="0" indent="0">
              <a:buNone/>
            </a:pPr>
            <a:r>
              <a:rPr lang="nl-NL" b="1" dirty="0"/>
              <a:t>Duur</a:t>
            </a:r>
          </a:p>
          <a:p>
            <a:r>
              <a:rPr lang="nl-NL" dirty="0"/>
              <a:t>2 jaar</a:t>
            </a:r>
          </a:p>
          <a:p>
            <a:endParaRPr lang="nl-NL" dirty="0"/>
          </a:p>
          <a:p>
            <a:pPr marL="0" indent="0">
              <a:buNone/>
            </a:pPr>
            <a:r>
              <a:rPr lang="nl-NL" b="1" dirty="0"/>
              <a:t>Opleidingsvorm</a:t>
            </a:r>
          </a:p>
          <a:p>
            <a:r>
              <a:rPr lang="nl-NL" dirty="0"/>
              <a:t>BOL of BBL</a:t>
            </a:r>
          </a:p>
          <a:p>
            <a:endParaRPr lang="nl-NL" dirty="0"/>
          </a:p>
          <a:p>
            <a:pPr marL="0" indent="0">
              <a:buNone/>
            </a:pPr>
            <a:r>
              <a:rPr lang="nl-NL" b="1" dirty="0"/>
              <a:t>Profiel / kwaliteiten student</a:t>
            </a:r>
          </a:p>
          <a:p>
            <a:pPr>
              <a:buFontTx/>
              <a:buChar char="-"/>
            </a:pPr>
            <a:r>
              <a:rPr lang="nl-NL" dirty="0"/>
              <a:t>Flexibel, vriendelijk, communicatief, in staat om samen te werken, collegiaal, representatief en gericht op </a:t>
            </a:r>
            <a:r>
              <a:rPr lang="nl-NL" dirty="0" err="1"/>
              <a:t>hospitality</a:t>
            </a:r>
            <a:endParaRPr lang="nl-NL" dirty="0"/>
          </a:p>
        </p:txBody>
      </p:sp>
      <p:pic>
        <p:nvPicPr>
          <p:cNvPr id="4" name="Opgenomen geluid">
            <a:hlinkClick r:id="" action="ppaction://media"/>
            <a:extLst>
              <a:ext uri="{FF2B5EF4-FFF2-40B4-BE49-F238E27FC236}">
                <a16:creationId xmlns:a16="http://schemas.microsoft.com/office/drawing/2014/main" id="{BDC7C71B-D9E8-4A11-B491-55E6BF8A733E}"/>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036674" y="6086471"/>
            <a:ext cx="406400" cy="406400"/>
          </a:xfrm>
          <a:prstGeom prst="rect">
            <a:avLst/>
          </a:prstGeom>
        </p:spPr>
      </p:pic>
    </p:spTree>
    <p:extLst>
      <p:ext uri="{BB962C8B-B14F-4D97-AF65-F5344CB8AC3E}">
        <p14:creationId xmlns:p14="http://schemas.microsoft.com/office/powerpoint/2010/main" val="1235022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892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D966A09-6E29-470B-96F4-F3F35308B686}"/>
              </a:ext>
            </a:extLst>
          </p:cNvPr>
          <p:cNvSpPr>
            <a:spLocks noGrp="1"/>
          </p:cNvSpPr>
          <p:nvPr>
            <p:ph type="title"/>
          </p:nvPr>
        </p:nvSpPr>
        <p:spPr/>
        <p:txBody>
          <a:bodyPr/>
          <a:lstStyle/>
          <a:p>
            <a:r>
              <a:rPr lang="nl-NL" dirty="0">
                <a:latin typeface="Arial"/>
                <a:cs typeface="Arial"/>
              </a:rPr>
              <a:t>Uitgelicht: opleiding Verkoopspecialist </a:t>
            </a:r>
            <a:endParaRPr lang="nl-NL" dirty="0"/>
          </a:p>
        </p:txBody>
      </p:sp>
      <p:sp>
        <p:nvSpPr>
          <p:cNvPr id="3" name="Tijdelijke aanduiding voor tekst 2">
            <a:extLst>
              <a:ext uri="{FF2B5EF4-FFF2-40B4-BE49-F238E27FC236}">
                <a16:creationId xmlns:a16="http://schemas.microsoft.com/office/drawing/2014/main" id="{529B2DA1-953B-4A77-A5F2-63154F5D130D}"/>
              </a:ext>
            </a:extLst>
          </p:cNvPr>
          <p:cNvSpPr>
            <a:spLocks noGrp="1"/>
          </p:cNvSpPr>
          <p:nvPr>
            <p:ph type="body" sz="quarter" idx="10"/>
          </p:nvPr>
        </p:nvSpPr>
        <p:spPr/>
        <p:txBody>
          <a:bodyPr vert="horz" lIns="91440" tIns="45720" rIns="91440" bIns="45720" rtlCol="0" anchor="t">
            <a:normAutofit fontScale="92500" lnSpcReduction="20000"/>
          </a:bodyPr>
          <a:lstStyle/>
          <a:p>
            <a:pPr>
              <a:buNone/>
            </a:pPr>
            <a:r>
              <a:rPr lang="nl-NL" b="1" dirty="0">
                <a:ea typeface="+mn-lt"/>
                <a:cs typeface="+mn-lt"/>
              </a:rPr>
              <a:t>Vakkenpakket BOL:</a:t>
            </a:r>
          </a:p>
          <a:p>
            <a:pPr>
              <a:buNone/>
            </a:pPr>
            <a:r>
              <a:rPr lang="nl-NL" dirty="0">
                <a:ea typeface="+mn-lt"/>
                <a:cs typeface="+mn-lt"/>
              </a:rPr>
              <a:t>– Algemene vakken</a:t>
            </a:r>
          </a:p>
          <a:p>
            <a:pPr>
              <a:buNone/>
            </a:pPr>
            <a:r>
              <a:rPr lang="nl-NL" dirty="0">
                <a:ea typeface="+mn-lt"/>
                <a:cs typeface="+mn-lt"/>
              </a:rPr>
              <a:t>• Nederlands, Engels, rekenen en burgerschap</a:t>
            </a:r>
            <a:endParaRPr lang="nl-NL" dirty="0"/>
          </a:p>
          <a:p>
            <a:pPr>
              <a:buNone/>
            </a:pPr>
            <a:r>
              <a:rPr lang="nl-NL" dirty="0">
                <a:ea typeface="+mn-lt"/>
                <a:cs typeface="+mn-lt"/>
              </a:rPr>
              <a:t>– Theorievakken</a:t>
            </a:r>
            <a:endParaRPr lang="nl-NL"/>
          </a:p>
          <a:p>
            <a:pPr>
              <a:buNone/>
            </a:pPr>
            <a:r>
              <a:rPr lang="nl-NL" dirty="0">
                <a:ea typeface="+mn-lt"/>
                <a:cs typeface="+mn-lt"/>
              </a:rPr>
              <a:t>• Handelskennis, e-commerce, branche, presentatie &amp; marketing, </a:t>
            </a:r>
            <a:r>
              <a:rPr lang="nl-NL" dirty="0" err="1">
                <a:ea typeface="+mn-lt"/>
                <a:cs typeface="+mn-lt"/>
              </a:rPr>
              <a:t>werknemersschap</a:t>
            </a:r>
            <a:endParaRPr lang="nl-NL" dirty="0"/>
          </a:p>
          <a:p>
            <a:pPr>
              <a:buNone/>
            </a:pPr>
            <a:r>
              <a:rPr lang="nl-NL" dirty="0">
                <a:ea typeface="+mn-lt"/>
                <a:cs typeface="+mn-lt"/>
              </a:rPr>
              <a:t>– Themadagen</a:t>
            </a:r>
          </a:p>
          <a:p>
            <a:pPr>
              <a:buNone/>
            </a:pPr>
            <a:r>
              <a:rPr lang="nl-NL" dirty="0">
                <a:ea typeface="+mn-lt"/>
                <a:cs typeface="+mn-lt"/>
              </a:rPr>
              <a:t>• Werken in de winkelomgeving, werken met de klant, werken in de backoffice, werken met collega’s</a:t>
            </a:r>
            <a:endParaRPr lang="nl-NL" dirty="0"/>
          </a:p>
          <a:p>
            <a:pPr>
              <a:buNone/>
            </a:pPr>
            <a:r>
              <a:rPr lang="nl-NL" dirty="0">
                <a:cs typeface="Arial"/>
              </a:rPr>
              <a:t>– Keuzevakken</a:t>
            </a:r>
            <a:endParaRPr lang="en-US" dirty="0">
              <a:ea typeface="+mn-lt"/>
              <a:cs typeface="+mn-lt"/>
            </a:endParaRPr>
          </a:p>
          <a:p>
            <a:pPr>
              <a:buNone/>
            </a:pPr>
            <a:r>
              <a:rPr lang="nl-NL" dirty="0">
                <a:cs typeface="Arial"/>
              </a:rPr>
              <a:t>• Mode, Duits, internationaal, ondernemend gedrag</a:t>
            </a:r>
            <a:endParaRPr lang="nl-NL" dirty="0"/>
          </a:p>
          <a:p>
            <a:pPr marL="0" indent="0">
              <a:buNone/>
            </a:pPr>
            <a:endParaRPr lang="nl-NL" dirty="0">
              <a:cs typeface="Arial"/>
            </a:endParaRPr>
          </a:p>
        </p:txBody>
      </p:sp>
    </p:spTree>
    <p:extLst>
      <p:ext uri="{BB962C8B-B14F-4D97-AF65-F5344CB8AC3E}">
        <p14:creationId xmlns:p14="http://schemas.microsoft.com/office/powerpoint/2010/main" val="17449471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D966A09-6E29-470B-96F4-F3F35308B686}"/>
              </a:ext>
            </a:extLst>
          </p:cNvPr>
          <p:cNvSpPr>
            <a:spLocks noGrp="1"/>
          </p:cNvSpPr>
          <p:nvPr>
            <p:ph type="title"/>
          </p:nvPr>
        </p:nvSpPr>
        <p:spPr/>
        <p:txBody>
          <a:bodyPr/>
          <a:lstStyle/>
          <a:p>
            <a:r>
              <a:rPr lang="nl-NL" dirty="0">
                <a:latin typeface="Arial"/>
                <a:cs typeface="Arial"/>
              </a:rPr>
              <a:t>Uitgelicht: opleiding Verkoopspecialist </a:t>
            </a:r>
            <a:endParaRPr lang="nl-NL" dirty="0"/>
          </a:p>
        </p:txBody>
      </p:sp>
      <p:sp>
        <p:nvSpPr>
          <p:cNvPr id="3" name="Tijdelijke aanduiding voor tekst 2">
            <a:extLst>
              <a:ext uri="{FF2B5EF4-FFF2-40B4-BE49-F238E27FC236}">
                <a16:creationId xmlns:a16="http://schemas.microsoft.com/office/drawing/2014/main" id="{529B2DA1-953B-4A77-A5F2-63154F5D130D}"/>
              </a:ext>
            </a:extLst>
          </p:cNvPr>
          <p:cNvSpPr>
            <a:spLocks noGrp="1"/>
          </p:cNvSpPr>
          <p:nvPr>
            <p:ph type="body" sz="quarter" idx="10"/>
          </p:nvPr>
        </p:nvSpPr>
        <p:spPr/>
        <p:txBody>
          <a:bodyPr vert="horz" lIns="91440" tIns="45720" rIns="91440" bIns="45720" rtlCol="0" anchor="t">
            <a:normAutofit/>
          </a:bodyPr>
          <a:lstStyle/>
          <a:p>
            <a:pPr>
              <a:buNone/>
            </a:pPr>
            <a:r>
              <a:rPr lang="nl-NL" b="1" dirty="0">
                <a:ea typeface="+mn-lt"/>
                <a:cs typeface="+mn-lt"/>
              </a:rPr>
              <a:t>Vakkenpakket BBL:</a:t>
            </a:r>
          </a:p>
          <a:p>
            <a:pPr>
              <a:buNone/>
            </a:pPr>
            <a:r>
              <a:rPr lang="nl-NL" dirty="0">
                <a:ea typeface="+mn-lt"/>
                <a:cs typeface="+mn-lt"/>
              </a:rPr>
              <a:t>– Algemene vakken</a:t>
            </a:r>
          </a:p>
          <a:p>
            <a:pPr>
              <a:buNone/>
            </a:pPr>
            <a:r>
              <a:rPr lang="nl-NL" dirty="0">
                <a:ea typeface="+mn-lt"/>
                <a:cs typeface="+mn-lt"/>
              </a:rPr>
              <a:t>• Nederlands, Engels, rekenen en burgerschap</a:t>
            </a:r>
            <a:endParaRPr lang="nl-NL" dirty="0"/>
          </a:p>
          <a:p>
            <a:pPr>
              <a:buNone/>
            </a:pPr>
            <a:r>
              <a:rPr lang="nl-NL" dirty="0">
                <a:ea typeface="+mn-lt"/>
                <a:cs typeface="+mn-lt"/>
              </a:rPr>
              <a:t>– Theorievakken</a:t>
            </a:r>
            <a:endParaRPr lang="nl-NL" dirty="0"/>
          </a:p>
          <a:p>
            <a:pPr>
              <a:buNone/>
            </a:pPr>
            <a:r>
              <a:rPr lang="nl-NL" dirty="0">
                <a:ea typeface="+mn-lt"/>
                <a:cs typeface="+mn-lt"/>
              </a:rPr>
              <a:t>• Handelskennis, branche</a:t>
            </a:r>
            <a:endParaRPr lang="nl-NL" dirty="0"/>
          </a:p>
          <a:p>
            <a:pPr>
              <a:buNone/>
            </a:pPr>
            <a:r>
              <a:rPr lang="nl-NL" dirty="0">
                <a:cs typeface="Arial"/>
              </a:rPr>
              <a:t>– Keuzevakken</a:t>
            </a:r>
            <a:endParaRPr lang="en-US" dirty="0">
              <a:ea typeface="+mn-lt"/>
              <a:cs typeface="+mn-lt"/>
            </a:endParaRPr>
          </a:p>
          <a:p>
            <a:pPr>
              <a:buNone/>
            </a:pPr>
            <a:r>
              <a:rPr lang="nl-NL" dirty="0">
                <a:cs typeface="Arial"/>
              </a:rPr>
              <a:t>• Ondernemend gedrag, supermarkt, duurzaamheid, internationaal</a:t>
            </a:r>
            <a:endParaRPr lang="nl-NL" dirty="0"/>
          </a:p>
          <a:p>
            <a:pPr marL="0" indent="0">
              <a:buNone/>
            </a:pPr>
            <a:endParaRPr lang="nl-NL" dirty="0">
              <a:cs typeface="Arial"/>
            </a:endParaRPr>
          </a:p>
        </p:txBody>
      </p:sp>
    </p:spTree>
    <p:extLst>
      <p:ext uri="{BB962C8B-B14F-4D97-AF65-F5344CB8AC3E}">
        <p14:creationId xmlns:p14="http://schemas.microsoft.com/office/powerpoint/2010/main" val="12303963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Uitgelicht: opleiding Verkoopspecialist </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vert="horz" lIns="91440" tIns="45720" rIns="91440" bIns="45720" rtlCol="0" anchor="t">
            <a:normAutofit/>
          </a:bodyPr>
          <a:lstStyle/>
          <a:p>
            <a:pPr marL="0" indent="0">
              <a:buNone/>
            </a:pPr>
            <a:r>
              <a:rPr lang="nl-NL" b="1" dirty="0"/>
              <a:t>Stages BOL</a:t>
            </a:r>
          </a:p>
          <a:p>
            <a:r>
              <a:rPr lang="nl-NL" dirty="0"/>
              <a:t>Onder begeleiding van de docent zoek je een BPV-plaats.</a:t>
            </a:r>
          </a:p>
          <a:p>
            <a:r>
              <a:rPr lang="nl-NL" dirty="0"/>
              <a:t>De BPV start in periode 3 in je eerste leerjaar. Je loopt dan 2 dagen per week stage (20 weken). In leerjaar 2 ga je ook 2 dagen per week stage lopen (30 weken).</a:t>
            </a:r>
          </a:p>
          <a:p>
            <a:r>
              <a:rPr lang="nl-NL" dirty="0"/>
              <a:t>Taken: je bent expert op het gebied van verkoop en coördineert werkzaamheden. Daarnaast ben je onder andere bezig met goederenverwerking.</a:t>
            </a:r>
          </a:p>
          <a:p>
            <a:endParaRPr lang="nl-NL" dirty="0"/>
          </a:p>
          <a:p>
            <a:endParaRPr lang="nl-NL" dirty="0"/>
          </a:p>
        </p:txBody>
      </p:sp>
    </p:spTree>
    <p:extLst>
      <p:ext uri="{BB962C8B-B14F-4D97-AF65-F5344CB8AC3E}">
        <p14:creationId xmlns:p14="http://schemas.microsoft.com/office/powerpoint/2010/main" val="38890945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tekst 2">
            <a:extLst>
              <a:ext uri="{FF2B5EF4-FFF2-40B4-BE49-F238E27FC236}">
                <a16:creationId xmlns:a16="http://schemas.microsoft.com/office/drawing/2014/main" id="{9CD84D28-7160-4784-88EA-ECBF406B17C5}"/>
              </a:ext>
            </a:extLst>
          </p:cNvPr>
          <p:cNvSpPr>
            <a:spLocks noGrp="1"/>
          </p:cNvSpPr>
          <p:nvPr>
            <p:ph type="body" sz="quarter" idx="10"/>
          </p:nvPr>
        </p:nvSpPr>
        <p:spPr/>
        <p:txBody>
          <a:bodyPr/>
          <a:lstStyle/>
          <a:p>
            <a:endParaRPr lang="nl-NL"/>
          </a:p>
        </p:txBody>
      </p:sp>
      <p:pic>
        <p:nvPicPr>
          <p:cNvPr id="4" name="Afbeelding 4">
            <a:hlinkClick r:id="" action="ppaction://media"/>
            <a:extLst>
              <a:ext uri="{FF2B5EF4-FFF2-40B4-BE49-F238E27FC236}">
                <a16:creationId xmlns:a16="http://schemas.microsoft.com/office/drawing/2014/main" id="{0152616D-7565-453A-936F-3507E4371052}"/>
              </a:ext>
            </a:extLst>
          </p:cNvPr>
          <p:cNvPicPr>
            <a:picLocks noRot="1" noChangeAspect="1"/>
          </p:cNvPicPr>
          <p:nvPr>
            <a:videoFile r:link="rId1"/>
          </p:nvPr>
        </p:nvPicPr>
        <p:blipFill>
          <a:blip r:embed="rId3"/>
          <a:stretch>
            <a:fillRect/>
          </a:stretch>
        </p:blipFill>
        <p:spPr>
          <a:xfrm>
            <a:off x="960610" y="503456"/>
            <a:ext cx="7285993" cy="4996635"/>
          </a:xfrm>
          <a:prstGeom prst="rect">
            <a:avLst/>
          </a:prstGeom>
        </p:spPr>
      </p:pic>
    </p:spTree>
    <p:extLst>
      <p:ext uri="{BB962C8B-B14F-4D97-AF65-F5344CB8AC3E}">
        <p14:creationId xmlns:p14="http://schemas.microsoft.com/office/powerpoint/2010/main" val="23455222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Uitgelicht: opleiding Verkoopspecialist </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vert="horz" lIns="91440" tIns="45720" rIns="91440" bIns="45720" rtlCol="0" anchor="t">
            <a:normAutofit lnSpcReduction="10000"/>
          </a:bodyPr>
          <a:lstStyle/>
          <a:p>
            <a:pPr marL="0" indent="0">
              <a:buNone/>
            </a:pPr>
            <a:r>
              <a:rPr lang="nl-NL" b="1" dirty="0"/>
              <a:t>Beroepspraktijkvorming BBL</a:t>
            </a:r>
          </a:p>
          <a:p>
            <a:r>
              <a:rPr lang="nl-NL" dirty="0"/>
              <a:t>Je kunt alleen starten met de opleiding als je een arbeidsovereenkomst hebt bij een erkend leerbedrijf.</a:t>
            </a:r>
          </a:p>
          <a:p>
            <a:r>
              <a:rPr lang="nl-NL" dirty="0"/>
              <a:t>Check </a:t>
            </a:r>
            <a:r>
              <a:rPr lang="nl-NL" dirty="0">
                <a:hlinkClick r:id="rId2"/>
              </a:rPr>
              <a:t>www.stagemarkt.nl</a:t>
            </a:r>
            <a:r>
              <a:rPr lang="nl-NL" dirty="0"/>
              <a:t> voor meer informatie over de leerbedrijven.</a:t>
            </a:r>
          </a:p>
          <a:p>
            <a:r>
              <a:rPr lang="nl-NL" dirty="0"/>
              <a:t>Minimaal 20 uur per week werkzaam in een erkend leerbedrijf &amp; 1 dag in de week les.</a:t>
            </a:r>
          </a:p>
          <a:p>
            <a:r>
              <a:rPr lang="nl-NL" dirty="0"/>
              <a:t>Taken: je bent expert op het gebied van verkoop en coördineert werkzaamheden. Daarnaast ben je onder andere bezig met goederenverwerking.</a:t>
            </a:r>
          </a:p>
          <a:p>
            <a:endParaRPr lang="nl-NL" dirty="0"/>
          </a:p>
          <a:p>
            <a:endParaRPr lang="nl-NL" dirty="0"/>
          </a:p>
        </p:txBody>
      </p:sp>
    </p:spTree>
    <p:extLst>
      <p:ext uri="{BB962C8B-B14F-4D97-AF65-F5344CB8AC3E}">
        <p14:creationId xmlns:p14="http://schemas.microsoft.com/office/powerpoint/2010/main" val="4647399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Uitgelicht: opleiding Verkoopspecialist </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a:normAutofit/>
          </a:bodyPr>
          <a:lstStyle/>
          <a:p>
            <a:pPr marL="0" indent="0">
              <a:buNone/>
            </a:pPr>
            <a:r>
              <a:rPr lang="nl-NL" b="1" dirty="0"/>
              <a:t>Na de opleiding </a:t>
            </a:r>
          </a:p>
          <a:p>
            <a:r>
              <a:rPr lang="nl-NL" dirty="0"/>
              <a:t>Je kunt doorstromen naar een niveau 4-opleiding: bijvoorbeeld Manager Retail (start in leerjaar 2).</a:t>
            </a:r>
          </a:p>
          <a:p>
            <a:r>
              <a:rPr lang="nl-NL" dirty="0"/>
              <a:t>Of je gaat aan het werk bij een bedrijf of winkel.</a:t>
            </a:r>
          </a:p>
          <a:p>
            <a:endParaRPr lang="nl-NL" dirty="0"/>
          </a:p>
        </p:txBody>
      </p:sp>
    </p:spTree>
    <p:extLst>
      <p:ext uri="{BB962C8B-B14F-4D97-AF65-F5344CB8AC3E}">
        <p14:creationId xmlns:p14="http://schemas.microsoft.com/office/powerpoint/2010/main" val="39991881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Uitgelicht: opleiding Verkoopspecialist </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628650" y="1865250"/>
            <a:ext cx="7886700" cy="3969493"/>
          </a:xfrm>
        </p:spPr>
        <p:txBody>
          <a:bodyPr>
            <a:normAutofit fontScale="92500" lnSpcReduction="20000"/>
          </a:bodyPr>
          <a:lstStyle/>
          <a:p>
            <a:pPr marL="0" indent="0">
              <a:buNone/>
            </a:pPr>
            <a:r>
              <a:rPr lang="nl-NL" b="1" dirty="0"/>
              <a:t>Studiekosten </a:t>
            </a:r>
          </a:p>
          <a:p>
            <a:r>
              <a:rPr lang="nl-NL" dirty="0"/>
              <a:t>Lesgeld BOL: € 1.202,- per jaar</a:t>
            </a:r>
          </a:p>
          <a:p>
            <a:r>
              <a:rPr lang="nl-NL" dirty="0"/>
              <a:t>Lesgeld BBL: € 606,- per jaar</a:t>
            </a:r>
          </a:p>
          <a:p>
            <a:r>
              <a:rPr lang="nl-NL" dirty="0"/>
              <a:t>Bijkomende kosten </a:t>
            </a:r>
          </a:p>
          <a:p>
            <a:pPr lvl="1"/>
            <a:r>
              <a:rPr lang="nl-NL" dirty="0"/>
              <a:t>Lesmateriaal</a:t>
            </a:r>
          </a:p>
          <a:p>
            <a:pPr lvl="1"/>
            <a:r>
              <a:rPr lang="nl-NL" dirty="0"/>
              <a:t>Licenties</a:t>
            </a:r>
          </a:p>
          <a:p>
            <a:pPr lvl="1"/>
            <a:r>
              <a:rPr lang="nl-NL" dirty="0"/>
              <a:t>Materialen</a:t>
            </a:r>
          </a:p>
          <a:p>
            <a:pPr lvl="1"/>
            <a:r>
              <a:rPr lang="nl-NL" dirty="0"/>
              <a:t>Etc. </a:t>
            </a:r>
          </a:p>
          <a:p>
            <a:r>
              <a:rPr lang="nl-NL" dirty="0"/>
              <a:t>Laptop: altijd nodig </a:t>
            </a:r>
          </a:p>
          <a:p>
            <a:endParaRPr lang="nl-NL" dirty="0"/>
          </a:p>
          <a:p>
            <a:pPr marL="0" indent="0">
              <a:buNone/>
            </a:pPr>
            <a:r>
              <a:rPr lang="nl-NL" sz="2200" b="1" dirty="0"/>
              <a:t>Financiële uitdaging?</a:t>
            </a:r>
          </a:p>
          <a:p>
            <a:pPr marL="0" indent="0">
              <a:buNone/>
            </a:pPr>
            <a:r>
              <a:rPr lang="nl-NL" sz="2200" dirty="0"/>
              <a:t>vraag via je trajectbegeleider een financieel spreekuur aan </a:t>
            </a:r>
          </a:p>
        </p:txBody>
      </p:sp>
    </p:spTree>
    <p:extLst>
      <p:ext uri="{BB962C8B-B14F-4D97-AF65-F5344CB8AC3E}">
        <p14:creationId xmlns:p14="http://schemas.microsoft.com/office/powerpoint/2010/main" val="24273339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Uitgelicht: opleiding Manager Retail</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628650" y="1632168"/>
            <a:ext cx="7886700" cy="4387662"/>
          </a:xfrm>
        </p:spPr>
        <p:txBody>
          <a:bodyPr vert="horz" lIns="91440" tIns="45720" rIns="91440" bIns="45720" rtlCol="0" anchor="t">
            <a:normAutofit fontScale="62500" lnSpcReduction="20000"/>
          </a:bodyPr>
          <a:lstStyle/>
          <a:p>
            <a:pPr marL="0" indent="0">
              <a:buNone/>
            </a:pPr>
            <a:r>
              <a:rPr lang="nl-NL" sz="2600" b="1" dirty="0">
                <a:solidFill>
                  <a:schemeClr val="tx1"/>
                </a:solidFill>
                <a:ea typeface="+mn-lt"/>
                <a:cs typeface="+mn-lt"/>
              </a:rPr>
              <a:t>Niveau 4 </a:t>
            </a:r>
            <a:endParaRPr lang="nl-NL" dirty="0">
              <a:solidFill>
                <a:schemeClr val="tx1"/>
              </a:solidFill>
              <a:cs typeface="Arial" panose="020B0604020202020204"/>
            </a:endParaRPr>
          </a:p>
          <a:p>
            <a:pPr marL="0" indent="0">
              <a:buNone/>
            </a:pPr>
            <a:endParaRPr lang="nl-NL" b="1" dirty="0"/>
          </a:p>
          <a:p>
            <a:pPr marL="0" indent="0">
              <a:buNone/>
            </a:pPr>
            <a:r>
              <a:rPr lang="nl-NL" b="1" dirty="0"/>
              <a:t>Toelatingseisen</a:t>
            </a:r>
            <a:endParaRPr lang="nl-NL" dirty="0"/>
          </a:p>
          <a:p>
            <a:r>
              <a:rPr lang="nl-NL" dirty="0"/>
              <a:t>VMBO-Theoretisch of niveau 3</a:t>
            </a:r>
          </a:p>
          <a:p>
            <a:endParaRPr lang="nl-NL" dirty="0"/>
          </a:p>
          <a:p>
            <a:pPr marL="0" indent="0">
              <a:buNone/>
            </a:pPr>
            <a:r>
              <a:rPr lang="nl-NL" b="1" dirty="0"/>
              <a:t>Duur</a:t>
            </a:r>
          </a:p>
          <a:p>
            <a:r>
              <a:rPr lang="nl-NL" dirty="0"/>
              <a:t>BOL: 2,5 jaar</a:t>
            </a:r>
          </a:p>
          <a:p>
            <a:r>
              <a:rPr lang="nl-NL" dirty="0"/>
              <a:t>BBL: 3 jaar</a:t>
            </a:r>
          </a:p>
          <a:p>
            <a:endParaRPr lang="nl-NL" dirty="0"/>
          </a:p>
          <a:p>
            <a:pPr marL="0" indent="0">
              <a:buNone/>
            </a:pPr>
            <a:r>
              <a:rPr lang="nl-NL" b="1" dirty="0"/>
              <a:t>Opleidingsvorm</a:t>
            </a:r>
          </a:p>
          <a:p>
            <a:r>
              <a:rPr lang="nl-NL" dirty="0"/>
              <a:t>BOL of BBL</a:t>
            </a:r>
          </a:p>
          <a:p>
            <a:endParaRPr lang="nl-NL" dirty="0"/>
          </a:p>
          <a:p>
            <a:pPr marL="0" indent="0">
              <a:buNone/>
            </a:pPr>
            <a:r>
              <a:rPr lang="nl-NL" b="1" dirty="0"/>
              <a:t>Profiel / kwaliteiten student</a:t>
            </a:r>
          </a:p>
          <a:p>
            <a:pPr>
              <a:buFontTx/>
              <a:buChar char="-"/>
            </a:pPr>
            <a:r>
              <a:rPr lang="nl-NL" dirty="0"/>
              <a:t>Flexibel, vriendelijk, communicatief, in staat om samen te werken, collegiaal, representatief en gericht op </a:t>
            </a:r>
            <a:r>
              <a:rPr lang="nl-NL" dirty="0" err="1"/>
              <a:t>hospitality</a:t>
            </a:r>
            <a:r>
              <a:rPr lang="nl-NL" dirty="0"/>
              <a:t>, initiatiefrijk, ondernemend en in staat zijn leiding te geven</a:t>
            </a:r>
          </a:p>
        </p:txBody>
      </p:sp>
      <p:pic>
        <p:nvPicPr>
          <p:cNvPr id="4" name="Opgenomen geluid">
            <a:hlinkClick r:id="" action="ppaction://media"/>
            <a:extLst>
              <a:ext uri="{FF2B5EF4-FFF2-40B4-BE49-F238E27FC236}">
                <a16:creationId xmlns:a16="http://schemas.microsoft.com/office/drawing/2014/main" id="{071E328C-9082-47B3-BF60-CFC94575BC15}"/>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12150" y="6135273"/>
            <a:ext cx="406400" cy="406400"/>
          </a:xfrm>
          <a:prstGeom prst="rect">
            <a:avLst/>
          </a:prstGeom>
        </p:spPr>
      </p:pic>
    </p:spTree>
    <p:extLst>
      <p:ext uri="{BB962C8B-B14F-4D97-AF65-F5344CB8AC3E}">
        <p14:creationId xmlns:p14="http://schemas.microsoft.com/office/powerpoint/2010/main" val="2863401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9019"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D966A09-6E29-470B-96F4-F3F35308B686}"/>
              </a:ext>
            </a:extLst>
          </p:cNvPr>
          <p:cNvSpPr>
            <a:spLocks noGrp="1"/>
          </p:cNvSpPr>
          <p:nvPr>
            <p:ph type="title"/>
          </p:nvPr>
        </p:nvSpPr>
        <p:spPr/>
        <p:txBody>
          <a:bodyPr/>
          <a:lstStyle/>
          <a:p>
            <a:r>
              <a:rPr lang="nl-NL" dirty="0">
                <a:latin typeface="Arial"/>
                <a:cs typeface="Arial"/>
              </a:rPr>
              <a:t>Uitgelicht: opleiding Manager Retail</a:t>
            </a:r>
            <a:endParaRPr lang="nl-NL" dirty="0"/>
          </a:p>
        </p:txBody>
      </p:sp>
      <p:sp>
        <p:nvSpPr>
          <p:cNvPr id="3" name="Tijdelijke aanduiding voor tekst 2">
            <a:extLst>
              <a:ext uri="{FF2B5EF4-FFF2-40B4-BE49-F238E27FC236}">
                <a16:creationId xmlns:a16="http://schemas.microsoft.com/office/drawing/2014/main" id="{529B2DA1-953B-4A77-A5F2-63154F5D130D}"/>
              </a:ext>
            </a:extLst>
          </p:cNvPr>
          <p:cNvSpPr>
            <a:spLocks noGrp="1"/>
          </p:cNvSpPr>
          <p:nvPr>
            <p:ph type="body" sz="quarter" idx="10"/>
          </p:nvPr>
        </p:nvSpPr>
        <p:spPr/>
        <p:txBody>
          <a:bodyPr vert="horz" lIns="91440" tIns="45720" rIns="91440" bIns="45720" rtlCol="0" anchor="t">
            <a:normAutofit fontScale="85000" lnSpcReduction="10000"/>
          </a:bodyPr>
          <a:lstStyle/>
          <a:p>
            <a:pPr>
              <a:buNone/>
            </a:pPr>
            <a:r>
              <a:rPr lang="nl-NL" b="1" dirty="0">
                <a:ea typeface="+mn-lt"/>
                <a:cs typeface="+mn-lt"/>
              </a:rPr>
              <a:t>Vakkenpakket BOL:</a:t>
            </a:r>
          </a:p>
          <a:p>
            <a:pPr>
              <a:buNone/>
            </a:pPr>
            <a:r>
              <a:rPr lang="nl-NL" dirty="0">
                <a:ea typeface="+mn-lt"/>
                <a:cs typeface="+mn-lt"/>
              </a:rPr>
              <a:t>– Algemene vakken</a:t>
            </a:r>
          </a:p>
          <a:p>
            <a:pPr>
              <a:buNone/>
            </a:pPr>
            <a:r>
              <a:rPr lang="nl-NL" dirty="0">
                <a:ea typeface="+mn-lt"/>
                <a:cs typeface="+mn-lt"/>
              </a:rPr>
              <a:t>• Nederlands, Engels, rekenen en burgerschap</a:t>
            </a:r>
            <a:endParaRPr lang="nl-NL" dirty="0"/>
          </a:p>
          <a:p>
            <a:pPr>
              <a:buNone/>
            </a:pPr>
            <a:r>
              <a:rPr lang="nl-NL" dirty="0">
                <a:ea typeface="+mn-lt"/>
                <a:cs typeface="+mn-lt"/>
              </a:rPr>
              <a:t>– Theorievakken</a:t>
            </a:r>
            <a:endParaRPr lang="nl-NL" dirty="0"/>
          </a:p>
          <a:p>
            <a:pPr>
              <a:buNone/>
            </a:pPr>
            <a:r>
              <a:rPr lang="nl-NL" dirty="0">
                <a:ea typeface="+mn-lt"/>
                <a:cs typeface="+mn-lt"/>
              </a:rPr>
              <a:t>• Handelskennis, commercieel, management, financieel, bedrijfsplan, </a:t>
            </a:r>
            <a:r>
              <a:rPr lang="nl-NL" dirty="0" err="1">
                <a:ea typeface="+mn-lt"/>
                <a:cs typeface="+mn-lt"/>
              </a:rPr>
              <a:t>werknemerschap</a:t>
            </a:r>
            <a:endParaRPr lang="nl-NL" dirty="0"/>
          </a:p>
          <a:p>
            <a:pPr>
              <a:buNone/>
            </a:pPr>
            <a:r>
              <a:rPr lang="nl-NL" dirty="0">
                <a:ea typeface="+mn-lt"/>
                <a:cs typeface="+mn-lt"/>
              </a:rPr>
              <a:t>– Themadagen</a:t>
            </a:r>
          </a:p>
          <a:p>
            <a:pPr>
              <a:buNone/>
            </a:pPr>
            <a:r>
              <a:rPr lang="nl-NL" dirty="0">
                <a:ea typeface="+mn-lt"/>
                <a:cs typeface="+mn-lt"/>
              </a:rPr>
              <a:t>• Werken in de winkelomgeving, werken met de klant, werken in de backoffice, werken met collega’s</a:t>
            </a:r>
            <a:endParaRPr lang="nl-NL" dirty="0"/>
          </a:p>
          <a:p>
            <a:pPr>
              <a:buNone/>
            </a:pPr>
            <a:r>
              <a:rPr lang="nl-NL" dirty="0">
                <a:cs typeface="Arial"/>
              </a:rPr>
              <a:t>– Keuzevakken</a:t>
            </a:r>
            <a:endParaRPr lang="en-US" dirty="0">
              <a:ea typeface="+mn-lt"/>
              <a:cs typeface="+mn-lt"/>
            </a:endParaRPr>
          </a:p>
          <a:p>
            <a:pPr>
              <a:buNone/>
            </a:pPr>
            <a:r>
              <a:rPr lang="nl-NL" dirty="0">
                <a:cs typeface="Arial"/>
              </a:rPr>
              <a:t>• Mode, Duits, online marketing en e-commerce, ondernemerschap</a:t>
            </a:r>
            <a:endParaRPr lang="nl-NL" dirty="0"/>
          </a:p>
          <a:p>
            <a:pPr marL="0" indent="0">
              <a:buNone/>
            </a:pPr>
            <a:endParaRPr lang="nl-NL" dirty="0">
              <a:cs typeface="Arial"/>
            </a:endParaRPr>
          </a:p>
        </p:txBody>
      </p:sp>
    </p:spTree>
    <p:extLst>
      <p:ext uri="{BB962C8B-B14F-4D97-AF65-F5344CB8AC3E}">
        <p14:creationId xmlns:p14="http://schemas.microsoft.com/office/powerpoint/2010/main" val="2574503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D966A09-6E29-470B-96F4-F3F35308B686}"/>
              </a:ext>
            </a:extLst>
          </p:cNvPr>
          <p:cNvSpPr>
            <a:spLocks noGrp="1"/>
          </p:cNvSpPr>
          <p:nvPr>
            <p:ph type="title"/>
          </p:nvPr>
        </p:nvSpPr>
        <p:spPr/>
        <p:txBody>
          <a:bodyPr/>
          <a:lstStyle/>
          <a:p>
            <a:r>
              <a:rPr lang="nl-NL" dirty="0">
                <a:latin typeface="Arial"/>
                <a:cs typeface="Arial"/>
              </a:rPr>
              <a:t>Uitgelicht: opleiding Manager Retail</a:t>
            </a:r>
            <a:endParaRPr lang="nl-NL" dirty="0"/>
          </a:p>
        </p:txBody>
      </p:sp>
      <p:sp>
        <p:nvSpPr>
          <p:cNvPr id="3" name="Tijdelijke aanduiding voor tekst 2">
            <a:extLst>
              <a:ext uri="{FF2B5EF4-FFF2-40B4-BE49-F238E27FC236}">
                <a16:creationId xmlns:a16="http://schemas.microsoft.com/office/drawing/2014/main" id="{529B2DA1-953B-4A77-A5F2-63154F5D130D}"/>
              </a:ext>
            </a:extLst>
          </p:cNvPr>
          <p:cNvSpPr>
            <a:spLocks noGrp="1"/>
          </p:cNvSpPr>
          <p:nvPr>
            <p:ph type="body" sz="quarter" idx="10"/>
          </p:nvPr>
        </p:nvSpPr>
        <p:spPr/>
        <p:txBody>
          <a:bodyPr vert="horz" lIns="91440" tIns="45720" rIns="91440" bIns="45720" rtlCol="0" anchor="t">
            <a:normAutofit/>
          </a:bodyPr>
          <a:lstStyle/>
          <a:p>
            <a:pPr>
              <a:buNone/>
            </a:pPr>
            <a:r>
              <a:rPr lang="nl-NL" b="1" dirty="0">
                <a:ea typeface="+mn-lt"/>
                <a:cs typeface="+mn-lt"/>
              </a:rPr>
              <a:t>Vakkenpakket BBL:</a:t>
            </a:r>
          </a:p>
          <a:p>
            <a:pPr>
              <a:buNone/>
            </a:pPr>
            <a:r>
              <a:rPr lang="nl-NL" dirty="0">
                <a:ea typeface="+mn-lt"/>
                <a:cs typeface="+mn-lt"/>
              </a:rPr>
              <a:t>– Algemene vakken</a:t>
            </a:r>
          </a:p>
          <a:p>
            <a:pPr>
              <a:buNone/>
            </a:pPr>
            <a:r>
              <a:rPr lang="nl-NL" dirty="0">
                <a:ea typeface="+mn-lt"/>
                <a:cs typeface="+mn-lt"/>
              </a:rPr>
              <a:t>• Nederlands, Engels, rekenen en burgerschap</a:t>
            </a:r>
            <a:endParaRPr lang="nl-NL" dirty="0"/>
          </a:p>
          <a:p>
            <a:pPr>
              <a:buNone/>
            </a:pPr>
            <a:r>
              <a:rPr lang="nl-NL" dirty="0">
                <a:ea typeface="+mn-lt"/>
                <a:cs typeface="+mn-lt"/>
              </a:rPr>
              <a:t>– Theorievakken</a:t>
            </a:r>
            <a:endParaRPr lang="nl-NL" dirty="0"/>
          </a:p>
          <a:p>
            <a:pPr>
              <a:buNone/>
            </a:pPr>
            <a:r>
              <a:rPr lang="nl-NL" dirty="0">
                <a:ea typeface="+mn-lt"/>
                <a:cs typeface="+mn-lt"/>
              </a:rPr>
              <a:t>• Handelskennis, commercieel, financieel, branche, management</a:t>
            </a:r>
            <a:endParaRPr lang="nl-NL" dirty="0"/>
          </a:p>
          <a:p>
            <a:pPr>
              <a:buNone/>
            </a:pPr>
            <a:r>
              <a:rPr lang="nl-NL" dirty="0">
                <a:cs typeface="Arial"/>
              </a:rPr>
              <a:t>– Keuzevakken</a:t>
            </a:r>
            <a:endParaRPr lang="en-US" dirty="0">
              <a:ea typeface="+mn-lt"/>
              <a:cs typeface="+mn-lt"/>
            </a:endParaRPr>
          </a:p>
          <a:p>
            <a:pPr>
              <a:buNone/>
            </a:pPr>
            <a:r>
              <a:rPr lang="nl-NL" dirty="0">
                <a:cs typeface="Arial"/>
              </a:rPr>
              <a:t>• Duurzaamheid, internationaal, supermarkt, praktijkopleider, ondernemend gedrag</a:t>
            </a:r>
            <a:endParaRPr lang="nl-NL" dirty="0"/>
          </a:p>
          <a:p>
            <a:pPr marL="0" indent="0">
              <a:buNone/>
            </a:pPr>
            <a:endParaRPr lang="nl-NL" dirty="0">
              <a:cs typeface="Arial"/>
            </a:endParaRPr>
          </a:p>
        </p:txBody>
      </p:sp>
    </p:spTree>
    <p:extLst>
      <p:ext uri="{BB962C8B-B14F-4D97-AF65-F5344CB8AC3E}">
        <p14:creationId xmlns:p14="http://schemas.microsoft.com/office/powerpoint/2010/main" val="28806674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Uitgelicht: opleiding Manager Retail</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vert="horz" lIns="91440" tIns="45720" rIns="91440" bIns="45720" rtlCol="0" anchor="t">
            <a:normAutofit/>
          </a:bodyPr>
          <a:lstStyle/>
          <a:p>
            <a:pPr marL="0" indent="0">
              <a:buNone/>
            </a:pPr>
            <a:r>
              <a:rPr lang="nl-NL" b="1" dirty="0"/>
              <a:t>Stages BOL</a:t>
            </a:r>
          </a:p>
          <a:p>
            <a:r>
              <a:rPr lang="nl-NL" dirty="0"/>
              <a:t>Onder begeleiding van de docent zoek je een BPV-plaats.</a:t>
            </a:r>
          </a:p>
          <a:p>
            <a:r>
              <a:rPr lang="nl-NL" dirty="0"/>
              <a:t>De BPV start in periode 2 in je eerste leerjaar. Je loopt dan 2 dagen per week stage (20 weken). In leerjaar 2 ga je ook 2 dagen per week stage lopen (30 weken). In leerjaar 3 heb je en blokstage.</a:t>
            </a:r>
          </a:p>
          <a:p>
            <a:r>
              <a:rPr lang="nl-NL" dirty="0"/>
              <a:t>Taken: verantwoordelijk voor inkoop, verkoop, administratie en leidinggeven.</a:t>
            </a:r>
          </a:p>
          <a:p>
            <a:endParaRPr lang="nl-NL" dirty="0"/>
          </a:p>
          <a:p>
            <a:endParaRPr lang="nl-NL" dirty="0"/>
          </a:p>
        </p:txBody>
      </p:sp>
    </p:spTree>
    <p:extLst>
      <p:ext uri="{BB962C8B-B14F-4D97-AF65-F5344CB8AC3E}">
        <p14:creationId xmlns:p14="http://schemas.microsoft.com/office/powerpoint/2010/main" val="21722402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Uitgelicht: opleiding Manager Retail</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vert="horz" lIns="91440" tIns="45720" rIns="91440" bIns="45720" rtlCol="0" anchor="t">
            <a:normAutofit/>
          </a:bodyPr>
          <a:lstStyle/>
          <a:p>
            <a:pPr marL="0" indent="0">
              <a:buNone/>
            </a:pPr>
            <a:r>
              <a:rPr lang="nl-NL" b="1" dirty="0"/>
              <a:t>Beroepspraktijkvorming BBL</a:t>
            </a:r>
          </a:p>
          <a:p>
            <a:r>
              <a:rPr lang="nl-NL" dirty="0"/>
              <a:t>Je kunt alleen starten met de opleiding als je een arbeidsovereenkomst hebt bij een erkend leerbedrijf.</a:t>
            </a:r>
          </a:p>
          <a:p>
            <a:r>
              <a:rPr lang="nl-NL" dirty="0"/>
              <a:t>Check </a:t>
            </a:r>
            <a:r>
              <a:rPr lang="nl-NL" dirty="0">
                <a:hlinkClick r:id="rId2"/>
              </a:rPr>
              <a:t>www.stagemarkt.nl</a:t>
            </a:r>
            <a:r>
              <a:rPr lang="nl-NL" dirty="0"/>
              <a:t> voor meer informatie over de leerbedrijven.</a:t>
            </a:r>
          </a:p>
          <a:p>
            <a:r>
              <a:rPr lang="nl-NL" dirty="0"/>
              <a:t>Minimaal 20 uur per week werkzaam in een erkend leerbedrijf &amp; 1 dag in de week les.</a:t>
            </a:r>
          </a:p>
          <a:p>
            <a:r>
              <a:rPr lang="nl-NL" dirty="0"/>
              <a:t>Taken: verantwoordelijk voor inkoop, verkoop, administratie en leidinggeven.</a:t>
            </a:r>
          </a:p>
          <a:p>
            <a:endParaRPr lang="nl-NL" dirty="0"/>
          </a:p>
          <a:p>
            <a:endParaRPr lang="nl-NL" dirty="0"/>
          </a:p>
        </p:txBody>
      </p:sp>
    </p:spTree>
    <p:extLst>
      <p:ext uri="{BB962C8B-B14F-4D97-AF65-F5344CB8AC3E}">
        <p14:creationId xmlns:p14="http://schemas.microsoft.com/office/powerpoint/2010/main" val="8793414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Uitgelicht: opleiding Manager Retail</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p:txBody>
          <a:bodyPr>
            <a:normAutofit/>
          </a:bodyPr>
          <a:lstStyle/>
          <a:p>
            <a:pPr marL="0" indent="0">
              <a:buNone/>
            </a:pPr>
            <a:r>
              <a:rPr lang="nl-NL" b="1" dirty="0"/>
              <a:t>Na de opleiding </a:t>
            </a:r>
          </a:p>
          <a:p>
            <a:r>
              <a:rPr lang="nl-NL" dirty="0"/>
              <a:t>Je kunt doorstromen naar een hbo-opleiding: bijvoorbeeld Verkoopspecialist.</a:t>
            </a:r>
          </a:p>
          <a:p>
            <a:r>
              <a:rPr lang="nl-NL" dirty="0"/>
              <a:t>Of je gaat aan het werk bij een bedrijf of winkel.</a:t>
            </a:r>
          </a:p>
          <a:p>
            <a:endParaRPr lang="nl-NL" dirty="0"/>
          </a:p>
        </p:txBody>
      </p:sp>
    </p:spTree>
    <p:extLst>
      <p:ext uri="{BB962C8B-B14F-4D97-AF65-F5344CB8AC3E}">
        <p14:creationId xmlns:p14="http://schemas.microsoft.com/office/powerpoint/2010/main" val="25741742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p:txBody>
          <a:bodyPr/>
          <a:lstStyle/>
          <a:p>
            <a:r>
              <a:rPr lang="nl-NL" dirty="0"/>
              <a:t>Uitgelicht: opleiding Manager Retail</a:t>
            </a:r>
          </a:p>
        </p:txBody>
      </p:sp>
      <p:sp>
        <p:nvSpPr>
          <p:cNvPr id="3" name="Tijdelijke aanduiding voor tekst 2">
            <a:extLst>
              <a:ext uri="{FF2B5EF4-FFF2-40B4-BE49-F238E27FC236}">
                <a16:creationId xmlns:a16="http://schemas.microsoft.com/office/drawing/2014/main" id="{B2FDFB22-4D2C-4ED2-ADC2-CF851A208A57}"/>
              </a:ext>
            </a:extLst>
          </p:cNvPr>
          <p:cNvSpPr>
            <a:spLocks noGrp="1"/>
          </p:cNvSpPr>
          <p:nvPr>
            <p:ph type="body" sz="quarter" idx="10"/>
          </p:nvPr>
        </p:nvSpPr>
        <p:spPr>
          <a:xfrm>
            <a:off x="628650" y="1865250"/>
            <a:ext cx="7886700" cy="3969493"/>
          </a:xfrm>
        </p:spPr>
        <p:txBody>
          <a:bodyPr>
            <a:normAutofit fontScale="85000" lnSpcReduction="20000"/>
          </a:bodyPr>
          <a:lstStyle/>
          <a:p>
            <a:pPr marL="0" indent="0">
              <a:buNone/>
            </a:pPr>
            <a:r>
              <a:rPr lang="nl-NL" b="1" dirty="0"/>
              <a:t>Studiekosten</a:t>
            </a:r>
          </a:p>
          <a:p>
            <a:r>
              <a:rPr lang="nl-NL" dirty="0"/>
              <a:t>Lesgeld BOL: € 1.202,- per jaar</a:t>
            </a:r>
          </a:p>
          <a:p>
            <a:r>
              <a:rPr lang="nl-NL" dirty="0"/>
              <a:t>Lesgeld BOL: € 606,- per jaar</a:t>
            </a:r>
          </a:p>
          <a:p>
            <a:r>
              <a:rPr lang="nl-NL" dirty="0"/>
              <a:t>Bijkomende kosten </a:t>
            </a:r>
          </a:p>
          <a:p>
            <a:pPr lvl="1"/>
            <a:r>
              <a:rPr lang="nl-NL" dirty="0"/>
              <a:t>Lesmateriaal</a:t>
            </a:r>
          </a:p>
          <a:p>
            <a:pPr lvl="1"/>
            <a:r>
              <a:rPr lang="nl-NL" dirty="0"/>
              <a:t>Licenties</a:t>
            </a:r>
          </a:p>
          <a:p>
            <a:pPr lvl="1"/>
            <a:r>
              <a:rPr lang="nl-NL" dirty="0"/>
              <a:t>Materialen</a:t>
            </a:r>
          </a:p>
          <a:p>
            <a:pPr lvl="1"/>
            <a:r>
              <a:rPr lang="nl-NL" dirty="0"/>
              <a:t>Etc. </a:t>
            </a:r>
          </a:p>
          <a:p>
            <a:r>
              <a:rPr lang="nl-NL" dirty="0"/>
              <a:t>Laptop: altijd nodig </a:t>
            </a:r>
          </a:p>
          <a:p>
            <a:endParaRPr lang="nl-NL" dirty="0"/>
          </a:p>
          <a:p>
            <a:pPr marL="0" indent="0">
              <a:buNone/>
            </a:pPr>
            <a:r>
              <a:rPr lang="nl-NL" sz="2200" b="1" dirty="0"/>
              <a:t>Financiële uitdaging?</a:t>
            </a:r>
          </a:p>
          <a:p>
            <a:pPr marL="0" indent="0">
              <a:buNone/>
            </a:pPr>
            <a:r>
              <a:rPr lang="nl-NL" sz="2200" dirty="0"/>
              <a:t>vraag via je trajectbegeleider een financieel spreekuur aan </a:t>
            </a:r>
          </a:p>
        </p:txBody>
      </p:sp>
    </p:spTree>
    <p:extLst>
      <p:ext uri="{BB962C8B-B14F-4D97-AF65-F5344CB8AC3E}">
        <p14:creationId xmlns:p14="http://schemas.microsoft.com/office/powerpoint/2010/main" val="18785130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6F7FA6-C1A6-43A9-96F1-09015DB93882}"/>
              </a:ext>
            </a:extLst>
          </p:cNvPr>
          <p:cNvSpPr>
            <a:spLocks noGrp="1"/>
          </p:cNvSpPr>
          <p:nvPr>
            <p:ph type="title"/>
          </p:nvPr>
        </p:nvSpPr>
        <p:spPr>
          <a:xfrm>
            <a:off x="479959" y="-9716"/>
            <a:ext cx="8652255" cy="1325563"/>
          </a:xfrm>
        </p:spPr>
        <p:txBody>
          <a:bodyPr/>
          <a:lstStyle/>
          <a:p>
            <a:r>
              <a:rPr lang="nl-NL"/>
              <a:t>ROC Nijmegen: 3 sectoren / 15 werkvelden</a:t>
            </a:r>
          </a:p>
        </p:txBody>
      </p:sp>
      <p:cxnSp>
        <p:nvCxnSpPr>
          <p:cNvPr id="17" name="Rechte verbindingslijn 16">
            <a:extLst>
              <a:ext uri="{FF2B5EF4-FFF2-40B4-BE49-F238E27FC236}">
                <a16:creationId xmlns:a16="http://schemas.microsoft.com/office/drawing/2014/main" id="{E8C1ACFB-FA89-4E14-B8C1-B2C6EE56C81F}"/>
              </a:ext>
            </a:extLst>
          </p:cNvPr>
          <p:cNvCxnSpPr>
            <a:cxnSpLocks/>
            <a:stCxn id="20" idx="2"/>
          </p:cNvCxnSpPr>
          <p:nvPr/>
        </p:nvCxnSpPr>
        <p:spPr>
          <a:xfrm flipH="1">
            <a:off x="4342453" y="1586730"/>
            <a:ext cx="11785" cy="3171799"/>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8" name="Rechte verbindingslijn 17">
            <a:extLst>
              <a:ext uri="{FF2B5EF4-FFF2-40B4-BE49-F238E27FC236}">
                <a16:creationId xmlns:a16="http://schemas.microsoft.com/office/drawing/2014/main" id="{4E277824-8CAF-4D25-8EBF-F3E07462B233}"/>
              </a:ext>
            </a:extLst>
          </p:cNvPr>
          <p:cNvCxnSpPr>
            <a:cxnSpLocks/>
          </p:cNvCxnSpPr>
          <p:nvPr/>
        </p:nvCxnSpPr>
        <p:spPr>
          <a:xfrm>
            <a:off x="1420932" y="1962591"/>
            <a:ext cx="6283" cy="2795938"/>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3A649480-E563-4161-A56B-4F4EBADFFE48}"/>
              </a:ext>
            </a:extLst>
          </p:cNvPr>
          <p:cNvCxnSpPr>
            <a:cxnSpLocks/>
            <a:endCxn id="45" idx="0"/>
          </p:cNvCxnSpPr>
          <p:nvPr/>
        </p:nvCxnSpPr>
        <p:spPr>
          <a:xfrm flipH="1">
            <a:off x="7120016" y="1958919"/>
            <a:ext cx="988" cy="4166141"/>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sp>
        <p:nvSpPr>
          <p:cNvPr id="20" name="Rechthoek: afgeronde hoeken 19">
            <a:extLst>
              <a:ext uri="{FF2B5EF4-FFF2-40B4-BE49-F238E27FC236}">
                <a16:creationId xmlns:a16="http://schemas.microsoft.com/office/drawing/2014/main" id="{DB92CE11-C0BA-4470-9615-415D973C1483}"/>
              </a:ext>
            </a:extLst>
          </p:cNvPr>
          <p:cNvSpPr/>
          <p:nvPr/>
        </p:nvSpPr>
        <p:spPr>
          <a:xfrm>
            <a:off x="2812956" y="1109257"/>
            <a:ext cx="3082564" cy="477473"/>
          </a:xfrm>
          <a:prstGeom prst="round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ROC Nijmegen</a:t>
            </a:r>
          </a:p>
        </p:txBody>
      </p:sp>
      <p:sp>
        <p:nvSpPr>
          <p:cNvPr id="21" name="Rechthoek: afgeronde hoeken 20">
            <a:extLst>
              <a:ext uri="{FF2B5EF4-FFF2-40B4-BE49-F238E27FC236}">
                <a16:creationId xmlns:a16="http://schemas.microsoft.com/office/drawing/2014/main" id="{8F647F1F-8794-41AE-9F8A-8CEC1A5D87A2}"/>
              </a:ext>
            </a:extLst>
          </p:cNvPr>
          <p:cNvSpPr/>
          <p:nvPr/>
        </p:nvSpPr>
        <p:spPr>
          <a:xfrm>
            <a:off x="543588" y="2320253"/>
            <a:ext cx="1866507" cy="4774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Zorg &amp; Welzijn</a:t>
            </a:r>
          </a:p>
        </p:txBody>
      </p:sp>
      <p:sp>
        <p:nvSpPr>
          <p:cNvPr id="22" name="Rechthoek: afgeronde hoeken 21">
            <a:extLst>
              <a:ext uri="{FF2B5EF4-FFF2-40B4-BE49-F238E27FC236}">
                <a16:creationId xmlns:a16="http://schemas.microsoft.com/office/drawing/2014/main" id="{DFBBE2A6-C357-467E-8666-CA282AF09D43}"/>
              </a:ext>
            </a:extLst>
          </p:cNvPr>
          <p:cNvSpPr/>
          <p:nvPr/>
        </p:nvSpPr>
        <p:spPr>
          <a:xfrm>
            <a:off x="3492985" y="2320253"/>
            <a:ext cx="1866507" cy="4774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Techniek</a:t>
            </a:r>
          </a:p>
        </p:txBody>
      </p:sp>
      <p:sp>
        <p:nvSpPr>
          <p:cNvPr id="23" name="Rechthoek: afgeronde hoeken 22">
            <a:extLst>
              <a:ext uri="{FF2B5EF4-FFF2-40B4-BE49-F238E27FC236}">
                <a16:creationId xmlns:a16="http://schemas.microsoft.com/office/drawing/2014/main" id="{FA4845AC-A56D-4E63-9F74-18C10814B2B7}"/>
              </a:ext>
            </a:extLst>
          </p:cNvPr>
          <p:cNvSpPr/>
          <p:nvPr/>
        </p:nvSpPr>
        <p:spPr>
          <a:xfrm>
            <a:off x="6187750" y="2320253"/>
            <a:ext cx="1866507" cy="4774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Economie</a:t>
            </a:r>
          </a:p>
        </p:txBody>
      </p:sp>
      <p:sp>
        <p:nvSpPr>
          <p:cNvPr id="26" name="Rechthoek: afgeronde hoeken 25">
            <a:extLst>
              <a:ext uri="{FF2B5EF4-FFF2-40B4-BE49-F238E27FC236}">
                <a16:creationId xmlns:a16="http://schemas.microsoft.com/office/drawing/2014/main" id="{83CCDC13-DA2C-4457-9E31-711FD23366C4}"/>
              </a:ext>
            </a:extLst>
          </p:cNvPr>
          <p:cNvSpPr/>
          <p:nvPr/>
        </p:nvSpPr>
        <p:spPr>
          <a:xfrm>
            <a:off x="543588" y="2888253"/>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sport &amp; bewegen</a:t>
            </a:r>
          </a:p>
        </p:txBody>
      </p:sp>
      <p:sp>
        <p:nvSpPr>
          <p:cNvPr id="27" name="Rechthoek: afgeronde hoeken 26">
            <a:extLst>
              <a:ext uri="{FF2B5EF4-FFF2-40B4-BE49-F238E27FC236}">
                <a16:creationId xmlns:a16="http://schemas.microsoft.com/office/drawing/2014/main" id="{613387B6-2A60-4853-B21D-EB700F37D970}"/>
              </a:ext>
            </a:extLst>
          </p:cNvPr>
          <p:cNvSpPr/>
          <p:nvPr/>
        </p:nvSpPr>
        <p:spPr>
          <a:xfrm>
            <a:off x="543588" y="3421417"/>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uiterlijk verzorging</a:t>
            </a:r>
          </a:p>
        </p:txBody>
      </p:sp>
      <p:cxnSp>
        <p:nvCxnSpPr>
          <p:cNvPr id="30" name="Rechte verbindingslijn 29">
            <a:extLst>
              <a:ext uri="{FF2B5EF4-FFF2-40B4-BE49-F238E27FC236}">
                <a16:creationId xmlns:a16="http://schemas.microsoft.com/office/drawing/2014/main" id="{BFCE23DE-038C-4270-80FB-FEE85A431FC1}"/>
              </a:ext>
            </a:extLst>
          </p:cNvPr>
          <p:cNvCxnSpPr>
            <a:cxnSpLocks/>
          </p:cNvCxnSpPr>
          <p:nvPr/>
        </p:nvCxnSpPr>
        <p:spPr>
          <a:xfrm>
            <a:off x="1427215" y="1968346"/>
            <a:ext cx="5703216" cy="0"/>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sp>
        <p:nvSpPr>
          <p:cNvPr id="31" name="Rechthoek: afgeronde hoeken 30">
            <a:extLst>
              <a:ext uri="{FF2B5EF4-FFF2-40B4-BE49-F238E27FC236}">
                <a16:creationId xmlns:a16="http://schemas.microsoft.com/office/drawing/2014/main" id="{C7073E22-41EF-46F1-BB22-DD1893FB0351}"/>
              </a:ext>
            </a:extLst>
          </p:cNvPr>
          <p:cNvSpPr/>
          <p:nvPr/>
        </p:nvSpPr>
        <p:spPr>
          <a:xfrm>
            <a:off x="542735" y="3954581"/>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zorg</a:t>
            </a:r>
          </a:p>
        </p:txBody>
      </p:sp>
      <p:sp>
        <p:nvSpPr>
          <p:cNvPr id="32" name="Rechthoek: afgeronde hoeken 31">
            <a:extLst>
              <a:ext uri="{FF2B5EF4-FFF2-40B4-BE49-F238E27FC236}">
                <a16:creationId xmlns:a16="http://schemas.microsoft.com/office/drawing/2014/main" id="{D95B2DCF-C08F-4466-B209-FF7972E98A34}"/>
              </a:ext>
            </a:extLst>
          </p:cNvPr>
          <p:cNvSpPr/>
          <p:nvPr/>
        </p:nvSpPr>
        <p:spPr>
          <a:xfrm>
            <a:off x="559164" y="4493328"/>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welzijn </a:t>
            </a:r>
          </a:p>
        </p:txBody>
      </p:sp>
      <p:sp>
        <p:nvSpPr>
          <p:cNvPr id="34" name="Rechthoek: afgeronde hoeken 33">
            <a:extLst>
              <a:ext uri="{FF2B5EF4-FFF2-40B4-BE49-F238E27FC236}">
                <a16:creationId xmlns:a16="http://schemas.microsoft.com/office/drawing/2014/main" id="{57F5269D-B543-4745-9118-30902F845E18}"/>
              </a:ext>
            </a:extLst>
          </p:cNvPr>
          <p:cNvSpPr/>
          <p:nvPr/>
        </p:nvSpPr>
        <p:spPr>
          <a:xfrm>
            <a:off x="6187615" y="2890962"/>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toerisme &amp; recreatie</a:t>
            </a:r>
          </a:p>
        </p:txBody>
      </p:sp>
      <p:sp>
        <p:nvSpPr>
          <p:cNvPr id="35" name="Rechthoek: afgeronde hoeken 34">
            <a:extLst>
              <a:ext uri="{FF2B5EF4-FFF2-40B4-BE49-F238E27FC236}">
                <a16:creationId xmlns:a16="http://schemas.microsoft.com/office/drawing/2014/main" id="{E71B88E4-8DFC-4D76-9202-C0CE8E27FE11}"/>
              </a:ext>
            </a:extLst>
          </p:cNvPr>
          <p:cNvSpPr/>
          <p:nvPr/>
        </p:nvSpPr>
        <p:spPr>
          <a:xfrm>
            <a:off x="6187615" y="3424126"/>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marketing &amp; media</a:t>
            </a:r>
          </a:p>
        </p:txBody>
      </p:sp>
      <p:sp>
        <p:nvSpPr>
          <p:cNvPr id="36" name="Rechthoek: afgeronde hoeken 35">
            <a:extLst>
              <a:ext uri="{FF2B5EF4-FFF2-40B4-BE49-F238E27FC236}">
                <a16:creationId xmlns:a16="http://schemas.microsoft.com/office/drawing/2014/main" id="{12B546A5-61BA-4939-81C5-CB84A9E4F506}"/>
              </a:ext>
            </a:extLst>
          </p:cNvPr>
          <p:cNvSpPr/>
          <p:nvPr/>
        </p:nvSpPr>
        <p:spPr>
          <a:xfrm>
            <a:off x="6186762" y="3957290"/>
            <a:ext cx="1866507" cy="477473"/>
          </a:xfrm>
          <a:prstGeom prst="roundRect">
            <a:avLst/>
          </a:prstGeom>
          <a:solidFill>
            <a:schemeClr val="accent2">
              <a:lumMod val="60000"/>
              <a:lumOff val="4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t>verkoop &amp; ondernemerschap</a:t>
            </a:r>
          </a:p>
        </p:txBody>
      </p:sp>
      <p:sp>
        <p:nvSpPr>
          <p:cNvPr id="38" name="Rechthoek: afgeronde hoeken 37">
            <a:extLst>
              <a:ext uri="{FF2B5EF4-FFF2-40B4-BE49-F238E27FC236}">
                <a16:creationId xmlns:a16="http://schemas.microsoft.com/office/drawing/2014/main" id="{BFE742CD-A819-44B5-957F-C73D04D2BF37}"/>
              </a:ext>
            </a:extLst>
          </p:cNvPr>
          <p:cNvSpPr/>
          <p:nvPr/>
        </p:nvSpPr>
        <p:spPr>
          <a:xfrm>
            <a:off x="3477006" y="2888253"/>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ICT</a:t>
            </a:r>
          </a:p>
        </p:txBody>
      </p:sp>
      <p:sp>
        <p:nvSpPr>
          <p:cNvPr id="39" name="Rechthoek: afgeronde hoeken 38">
            <a:extLst>
              <a:ext uri="{FF2B5EF4-FFF2-40B4-BE49-F238E27FC236}">
                <a16:creationId xmlns:a16="http://schemas.microsoft.com/office/drawing/2014/main" id="{8287D3A0-053F-4C02-8C4E-95F7299B2A60}"/>
              </a:ext>
            </a:extLst>
          </p:cNvPr>
          <p:cNvSpPr/>
          <p:nvPr/>
        </p:nvSpPr>
        <p:spPr>
          <a:xfrm>
            <a:off x="3477006" y="3421417"/>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t>bouw &amp; afbouw</a:t>
            </a:r>
          </a:p>
        </p:txBody>
      </p:sp>
      <p:sp>
        <p:nvSpPr>
          <p:cNvPr id="40" name="Rechthoek: afgeronde hoeken 39">
            <a:extLst>
              <a:ext uri="{FF2B5EF4-FFF2-40B4-BE49-F238E27FC236}">
                <a16:creationId xmlns:a16="http://schemas.microsoft.com/office/drawing/2014/main" id="{D4B2F1A8-9BFC-4E14-9B53-BC3D906EC58D}"/>
              </a:ext>
            </a:extLst>
          </p:cNvPr>
          <p:cNvSpPr/>
          <p:nvPr/>
        </p:nvSpPr>
        <p:spPr>
          <a:xfrm>
            <a:off x="3476153" y="3954581"/>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techniek &amp; engineering</a:t>
            </a:r>
          </a:p>
        </p:txBody>
      </p:sp>
      <p:sp>
        <p:nvSpPr>
          <p:cNvPr id="41" name="Rechthoek: afgeronde hoeken 40">
            <a:extLst>
              <a:ext uri="{FF2B5EF4-FFF2-40B4-BE49-F238E27FC236}">
                <a16:creationId xmlns:a16="http://schemas.microsoft.com/office/drawing/2014/main" id="{59036C29-D91A-4325-9304-0313744208C9}"/>
              </a:ext>
            </a:extLst>
          </p:cNvPr>
          <p:cNvSpPr/>
          <p:nvPr/>
        </p:nvSpPr>
        <p:spPr>
          <a:xfrm>
            <a:off x="3492582" y="4493328"/>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mobiliteit, transport &amp; logistiek </a:t>
            </a:r>
          </a:p>
        </p:txBody>
      </p:sp>
      <p:sp>
        <p:nvSpPr>
          <p:cNvPr id="42" name="Rechthoek: afgeronde hoeken 41">
            <a:extLst>
              <a:ext uri="{FF2B5EF4-FFF2-40B4-BE49-F238E27FC236}">
                <a16:creationId xmlns:a16="http://schemas.microsoft.com/office/drawing/2014/main" id="{C367716E-383A-485B-9483-1A50D8B52182}"/>
              </a:ext>
            </a:extLst>
          </p:cNvPr>
          <p:cNvSpPr/>
          <p:nvPr/>
        </p:nvSpPr>
        <p:spPr>
          <a:xfrm>
            <a:off x="6187750" y="4490454"/>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zakelijke dienstverlening</a:t>
            </a:r>
          </a:p>
        </p:txBody>
      </p:sp>
      <p:sp>
        <p:nvSpPr>
          <p:cNvPr id="45" name="Rechthoek: afgeronde hoeken 44">
            <a:extLst>
              <a:ext uri="{FF2B5EF4-FFF2-40B4-BE49-F238E27FC236}">
                <a16:creationId xmlns:a16="http://schemas.microsoft.com/office/drawing/2014/main" id="{4F832BF1-0335-437E-BC26-B4E6CC5C80A7}"/>
              </a:ext>
            </a:extLst>
          </p:cNvPr>
          <p:cNvSpPr/>
          <p:nvPr/>
        </p:nvSpPr>
        <p:spPr>
          <a:xfrm>
            <a:off x="6186762" y="6125060"/>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facilitaire dienstverlening </a:t>
            </a:r>
          </a:p>
        </p:txBody>
      </p:sp>
      <p:sp>
        <p:nvSpPr>
          <p:cNvPr id="46" name="Rechthoek: afgeronde hoeken 45">
            <a:extLst>
              <a:ext uri="{FF2B5EF4-FFF2-40B4-BE49-F238E27FC236}">
                <a16:creationId xmlns:a16="http://schemas.microsoft.com/office/drawing/2014/main" id="{4698DEEB-79E9-4208-9907-0383A37B7EEC}"/>
              </a:ext>
            </a:extLst>
          </p:cNvPr>
          <p:cNvSpPr/>
          <p:nvPr/>
        </p:nvSpPr>
        <p:spPr>
          <a:xfrm>
            <a:off x="6186358" y="5583143"/>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beveiliging &amp; defensie </a:t>
            </a:r>
          </a:p>
        </p:txBody>
      </p:sp>
      <p:sp>
        <p:nvSpPr>
          <p:cNvPr id="47" name="Rechthoek: afgeronde hoeken 46">
            <a:extLst>
              <a:ext uri="{FF2B5EF4-FFF2-40B4-BE49-F238E27FC236}">
                <a16:creationId xmlns:a16="http://schemas.microsoft.com/office/drawing/2014/main" id="{6B5212B2-4B12-4625-80D2-516FCF30FB94}"/>
              </a:ext>
            </a:extLst>
          </p:cNvPr>
          <p:cNvSpPr/>
          <p:nvPr/>
        </p:nvSpPr>
        <p:spPr>
          <a:xfrm>
            <a:off x="6170783" y="5048501"/>
            <a:ext cx="1866507" cy="477473"/>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horeca &amp; bakkerij </a:t>
            </a:r>
          </a:p>
        </p:txBody>
      </p:sp>
      <p:pic>
        <p:nvPicPr>
          <p:cNvPr id="3" name="Opgenomen geluid">
            <a:hlinkClick r:id="" action="ppaction://media"/>
            <a:extLst>
              <a:ext uri="{FF2B5EF4-FFF2-40B4-BE49-F238E27FC236}">
                <a16:creationId xmlns:a16="http://schemas.microsoft.com/office/drawing/2014/main" id="{15540D35-C1B8-4B78-8B99-C0181B5CBE40}"/>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58210" y="5921860"/>
            <a:ext cx="406400" cy="406400"/>
          </a:xfrm>
          <a:prstGeom prst="rect">
            <a:avLst/>
          </a:prstGeom>
        </p:spPr>
      </p:pic>
    </p:spTree>
    <p:extLst>
      <p:ext uri="{BB962C8B-B14F-4D97-AF65-F5344CB8AC3E}">
        <p14:creationId xmlns:p14="http://schemas.microsoft.com/office/powerpoint/2010/main" val="867259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2053"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62A1F3-7162-4DC4-9298-5AD6777A406A}"/>
              </a:ext>
            </a:extLst>
          </p:cNvPr>
          <p:cNvSpPr>
            <a:spLocks noGrp="1"/>
          </p:cNvSpPr>
          <p:nvPr>
            <p:ph type="title"/>
          </p:nvPr>
        </p:nvSpPr>
        <p:spPr/>
        <p:txBody>
          <a:bodyPr/>
          <a:lstStyle/>
          <a:p>
            <a:endParaRPr lang="nl-NL"/>
          </a:p>
        </p:txBody>
      </p:sp>
      <p:pic>
        <p:nvPicPr>
          <p:cNvPr id="1026" name="Picture 2">
            <a:extLst>
              <a:ext uri="{FF2B5EF4-FFF2-40B4-BE49-F238E27FC236}">
                <a16:creationId xmlns:a16="http://schemas.microsoft.com/office/drawing/2014/main" id="{DBA34AD0-C1F2-4594-9F35-C50E43F67A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48274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C7BE11-5E74-479A-A6A7-8C86CD8BA692}"/>
              </a:ext>
            </a:extLst>
          </p:cNvPr>
          <p:cNvSpPr>
            <a:spLocks noGrp="1"/>
          </p:cNvSpPr>
          <p:nvPr>
            <p:ph type="title"/>
          </p:nvPr>
        </p:nvSpPr>
        <p:spPr>
          <a:xfrm>
            <a:off x="143458" y="2766218"/>
            <a:ext cx="7886700" cy="1325563"/>
          </a:xfrm>
        </p:spPr>
        <p:txBody>
          <a:bodyPr>
            <a:normAutofit fontScale="90000"/>
          </a:bodyPr>
          <a:lstStyle/>
          <a:p>
            <a:r>
              <a:rPr lang="nl-NL"/>
              <a:t>Twijfel je nog?</a:t>
            </a:r>
            <a:br>
              <a:rPr lang="nl-NL"/>
            </a:br>
            <a:r>
              <a:rPr lang="nl-NL" b="0"/>
              <a:t>Kom naar de</a:t>
            </a:r>
            <a:br>
              <a:rPr lang="nl-NL" b="0"/>
            </a:br>
            <a:r>
              <a:rPr lang="nl-NL" b="0"/>
              <a:t>Open Dag of kom </a:t>
            </a:r>
            <a:br>
              <a:rPr lang="nl-NL" b="0"/>
            </a:br>
            <a:r>
              <a:rPr lang="nl-NL" b="0"/>
              <a:t>meelopen! </a:t>
            </a:r>
          </a:p>
        </p:txBody>
      </p:sp>
      <p:pic>
        <p:nvPicPr>
          <p:cNvPr id="4" name="Afbeelding 3">
            <a:extLst>
              <a:ext uri="{FF2B5EF4-FFF2-40B4-BE49-F238E27FC236}">
                <a16:creationId xmlns:a16="http://schemas.microsoft.com/office/drawing/2014/main" id="{AEAF15BE-5CD5-439E-A2EF-F0A0BE14D4D0}"/>
              </a:ext>
            </a:extLst>
          </p:cNvPr>
          <p:cNvPicPr>
            <a:picLocks noChangeAspect="1"/>
          </p:cNvPicPr>
          <p:nvPr/>
        </p:nvPicPr>
        <p:blipFill>
          <a:blip r:embed="rId4"/>
          <a:stretch>
            <a:fillRect/>
          </a:stretch>
        </p:blipFill>
        <p:spPr>
          <a:xfrm>
            <a:off x="3262921" y="0"/>
            <a:ext cx="5088975" cy="6858000"/>
          </a:xfrm>
          <a:prstGeom prst="rect">
            <a:avLst/>
          </a:prstGeom>
        </p:spPr>
      </p:pic>
      <p:pic>
        <p:nvPicPr>
          <p:cNvPr id="3" name="Opgenomen geluid">
            <a:hlinkClick r:id="" action="ppaction://media"/>
            <a:extLst>
              <a:ext uri="{FF2B5EF4-FFF2-40B4-BE49-F238E27FC236}">
                <a16:creationId xmlns:a16="http://schemas.microsoft.com/office/drawing/2014/main" id="{21D1416E-3489-4682-92EE-B9BA8C6F8A3F}"/>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50382" y="6061467"/>
            <a:ext cx="406400" cy="406400"/>
          </a:xfrm>
          <a:prstGeom prst="rect">
            <a:avLst/>
          </a:prstGeom>
        </p:spPr>
      </p:pic>
    </p:spTree>
    <p:extLst>
      <p:ext uri="{BB962C8B-B14F-4D97-AF65-F5344CB8AC3E}">
        <p14:creationId xmlns:p14="http://schemas.microsoft.com/office/powerpoint/2010/main" val="276782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4986"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C7BE11-5E74-479A-A6A7-8C86CD8BA692}"/>
              </a:ext>
            </a:extLst>
          </p:cNvPr>
          <p:cNvSpPr>
            <a:spLocks noGrp="1"/>
          </p:cNvSpPr>
          <p:nvPr>
            <p:ph type="title"/>
          </p:nvPr>
        </p:nvSpPr>
        <p:spPr/>
        <p:txBody>
          <a:bodyPr/>
          <a:lstStyle/>
          <a:p>
            <a:r>
              <a:rPr lang="nl-NL"/>
              <a:t>Ben jij al er al uit?</a:t>
            </a:r>
          </a:p>
        </p:txBody>
      </p:sp>
      <p:sp>
        <p:nvSpPr>
          <p:cNvPr id="3" name="Tijdelijke aanduiding voor tekst 2">
            <a:extLst>
              <a:ext uri="{FF2B5EF4-FFF2-40B4-BE49-F238E27FC236}">
                <a16:creationId xmlns:a16="http://schemas.microsoft.com/office/drawing/2014/main" id="{2D8C998F-B6D9-4BE1-96E5-55A6B283B3AD}"/>
              </a:ext>
            </a:extLst>
          </p:cNvPr>
          <p:cNvSpPr>
            <a:spLocks noGrp="1"/>
          </p:cNvSpPr>
          <p:nvPr>
            <p:ph type="body" sz="quarter" idx="10"/>
          </p:nvPr>
        </p:nvSpPr>
        <p:spPr/>
        <p:txBody>
          <a:bodyPr>
            <a:normAutofit/>
          </a:bodyPr>
          <a:lstStyle/>
          <a:p>
            <a:pPr marL="0" indent="0">
              <a:buNone/>
            </a:pPr>
            <a:r>
              <a:rPr lang="nl-NL"/>
              <a:t>Heb jij jouw keuze gemaakt? YES! Je kunt je nu aanmelden via de webpagina van de opleiding die je gekozen hebt. </a:t>
            </a:r>
          </a:p>
          <a:p>
            <a:pPr marL="0" indent="0">
              <a:buNone/>
            </a:pPr>
            <a:r>
              <a:rPr lang="nl-NL"/>
              <a:t>Na jouw aanmelding nodigen we je graag uit voor een kennismakings- of intakegesprek. </a:t>
            </a:r>
          </a:p>
          <a:p>
            <a:pPr marL="0" indent="0">
              <a:buNone/>
            </a:pPr>
            <a:endParaRPr lang="nl-NL"/>
          </a:p>
          <a:p>
            <a:pPr marL="0" indent="0">
              <a:buNone/>
            </a:pPr>
            <a:r>
              <a:rPr lang="nl-NL"/>
              <a:t>Op </a:t>
            </a:r>
            <a:r>
              <a:rPr lang="nl-NL">
                <a:hlinkClick r:id="rId2"/>
              </a:rPr>
              <a:t>www.roc-nijmegen.nl/aanmelden-mbo</a:t>
            </a:r>
            <a:r>
              <a:rPr lang="nl-NL"/>
              <a:t> vind je alle informatie over aanmelden en toelating.</a:t>
            </a:r>
          </a:p>
        </p:txBody>
      </p:sp>
    </p:spTree>
    <p:extLst>
      <p:ext uri="{BB962C8B-B14F-4D97-AF65-F5344CB8AC3E}">
        <p14:creationId xmlns:p14="http://schemas.microsoft.com/office/powerpoint/2010/main" val="36238916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C1F1D-E379-44CD-B47E-CE9823C52AF4}"/>
              </a:ext>
            </a:extLst>
          </p:cNvPr>
          <p:cNvSpPr>
            <a:spLocks noGrp="1"/>
          </p:cNvSpPr>
          <p:nvPr>
            <p:ph type="title"/>
          </p:nvPr>
        </p:nvSpPr>
        <p:spPr/>
        <p:txBody>
          <a:bodyPr/>
          <a:lstStyle/>
          <a:p>
            <a:r>
              <a:rPr lang="nl-NL">
                <a:latin typeface="Arial"/>
                <a:cs typeface="Arial"/>
              </a:rPr>
              <a:t>Handige links</a:t>
            </a:r>
            <a:endParaRPr lang="nl-NL"/>
          </a:p>
        </p:txBody>
      </p:sp>
      <p:sp>
        <p:nvSpPr>
          <p:cNvPr id="3" name="Tijdelijke aanduiding voor tekst 2">
            <a:extLst>
              <a:ext uri="{FF2B5EF4-FFF2-40B4-BE49-F238E27FC236}">
                <a16:creationId xmlns:a16="http://schemas.microsoft.com/office/drawing/2014/main" id="{7E3A91F7-77D7-48F4-8650-939ADCB874EC}"/>
              </a:ext>
            </a:extLst>
          </p:cNvPr>
          <p:cNvSpPr>
            <a:spLocks noGrp="1"/>
          </p:cNvSpPr>
          <p:nvPr>
            <p:ph type="body" sz="quarter" idx="10"/>
          </p:nvPr>
        </p:nvSpPr>
        <p:spPr/>
        <p:txBody>
          <a:bodyPr vert="horz" lIns="91440" tIns="45720" rIns="91440" bIns="45720" rtlCol="0" anchor="t">
            <a:normAutofit fontScale="77500" lnSpcReduction="20000"/>
          </a:bodyPr>
          <a:lstStyle/>
          <a:p>
            <a:pPr marL="0" indent="0">
              <a:buNone/>
            </a:pPr>
            <a:r>
              <a:rPr lang="nl-NL" b="1">
                <a:ea typeface="+mn-lt"/>
                <a:cs typeface="+mn-lt"/>
              </a:rPr>
              <a:t>Website-pagina’s </a:t>
            </a:r>
            <a:endParaRPr lang="en-US">
              <a:ea typeface="+mn-lt"/>
              <a:cs typeface="+mn-lt"/>
            </a:endParaRPr>
          </a:p>
          <a:p>
            <a:r>
              <a:rPr lang="nl-NL" sz="2300" i="1">
                <a:ea typeface="+mn-lt"/>
                <a:cs typeface="+mn-lt"/>
              </a:rPr>
              <a:t>Opleidingsfolder bekijken/aanvragen: </a:t>
            </a:r>
            <a:r>
              <a:rPr lang="nl-NL" sz="2300">
                <a:ea typeface="+mn-lt"/>
                <a:cs typeface="+mn-lt"/>
                <a:hlinkClick r:id="rId2"/>
              </a:rPr>
              <a:t>https://www.roc-nijmegen.nl/folder</a:t>
            </a:r>
            <a:r>
              <a:rPr lang="nl-NL" sz="2300">
                <a:ea typeface="+mn-lt"/>
                <a:cs typeface="+mn-lt"/>
              </a:rPr>
              <a:t> </a:t>
            </a:r>
          </a:p>
          <a:p>
            <a:r>
              <a:rPr lang="nl-NL" sz="2300" i="1">
                <a:ea typeface="+mn-lt"/>
                <a:cs typeface="+mn-lt"/>
              </a:rPr>
              <a:t>Hulp bij studiekeuze-pagina: </a:t>
            </a:r>
            <a:r>
              <a:rPr lang="nl-NL" sz="2300">
                <a:ea typeface="+mn-lt"/>
                <a:cs typeface="+mn-lt"/>
                <a:hlinkClick r:id="rId3"/>
              </a:rPr>
              <a:t>www</a:t>
            </a:r>
            <a:r>
              <a:rPr lang="nl-NL" sz="2300" i="1">
                <a:ea typeface="+mn-lt"/>
                <a:cs typeface="+mn-lt"/>
                <a:hlinkClick r:id="rId3"/>
              </a:rPr>
              <a:t>.</a:t>
            </a:r>
            <a:r>
              <a:rPr lang="nl-NL" sz="2300">
                <a:ea typeface="+mn-lt"/>
                <a:cs typeface="+mn-lt"/>
                <a:hlinkClick r:id="rId3"/>
              </a:rPr>
              <a:t>roc-nijmegen.nl/studiekeuze</a:t>
            </a:r>
            <a:r>
              <a:rPr lang="nl-NL" sz="2300">
                <a:ea typeface="+mn-lt"/>
                <a:cs typeface="+mn-lt"/>
              </a:rPr>
              <a:t>  </a:t>
            </a:r>
            <a:endParaRPr lang="nl-NL" sz="2300">
              <a:cs typeface="Arial"/>
            </a:endParaRPr>
          </a:p>
          <a:p>
            <a:r>
              <a:rPr lang="nl-NL" sz="2300" i="1">
                <a:ea typeface="+mn-lt"/>
                <a:cs typeface="+mn-lt"/>
              </a:rPr>
              <a:t>Beroepsinteressetest: </a:t>
            </a:r>
            <a:r>
              <a:rPr lang="nl-NL" sz="2300">
                <a:ea typeface="+mn-lt"/>
                <a:cs typeface="+mn-lt"/>
                <a:hlinkClick r:id="rId4"/>
              </a:rPr>
              <a:t>www.roc-nijmegen.nl/bit</a:t>
            </a:r>
            <a:r>
              <a:rPr lang="nl-NL" sz="2300">
                <a:ea typeface="+mn-lt"/>
                <a:cs typeface="+mn-lt"/>
              </a:rPr>
              <a:t> </a:t>
            </a:r>
            <a:endParaRPr lang="en-US" sz="2300">
              <a:ea typeface="+mn-lt"/>
              <a:cs typeface="+mn-lt"/>
            </a:endParaRPr>
          </a:p>
          <a:p>
            <a:r>
              <a:rPr lang="nl-NL" sz="2300" i="1">
                <a:ea typeface="+mn-lt"/>
                <a:cs typeface="+mn-lt"/>
              </a:rPr>
              <a:t>Pagina met alle werkvelden op een rij</a:t>
            </a:r>
            <a:r>
              <a:rPr lang="nl-NL" sz="2300">
                <a:ea typeface="+mn-lt"/>
                <a:cs typeface="+mn-lt"/>
              </a:rPr>
              <a:t>: </a:t>
            </a:r>
            <a:r>
              <a:rPr lang="nl-NL" sz="2300">
                <a:ea typeface="+mn-lt"/>
                <a:cs typeface="+mn-lt"/>
                <a:hlinkClick r:id="rId5"/>
              </a:rPr>
              <a:t>www.roc-nijmegen.nl/mbo</a:t>
            </a:r>
            <a:r>
              <a:rPr lang="nl-NL" sz="2300">
                <a:ea typeface="+mn-lt"/>
                <a:cs typeface="+mn-lt"/>
              </a:rPr>
              <a:t> </a:t>
            </a:r>
            <a:endParaRPr lang="en-US" sz="2300">
              <a:ea typeface="+mn-lt"/>
              <a:cs typeface="+mn-lt"/>
            </a:endParaRPr>
          </a:p>
          <a:p>
            <a:r>
              <a:rPr lang="nl-NL" sz="2300" i="1">
                <a:ea typeface="+mn-lt"/>
                <a:cs typeface="+mn-lt"/>
              </a:rPr>
              <a:t>Gesprek met studiekeuzeadviseur: </a:t>
            </a:r>
            <a:r>
              <a:rPr lang="nl-NL" sz="2300">
                <a:ea typeface="+mn-lt"/>
                <a:cs typeface="+mn-lt"/>
                <a:hlinkClick r:id="rId6"/>
              </a:rPr>
              <a:t>www</a:t>
            </a:r>
            <a:r>
              <a:rPr lang="nl-NL" sz="2300" i="1">
                <a:ea typeface="+mn-lt"/>
                <a:cs typeface="+mn-lt"/>
                <a:hlinkClick r:id="rId6"/>
              </a:rPr>
              <a:t>.</a:t>
            </a:r>
            <a:r>
              <a:rPr lang="nl-NL" sz="2300">
                <a:ea typeface="+mn-lt"/>
                <a:cs typeface="+mn-lt"/>
                <a:hlinkClick r:id="rId6"/>
              </a:rPr>
              <a:t>roc-nijmegen.nl/adviesgesprek</a:t>
            </a:r>
            <a:r>
              <a:rPr lang="nl-NL" sz="2300">
                <a:ea typeface="+mn-lt"/>
                <a:cs typeface="+mn-lt"/>
              </a:rPr>
              <a:t> </a:t>
            </a:r>
            <a:endParaRPr lang="en-US" sz="2300">
              <a:ea typeface="+mn-lt"/>
              <a:cs typeface="+mn-lt"/>
            </a:endParaRPr>
          </a:p>
          <a:p>
            <a:r>
              <a:rPr lang="nl-NL" sz="2300" i="1">
                <a:ea typeface="+mn-lt"/>
                <a:cs typeface="+mn-lt"/>
              </a:rPr>
              <a:t>Open Dag</a:t>
            </a:r>
            <a:r>
              <a:rPr lang="nl-NL" sz="2300">
                <a:ea typeface="+mn-lt"/>
                <a:cs typeface="+mn-lt"/>
              </a:rPr>
              <a:t>: </a:t>
            </a:r>
            <a:r>
              <a:rPr lang="nl-NL" sz="2300">
                <a:ea typeface="+mn-lt"/>
                <a:cs typeface="+mn-lt"/>
                <a:hlinkClick r:id="rId7"/>
              </a:rPr>
              <a:t>www.roc-nijmegen.nl/opendag</a:t>
            </a:r>
            <a:r>
              <a:rPr lang="nl-NL" sz="2300">
                <a:ea typeface="+mn-lt"/>
                <a:cs typeface="+mn-lt"/>
              </a:rPr>
              <a:t> </a:t>
            </a:r>
            <a:endParaRPr lang="en-US" sz="2300">
              <a:ea typeface="+mn-lt"/>
              <a:cs typeface="+mn-lt"/>
            </a:endParaRPr>
          </a:p>
          <a:p>
            <a:r>
              <a:rPr lang="nl-NL" sz="2300" i="1">
                <a:ea typeface="+mn-lt"/>
                <a:cs typeface="+mn-lt"/>
              </a:rPr>
              <a:t>Meelopen: </a:t>
            </a:r>
            <a:r>
              <a:rPr lang="nl-NL" sz="2300">
                <a:ea typeface="+mn-lt"/>
                <a:cs typeface="+mn-lt"/>
                <a:hlinkClick r:id="rId8"/>
              </a:rPr>
              <a:t>www.roc-nijmegen.nl/meelopen</a:t>
            </a:r>
            <a:r>
              <a:rPr lang="nl-NL" sz="2300">
                <a:ea typeface="+mn-lt"/>
                <a:cs typeface="+mn-lt"/>
              </a:rPr>
              <a:t> </a:t>
            </a:r>
          </a:p>
          <a:p>
            <a:r>
              <a:rPr lang="nl-NL" sz="2300" i="1">
                <a:ea typeface="+mn-lt"/>
                <a:cs typeface="+mn-lt"/>
              </a:rPr>
              <a:t>Video’s De Wereld van</a:t>
            </a:r>
            <a:r>
              <a:rPr lang="nl-NL" sz="2300">
                <a:ea typeface="+mn-lt"/>
                <a:cs typeface="+mn-lt"/>
              </a:rPr>
              <a:t>: </a:t>
            </a:r>
            <a:r>
              <a:rPr lang="nl-NL" sz="2300">
                <a:ea typeface="+mn-lt"/>
                <a:cs typeface="+mn-lt"/>
                <a:hlinkClick r:id="rId9"/>
              </a:rPr>
              <a:t>www.roc-nijmegen.nl/toekomst</a:t>
            </a:r>
            <a:r>
              <a:rPr lang="nl-NL" sz="2300">
                <a:ea typeface="+mn-lt"/>
                <a:cs typeface="+mn-lt"/>
              </a:rPr>
              <a:t>   </a:t>
            </a:r>
            <a:endParaRPr lang="en-US" sz="2300">
              <a:ea typeface="+mn-lt"/>
              <a:cs typeface="+mn-lt"/>
            </a:endParaRPr>
          </a:p>
          <a:p>
            <a:r>
              <a:rPr lang="nl-NL" sz="2300" i="1">
                <a:ea typeface="+mn-lt"/>
                <a:cs typeface="+mn-lt"/>
              </a:rPr>
              <a:t>Locatievideo’s</a:t>
            </a:r>
            <a:r>
              <a:rPr lang="nl-NL" sz="2300">
                <a:ea typeface="+mn-lt"/>
                <a:cs typeface="+mn-lt"/>
              </a:rPr>
              <a:t>: </a:t>
            </a:r>
            <a:r>
              <a:rPr lang="nl-NL" sz="2300">
                <a:ea typeface="+mn-lt"/>
                <a:cs typeface="+mn-lt"/>
                <a:hlinkClick r:id="rId10"/>
              </a:rPr>
              <a:t>www.roc-nijmegen.nl/locatie</a:t>
            </a:r>
            <a:r>
              <a:rPr lang="nl-NL">
                <a:ea typeface="+mn-lt"/>
                <a:cs typeface="+mn-lt"/>
              </a:rPr>
              <a:t> </a:t>
            </a:r>
            <a:endParaRPr lang="nl-NL">
              <a:cs typeface="Arial"/>
            </a:endParaRPr>
          </a:p>
          <a:p>
            <a:pPr marL="457200" lvl="1" indent="0">
              <a:buNone/>
            </a:pPr>
            <a:endParaRPr lang="nl-NL">
              <a:cs typeface="Arial"/>
            </a:endParaRPr>
          </a:p>
          <a:p>
            <a:r>
              <a:rPr lang="nl-NL">
                <a:cs typeface="Arial"/>
                <a:hlinkClick r:id="rId11"/>
              </a:rPr>
              <a:t>www.kiesmbo.nl</a:t>
            </a:r>
            <a:r>
              <a:rPr lang="nl-NL">
                <a:cs typeface="Arial"/>
              </a:rPr>
              <a:t> </a:t>
            </a:r>
          </a:p>
          <a:p>
            <a:endParaRPr lang="nl-NL">
              <a:cs typeface="Arial"/>
            </a:endParaRPr>
          </a:p>
          <a:p>
            <a:endParaRPr lang="nl-NL">
              <a:cs typeface="Arial"/>
            </a:endParaRPr>
          </a:p>
          <a:p>
            <a:endParaRPr lang="nl-NL">
              <a:cs typeface="Arial"/>
            </a:endParaRPr>
          </a:p>
          <a:p>
            <a:endParaRPr lang="nl-NL">
              <a:cs typeface="Arial"/>
            </a:endParaRPr>
          </a:p>
        </p:txBody>
      </p:sp>
    </p:spTree>
    <p:extLst>
      <p:ext uri="{BB962C8B-B14F-4D97-AF65-F5344CB8AC3E}">
        <p14:creationId xmlns:p14="http://schemas.microsoft.com/office/powerpoint/2010/main" val="266271764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FF0B9E-2163-4992-B700-E9DD3C1E9A12}"/>
              </a:ext>
            </a:extLst>
          </p:cNvPr>
          <p:cNvSpPr>
            <a:spLocks noGrp="1"/>
          </p:cNvSpPr>
          <p:nvPr>
            <p:ph type="title"/>
          </p:nvPr>
        </p:nvSpPr>
        <p:spPr/>
        <p:txBody>
          <a:bodyPr/>
          <a:lstStyle/>
          <a:p>
            <a:r>
              <a:rPr lang="nl-NL"/>
              <a:t>Presentatie thuis nalezen? </a:t>
            </a:r>
          </a:p>
        </p:txBody>
      </p:sp>
      <p:sp>
        <p:nvSpPr>
          <p:cNvPr id="3" name="Tijdelijke aanduiding voor tekst 2">
            <a:extLst>
              <a:ext uri="{FF2B5EF4-FFF2-40B4-BE49-F238E27FC236}">
                <a16:creationId xmlns:a16="http://schemas.microsoft.com/office/drawing/2014/main" id="{5E49916B-30F4-4CE9-8452-72A2A6B86472}"/>
              </a:ext>
            </a:extLst>
          </p:cNvPr>
          <p:cNvSpPr>
            <a:spLocks noGrp="1"/>
          </p:cNvSpPr>
          <p:nvPr>
            <p:ph type="body" sz="quarter" idx="10"/>
          </p:nvPr>
        </p:nvSpPr>
        <p:spPr>
          <a:xfrm>
            <a:off x="628650" y="1865250"/>
            <a:ext cx="8146191" cy="3876675"/>
          </a:xfrm>
        </p:spPr>
        <p:txBody>
          <a:bodyPr vert="horz" lIns="91440" tIns="45720" rIns="91440" bIns="45720" rtlCol="0" anchor="t">
            <a:normAutofit/>
          </a:bodyPr>
          <a:lstStyle/>
          <a:p>
            <a:pPr marL="457200" indent="-457200">
              <a:buFont typeface="+mj-lt"/>
              <a:buAutoNum type="arabicPeriod"/>
            </a:pPr>
            <a:r>
              <a:rPr lang="nl-NL" dirty="0"/>
              <a:t>Stuur een e-mail naar mij:</a:t>
            </a:r>
          </a:p>
          <a:p>
            <a:pPr marL="800100" lvl="1" indent="-457200"/>
            <a:r>
              <a:rPr lang="nl-NL" i="1" dirty="0">
                <a:cs typeface="Arial"/>
                <a:hlinkClick r:id="rId2"/>
              </a:rPr>
              <a:t>e.elson@roc-nijmegen.nl</a:t>
            </a:r>
            <a:r>
              <a:rPr lang="nl-NL" i="1" dirty="0">
                <a:cs typeface="Arial"/>
              </a:rPr>
              <a:t> of </a:t>
            </a:r>
            <a:r>
              <a:rPr lang="nl-NL" i="1" dirty="0">
                <a:cs typeface="Arial"/>
                <a:hlinkClick r:id="rId3"/>
              </a:rPr>
              <a:t>p.mansvelt@roc-nijmegen.nl</a:t>
            </a:r>
            <a:r>
              <a:rPr lang="nl-NL" i="1" dirty="0">
                <a:cs typeface="Arial"/>
              </a:rPr>
              <a:t> </a:t>
            </a:r>
          </a:p>
          <a:p>
            <a:pPr marL="457200" indent="-457200">
              <a:buFont typeface="+mj-lt"/>
              <a:buAutoNum type="arabicPeriod"/>
            </a:pPr>
            <a:r>
              <a:rPr lang="nl-NL" dirty="0"/>
              <a:t>Zet in het onderwerp “presentatie”</a:t>
            </a:r>
            <a:endParaRPr lang="nl-NL" dirty="0">
              <a:cs typeface="Arial"/>
            </a:endParaRPr>
          </a:p>
          <a:p>
            <a:pPr marL="457200" indent="-457200">
              <a:buFont typeface="+mj-lt"/>
              <a:buAutoNum type="arabicPeriod"/>
            </a:pPr>
            <a:r>
              <a:rPr lang="nl-NL" dirty="0"/>
              <a:t>Dan stuur ik jou z.s.m. deze presentatie </a:t>
            </a:r>
          </a:p>
          <a:p>
            <a:pPr marL="0" indent="0">
              <a:buNone/>
            </a:pPr>
            <a:endParaRPr lang="nl-NL">
              <a:cs typeface="Arial" panose="020B0604020202020204"/>
            </a:endParaRPr>
          </a:p>
          <a:p>
            <a:pPr marL="457200" indent="-457200">
              <a:buFont typeface="+mj-lt"/>
              <a:buAutoNum type="arabicPeriod"/>
            </a:pPr>
            <a:r>
              <a:rPr lang="nl-NL" dirty="0"/>
              <a:t>Ook op de website bij de opleidingen staan diverse video’s en andere presentaties die je kunt bekijken. </a:t>
            </a:r>
            <a:endParaRPr lang="nl-NL" dirty="0">
              <a:cs typeface="Arial"/>
            </a:endParaRPr>
          </a:p>
          <a:p>
            <a:pPr marL="0" indent="0">
              <a:buNone/>
            </a:pPr>
            <a:r>
              <a:rPr lang="nl-NL" dirty="0"/>
              <a:t>Volg #ROCNijmegen op </a:t>
            </a:r>
            <a:r>
              <a:rPr lang="nl-NL" dirty="0" err="1"/>
              <a:t>social</a:t>
            </a:r>
            <a:r>
              <a:rPr lang="nl-NL" dirty="0"/>
              <a:t> media</a:t>
            </a:r>
            <a:endParaRPr lang="nl-NL" dirty="0">
              <a:cs typeface="Arial"/>
            </a:endParaRPr>
          </a:p>
        </p:txBody>
      </p:sp>
      <p:pic>
        <p:nvPicPr>
          <p:cNvPr id="4" name="Afbeelding 3">
            <a:extLst>
              <a:ext uri="{FF2B5EF4-FFF2-40B4-BE49-F238E27FC236}">
                <a16:creationId xmlns:a16="http://schemas.microsoft.com/office/drawing/2014/main" id="{78E9467E-433A-481D-9454-80423ACB0F9A}"/>
              </a:ext>
            </a:extLst>
          </p:cNvPr>
          <p:cNvPicPr>
            <a:picLocks noChangeAspect="1"/>
          </p:cNvPicPr>
          <p:nvPr/>
        </p:nvPicPr>
        <p:blipFill>
          <a:blip r:embed="rId4"/>
          <a:stretch>
            <a:fillRect/>
          </a:stretch>
        </p:blipFill>
        <p:spPr>
          <a:xfrm>
            <a:off x="5990562" y="4826401"/>
            <a:ext cx="387726" cy="370868"/>
          </a:xfrm>
          <a:prstGeom prst="rect">
            <a:avLst/>
          </a:prstGeom>
        </p:spPr>
      </p:pic>
      <p:pic>
        <p:nvPicPr>
          <p:cNvPr id="5" name="Afbeelding 4">
            <a:extLst>
              <a:ext uri="{FF2B5EF4-FFF2-40B4-BE49-F238E27FC236}">
                <a16:creationId xmlns:a16="http://schemas.microsoft.com/office/drawing/2014/main" id="{A7B2C620-D2C0-4CB5-A294-3437A69FC9ED}"/>
              </a:ext>
            </a:extLst>
          </p:cNvPr>
          <p:cNvPicPr>
            <a:picLocks noChangeAspect="1"/>
          </p:cNvPicPr>
          <p:nvPr/>
        </p:nvPicPr>
        <p:blipFill>
          <a:blip r:embed="rId5"/>
          <a:stretch>
            <a:fillRect/>
          </a:stretch>
        </p:blipFill>
        <p:spPr>
          <a:xfrm>
            <a:off x="6430792" y="4799148"/>
            <a:ext cx="387726" cy="382556"/>
          </a:xfrm>
          <a:prstGeom prst="rect">
            <a:avLst/>
          </a:prstGeom>
        </p:spPr>
      </p:pic>
    </p:spTree>
    <p:extLst>
      <p:ext uri="{BB962C8B-B14F-4D97-AF65-F5344CB8AC3E}">
        <p14:creationId xmlns:p14="http://schemas.microsoft.com/office/powerpoint/2010/main" val="19535268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9DADBE-4431-4120-B9AE-7A398365E25A}"/>
              </a:ext>
            </a:extLst>
          </p:cNvPr>
          <p:cNvSpPr>
            <a:spLocks noGrp="1"/>
          </p:cNvSpPr>
          <p:nvPr>
            <p:ph type="title"/>
          </p:nvPr>
        </p:nvSpPr>
        <p:spPr/>
        <p:txBody>
          <a:bodyPr/>
          <a:lstStyle/>
          <a:p>
            <a:r>
              <a:rPr lang="nl-NL"/>
              <a:t>Waarom ROC Nijmegen?</a:t>
            </a:r>
          </a:p>
        </p:txBody>
      </p:sp>
      <p:sp>
        <p:nvSpPr>
          <p:cNvPr id="3" name="Tijdelijke aanduiding voor tekst 2">
            <a:extLst>
              <a:ext uri="{FF2B5EF4-FFF2-40B4-BE49-F238E27FC236}">
                <a16:creationId xmlns:a16="http://schemas.microsoft.com/office/drawing/2014/main" id="{8553A9F2-564F-4368-B660-BCFA8E99C2A5}"/>
              </a:ext>
            </a:extLst>
          </p:cNvPr>
          <p:cNvSpPr>
            <a:spLocks noGrp="1"/>
          </p:cNvSpPr>
          <p:nvPr>
            <p:ph type="body" sz="quarter" idx="10"/>
          </p:nvPr>
        </p:nvSpPr>
        <p:spPr/>
        <p:txBody>
          <a:bodyPr/>
          <a:lstStyle/>
          <a:p>
            <a:pPr marL="0" indent="0">
              <a:buNone/>
            </a:pPr>
            <a:r>
              <a:rPr lang="nl-NL"/>
              <a:t>ROC Nijmegen biedt kansen voor de ontwikkeling van ieders talent! Of je nu kiest voor de BOL of BBL-variant, je kunt op jouw niveau aan de slag! Opleiden doen we samen met bedrijven en organisaties in de regio. Je kunt als student ook al werkervaring opdoen bij één van onze leerbedrijven op de </a:t>
            </a:r>
            <a:r>
              <a:rPr lang="nl-NL" err="1"/>
              <a:t>Plaza</a:t>
            </a:r>
            <a:r>
              <a:rPr lang="nl-NL"/>
              <a:t>!</a:t>
            </a:r>
          </a:p>
        </p:txBody>
      </p:sp>
      <p:pic>
        <p:nvPicPr>
          <p:cNvPr id="1026" name="Picture 2">
            <a:extLst>
              <a:ext uri="{FF2B5EF4-FFF2-40B4-BE49-F238E27FC236}">
                <a16:creationId xmlns:a16="http://schemas.microsoft.com/office/drawing/2014/main" id="{15120890-1E7E-44CF-A9D4-0CAE5D356A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 name="Graphic 4" descr="Trein">
            <a:extLst>
              <a:ext uri="{FF2B5EF4-FFF2-40B4-BE49-F238E27FC236}">
                <a16:creationId xmlns:a16="http://schemas.microsoft.com/office/drawing/2014/main" id="{F73B2C58-E79F-4C60-A37C-F104580C41A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260015" y="390894"/>
            <a:ext cx="358281" cy="358281"/>
          </a:xfrm>
          <a:prstGeom prst="rect">
            <a:avLst/>
          </a:prstGeom>
        </p:spPr>
      </p:pic>
      <p:pic>
        <p:nvPicPr>
          <p:cNvPr id="7" name="Graphic 6" descr="Trein">
            <a:extLst>
              <a:ext uri="{FF2B5EF4-FFF2-40B4-BE49-F238E27FC236}">
                <a16:creationId xmlns:a16="http://schemas.microsoft.com/office/drawing/2014/main" id="{22E2D9FF-1E99-46D0-AA39-54A4D05043C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209353" y="390893"/>
            <a:ext cx="358281" cy="358281"/>
          </a:xfrm>
          <a:prstGeom prst="rect">
            <a:avLst/>
          </a:prstGeom>
        </p:spPr>
      </p:pic>
      <p:pic>
        <p:nvPicPr>
          <p:cNvPr id="8" name="Graphic 7" descr="Trein">
            <a:extLst>
              <a:ext uri="{FF2B5EF4-FFF2-40B4-BE49-F238E27FC236}">
                <a16:creationId xmlns:a16="http://schemas.microsoft.com/office/drawing/2014/main" id="{41AE4D6A-9204-4901-BAE8-BE8B24BE717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52632" y="6419929"/>
            <a:ext cx="358281" cy="358281"/>
          </a:xfrm>
          <a:prstGeom prst="rect">
            <a:avLst/>
          </a:prstGeom>
        </p:spPr>
      </p:pic>
      <p:sp>
        <p:nvSpPr>
          <p:cNvPr id="6" name="Tekstvak 5">
            <a:extLst>
              <a:ext uri="{FF2B5EF4-FFF2-40B4-BE49-F238E27FC236}">
                <a16:creationId xmlns:a16="http://schemas.microsoft.com/office/drawing/2014/main" id="{E0BDCFC6-5046-4A8D-ACA0-1744F839F904}"/>
              </a:ext>
            </a:extLst>
          </p:cNvPr>
          <p:cNvSpPr txBox="1"/>
          <p:nvPr/>
        </p:nvSpPr>
        <p:spPr>
          <a:xfrm>
            <a:off x="7407025" y="6437555"/>
            <a:ext cx="1632472" cy="253916"/>
          </a:xfrm>
          <a:prstGeom prst="rect">
            <a:avLst/>
          </a:prstGeom>
          <a:noFill/>
        </p:spPr>
        <p:txBody>
          <a:bodyPr wrap="square" rtlCol="0">
            <a:spAutoFit/>
          </a:bodyPr>
          <a:lstStyle/>
          <a:p>
            <a:r>
              <a:rPr lang="nl-NL" sz="1050">
                <a:solidFill>
                  <a:schemeClr val="accent5">
                    <a:lumMod val="10000"/>
                  </a:schemeClr>
                </a:solidFill>
              </a:rPr>
              <a:t>ligt naast een NS station </a:t>
            </a:r>
          </a:p>
        </p:txBody>
      </p:sp>
      <p:sp>
        <p:nvSpPr>
          <p:cNvPr id="10" name="Titel 1">
            <a:extLst>
              <a:ext uri="{FF2B5EF4-FFF2-40B4-BE49-F238E27FC236}">
                <a16:creationId xmlns:a16="http://schemas.microsoft.com/office/drawing/2014/main" id="{4353E084-3609-4B50-B979-E7B5EAA7FBB4}"/>
              </a:ext>
            </a:extLst>
          </p:cNvPr>
          <p:cNvSpPr txBox="1">
            <a:spLocks/>
          </p:cNvSpPr>
          <p:nvPr/>
        </p:nvSpPr>
        <p:spPr>
          <a:xfrm>
            <a:off x="265783" y="5517514"/>
            <a:ext cx="3173372" cy="1325563"/>
          </a:xfrm>
          <a:prstGeom prst="rect">
            <a:avLst/>
          </a:prstGeom>
          <a:solidFill>
            <a:schemeClr val="bg1"/>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a:lstStyle>
          <a:p>
            <a:r>
              <a:rPr lang="nl-NL"/>
              <a:t>ROC Nijmegen: locaties</a:t>
            </a:r>
          </a:p>
        </p:txBody>
      </p:sp>
      <p:pic>
        <p:nvPicPr>
          <p:cNvPr id="9" name="Opgenomen geluid">
            <a:hlinkClick r:id="" action="ppaction://media"/>
            <a:extLst>
              <a:ext uri="{FF2B5EF4-FFF2-40B4-BE49-F238E27FC236}">
                <a16:creationId xmlns:a16="http://schemas.microsoft.com/office/drawing/2014/main" id="{10286557-F1CD-4A00-AB9B-53EF12ACCCA7}"/>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212987" y="5822327"/>
            <a:ext cx="406400" cy="406400"/>
          </a:xfrm>
          <a:prstGeom prst="rect">
            <a:avLst/>
          </a:prstGeom>
        </p:spPr>
      </p:pic>
    </p:spTree>
    <p:extLst>
      <p:ext uri="{BB962C8B-B14F-4D97-AF65-F5344CB8AC3E}">
        <p14:creationId xmlns:p14="http://schemas.microsoft.com/office/powerpoint/2010/main" val="428238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6728"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9"/>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C4B10BC-A796-4A87-864F-2CDC80DE8C68}"/>
              </a:ext>
            </a:extLst>
          </p:cNvPr>
          <p:cNvSpPr>
            <a:spLocks noGrp="1"/>
          </p:cNvSpPr>
          <p:nvPr>
            <p:ph type="title"/>
          </p:nvPr>
        </p:nvSpPr>
        <p:spPr>
          <a:xfrm>
            <a:off x="628650" y="365128"/>
            <a:ext cx="4505325" cy="6264271"/>
          </a:xfrm>
        </p:spPr>
        <p:txBody>
          <a:bodyPr>
            <a:normAutofit/>
          </a:bodyPr>
          <a:lstStyle/>
          <a:p>
            <a:r>
              <a:rPr lang="nl-NL" sz="6600" dirty="0"/>
              <a:t>Past deze opleiding bij jou?</a:t>
            </a:r>
          </a:p>
        </p:txBody>
      </p:sp>
      <p:pic>
        <p:nvPicPr>
          <p:cNvPr id="5" name="Afbeelding 4">
            <a:extLst>
              <a:ext uri="{FF2B5EF4-FFF2-40B4-BE49-F238E27FC236}">
                <a16:creationId xmlns:a16="http://schemas.microsoft.com/office/drawing/2014/main" id="{12F64303-2B59-4641-BC41-461FE9FA4B74}"/>
              </a:ext>
            </a:extLst>
          </p:cNvPr>
          <p:cNvPicPr>
            <a:picLocks noChangeAspect="1"/>
          </p:cNvPicPr>
          <p:nvPr/>
        </p:nvPicPr>
        <p:blipFill>
          <a:blip r:embed="rId2"/>
          <a:stretch>
            <a:fillRect/>
          </a:stretch>
        </p:blipFill>
        <p:spPr>
          <a:xfrm>
            <a:off x="5275065" y="123825"/>
            <a:ext cx="3718320" cy="6610350"/>
          </a:xfrm>
          <a:prstGeom prst="rect">
            <a:avLst/>
          </a:prstGeom>
        </p:spPr>
      </p:pic>
    </p:spTree>
    <p:extLst>
      <p:ext uri="{BB962C8B-B14F-4D97-AF65-F5344CB8AC3E}">
        <p14:creationId xmlns:p14="http://schemas.microsoft.com/office/powerpoint/2010/main" val="4189057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fbeelding 5" descr="Afbeelding met tekst, winkel, markt, produceren&#10;&#10;Automatisch gegenereerde beschrijving">
            <a:extLst>
              <a:ext uri="{FF2B5EF4-FFF2-40B4-BE49-F238E27FC236}">
                <a16:creationId xmlns:a16="http://schemas.microsoft.com/office/drawing/2014/main" id="{DFE622B3-F6BE-4981-81F0-5B5FC2A85A16}"/>
              </a:ext>
            </a:extLst>
          </p:cNvPr>
          <p:cNvPicPr>
            <a:picLocks noChangeAspect="1"/>
          </p:cNvPicPr>
          <p:nvPr/>
        </p:nvPicPr>
        <p:blipFill>
          <a:blip r:embed="rId2">
            <a:alphaModFix amt="20000"/>
          </a:blip>
          <a:stretch>
            <a:fillRect/>
          </a:stretch>
        </p:blipFill>
        <p:spPr>
          <a:xfrm>
            <a:off x="0" y="0"/>
            <a:ext cx="9144000" cy="6094476"/>
          </a:xfrm>
          <a:prstGeom prst="rect">
            <a:avLst/>
          </a:prstGeom>
        </p:spPr>
      </p:pic>
      <p:sp>
        <p:nvSpPr>
          <p:cNvPr id="2" name="Titel 1">
            <a:extLst>
              <a:ext uri="{FF2B5EF4-FFF2-40B4-BE49-F238E27FC236}">
                <a16:creationId xmlns:a16="http://schemas.microsoft.com/office/drawing/2014/main" id="{1A682EBF-B3EB-4EE7-AABE-00C7136FBDA6}"/>
              </a:ext>
            </a:extLst>
          </p:cNvPr>
          <p:cNvSpPr>
            <a:spLocks noGrp="1"/>
          </p:cNvSpPr>
          <p:nvPr>
            <p:ph type="title"/>
          </p:nvPr>
        </p:nvSpPr>
        <p:spPr/>
        <p:txBody>
          <a:bodyPr/>
          <a:lstStyle/>
          <a:p>
            <a:r>
              <a:rPr lang="nl-NL" dirty="0">
                <a:effectLst>
                  <a:outerShdw blurRad="38100" dist="38100" dir="2700000" algn="tl">
                    <a:srgbClr val="000000">
                      <a:alpha val="43137"/>
                    </a:srgbClr>
                  </a:outerShdw>
                </a:effectLst>
              </a:rPr>
              <a:t>Vind je het leuk om… </a:t>
            </a:r>
          </a:p>
        </p:txBody>
      </p:sp>
      <p:sp>
        <p:nvSpPr>
          <p:cNvPr id="3" name="Tijdelijke aanduiding voor tekst 2">
            <a:extLst>
              <a:ext uri="{FF2B5EF4-FFF2-40B4-BE49-F238E27FC236}">
                <a16:creationId xmlns:a16="http://schemas.microsoft.com/office/drawing/2014/main" id="{793D6C87-B0CE-454B-B7C4-B0D31C8A5820}"/>
              </a:ext>
            </a:extLst>
          </p:cNvPr>
          <p:cNvSpPr>
            <a:spLocks noGrp="1"/>
          </p:cNvSpPr>
          <p:nvPr>
            <p:ph type="body" sz="quarter" idx="10"/>
          </p:nvPr>
        </p:nvSpPr>
        <p:spPr/>
        <p:txBody>
          <a:bodyPr/>
          <a:lstStyle/>
          <a:p>
            <a:pPr marL="0" indent="0">
              <a:buNone/>
            </a:pPr>
            <a:r>
              <a:rPr lang="nl-NL" dirty="0">
                <a:ea typeface="+mn-lt"/>
                <a:cs typeface="+mn-lt"/>
                <a:sym typeface="Wingdings" panose="05000000000000000000" pitchFamily="2" charset="2"/>
              </a:rPr>
              <a:t> </a:t>
            </a:r>
            <a:r>
              <a:rPr lang="nl-NL" dirty="0">
                <a:ea typeface="+mn-lt"/>
                <a:cs typeface="+mn-lt"/>
              </a:rPr>
              <a:t>Klanten te adviseren </a:t>
            </a:r>
            <a:endParaRPr lang="en-US" dirty="0">
              <a:ea typeface="+mn-lt"/>
              <a:cs typeface="+mn-lt"/>
            </a:endParaRPr>
          </a:p>
          <a:p>
            <a:pPr marL="0" indent="0">
              <a:buNone/>
            </a:pPr>
            <a:r>
              <a:rPr lang="nl-NL" dirty="0">
                <a:ea typeface="+mn-lt"/>
                <a:cs typeface="+mn-lt"/>
                <a:sym typeface="Wingdings" panose="05000000000000000000" pitchFamily="2" charset="2"/>
              </a:rPr>
              <a:t> </a:t>
            </a:r>
            <a:r>
              <a:rPr lang="nl-NL" dirty="0">
                <a:ea typeface="+mn-lt"/>
                <a:cs typeface="+mn-lt"/>
              </a:rPr>
              <a:t>Klanten een goede winkelbeleving te geven</a:t>
            </a:r>
            <a:endParaRPr lang="en-US" dirty="0">
              <a:ea typeface="+mn-lt"/>
              <a:cs typeface="+mn-lt"/>
            </a:endParaRPr>
          </a:p>
          <a:p>
            <a:pPr marL="0" indent="0">
              <a:buNone/>
            </a:pPr>
            <a:r>
              <a:rPr lang="nl-NL" dirty="0">
                <a:ea typeface="+mn-lt"/>
                <a:cs typeface="+mn-lt"/>
                <a:sym typeface="Wingdings" panose="05000000000000000000" pitchFamily="2" charset="2"/>
              </a:rPr>
              <a:t> </a:t>
            </a:r>
            <a:r>
              <a:rPr lang="nl-NL" dirty="0">
                <a:ea typeface="+mn-lt"/>
                <a:cs typeface="+mn-lt"/>
              </a:rPr>
              <a:t>Afrekensysteem beheren</a:t>
            </a:r>
            <a:endParaRPr lang="en-US" dirty="0">
              <a:ea typeface="+mn-lt"/>
              <a:cs typeface="+mn-lt"/>
            </a:endParaRPr>
          </a:p>
          <a:p>
            <a:pPr marL="0" indent="0">
              <a:buNone/>
            </a:pPr>
            <a:r>
              <a:rPr lang="nl-NL" dirty="0">
                <a:ea typeface="+mn-lt"/>
                <a:cs typeface="+mn-lt"/>
                <a:sym typeface="Wingdings" panose="05000000000000000000" pitchFamily="2" charset="2"/>
              </a:rPr>
              <a:t> </a:t>
            </a:r>
            <a:r>
              <a:rPr lang="nl-NL" dirty="0">
                <a:ea typeface="+mn-lt"/>
                <a:cs typeface="+mn-lt"/>
              </a:rPr>
              <a:t>Presentaties maken</a:t>
            </a:r>
            <a:endParaRPr lang="en-US" dirty="0">
              <a:ea typeface="+mn-lt"/>
              <a:cs typeface="+mn-lt"/>
            </a:endParaRPr>
          </a:p>
          <a:p>
            <a:pPr marL="0" indent="0">
              <a:buNone/>
            </a:pPr>
            <a:r>
              <a:rPr lang="nl-NL" dirty="0">
                <a:ea typeface="+mn-lt"/>
                <a:cs typeface="+mn-lt"/>
                <a:sym typeface="Wingdings" panose="05000000000000000000" pitchFamily="2" charset="2"/>
              </a:rPr>
              <a:t> </a:t>
            </a:r>
            <a:r>
              <a:rPr lang="nl-NL" dirty="0">
                <a:ea typeface="+mn-lt"/>
                <a:cs typeface="+mn-lt"/>
              </a:rPr>
              <a:t>Goederen te ontvangen en te verwerken</a:t>
            </a:r>
            <a:endParaRPr lang="nl-NL" dirty="0">
              <a:cs typeface="Arial"/>
            </a:endParaRPr>
          </a:p>
          <a:p>
            <a:pPr marL="0" indent="0">
              <a:buNone/>
            </a:pPr>
            <a:endParaRPr lang="nl-NL" dirty="0"/>
          </a:p>
        </p:txBody>
      </p:sp>
      <p:sp>
        <p:nvSpPr>
          <p:cNvPr id="4" name="AutoShape 8" descr="✔">
            <a:extLst>
              <a:ext uri="{FF2B5EF4-FFF2-40B4-BE49-F238E27FC236}">
                <a16:creationId xmlns:a16="http://schemas.microsoft.com/office/drawing/2014/main" id="{4065D0CA-A8BA-46E0-AEB3-CEC0D7F85DD7}"/>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spTree>
    <p:extLst>
      <p:ext uri="{BB962C8B-B14F-4D97-AF65-F5344CB8AC3E}">
        <p14:creationId xmlns:p14="http://schemas.microsoft.com/office/powerpoint/2010/main" val="27180647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A female business owner is using the laptop Free Photo">
            <a:extLst>
              <a:ext uri="{FF2B5EF4-FFF2-40B4-BE49-F238E27FC236}">
                <a16:creationId xmlns:a16="http://schemas.microsoft.com/office/drawing/2014/main" id="{F01181F8-98AA-42A9-A3D9-6A1BF2396326}"/>
              </a:ext>
            </a:extLst>
          </p:cNvPr>
          <p:cNvPicPr>
            <a:picLocks noChangeAspect="1" noChangeArrowheads="1"/>
          </p:cNvPicPr>
          <p:nvPr/>
        </p:nvPicPr>
        <p:blipFill>
          <a:blip r:embed="rId2">
            <a:alphaModFix amt="20000"/>
            <a:extLst>
              <a:ext uri="{28A0092B-C50C-407E-A947-70E740481C1C}">
                <a14:useLocalDpi xmlns:a14="http://schemas.microsoft.com/office/drawing/2010/main" val="0"/>
              </a:ext>
            </a:extLst>
          </a:blip>
          <a:srcRect/>
          <a:stretch>
            <a:fillRect/>
          </a:stretch>
        </p:blipFill>
        <p:spPr bwMode="auto">
          <a:xfrm>
            <a:off x="0" y="0"/>
            <a:ext cx="9144000" cy="5927049"/>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E4D1EBA8-2CE9-41A6-8144-509C9685EE99}"/>
              </a:ext>
            </a:extLst>
          </p:cNvPr>
          <p:cNvSpPr>
            <a:spLocks noGrp="1"/>
          </p:cNvSpPr>
          <p:nvPr>
            <p:ph type="title"/>
          </p:nvPr>
        </p:nvSpPr>
        <p:spPr/>
        <p:txBody>
          <a:bodyPr/>
          <a:lstStyle/>
          <a:p>
            <a:r>
              <a:rPr lang="nl-NL" dirty="0">
                <a:effectLst>
                  <a:outerShdw blurRad="38100" dist="38100" dir="2700000" algn="tl">
                    <a:srgbClr val="000000">
                      <a:alpha val="43137"/>
                    </a:srgbClr>
                  </a:outerShdw>
                </a:effectLst>
              </a:rPr>
              <a:t>Ben je…</a:t>
            </a:r>
          </a:p>
        </p:txBody>
      </p:sp>
      <p:sp>
        <p:nvSpPr>
          <p:cNvPr id="3" name="Tijdelijke aanduiding voor tekst 2">
            <a:extLst>
              <a:ext uri="{FF2B5EF4-FFF2-40B4-BE49-F238E27FC236}">
                <a16:creationId xmlns:a16="http://schemas.microsoft.com/office/drawing/2014/main" id="{A57152CB-0B29-45FD-96DF-298830683DD2}"/>
              </a:ext>
            </a:extLst>
          </p:cNvPr>
          <p:cNvSpPr>
            <a:spLocks noGrp="1"/>
          </p:cNvSpPr>
          <p:nvPr>
            <p:ph type="body" sz="quarter" idx="10"/>
          </p:nvPr>
        </p:nvSpPr>
        <p:spPr/>
        <p:txBody>
          <a:bodyPr/>
          <a:lstStyle/>
          <a:p>
            <a:pPr marL="0" indent="0">
              <a:buNone/>
            </a:pPr>
            <a:r>
              <a:rPr lang="nl-NL" dirty="0">
                <a:ea typeface="+mn-lt"/>
                <a:cs typeface="+mn-lt"/>
                <a:sym typeface="Wingdings" panose="05000000000000000000" pitchFamily="2" charset="2"/>
              </a:rPr>
              <a:t> </a:t>
            </a:r>
            <a:r>
              <a:rPr lang="nl-NL" dirty="0">
                <a:cs typeface="Arial"/>
              </a:rPr>
              <a:t>Sociaal en niet verlegen</a:t>
            </a:r>
          </a:p>
          <a:p>
            <a:pPr marL="0" indent="0">
              <a:buNone/>
            </a:pPr>
            <a:r>
              <a:rPr lang="nl-NL" dirty="0">
                <a:ea typeface="+mn-lt"/>
                <a:cs typeface="+mn-lt"/>
                <a:sym typeface="Wingdings" panose="05000000000000000000" pitchFamily="2" charset="2"/>
              </a:rPr>
              <a:t> </a:t>
            </a:r>
            <a:r>
              <a:rPr lang="nl-NL" dirty="0">
                <a:cs typeface="Arial"/>
              </a:rPr>
              <a:t>Ondernemend en denk je mee met een organisatie</a:t>
            </a:r>
          </a:p>
          <a:p>
            <a:pPr marL="0" indent="0">
              <a:buNone/>
            </a:pPr>
            <a:r>
              <a:rPr lang="nl-NL" dirty="0">
                <a:ea typeface="+mn-lt"/>
                <a:cs typeface="+mn-lt"/>
                <a:sym typeface="Wingdings" panose="05000000000000000000" pitchFamily="2" charset="2"/>
              </a:rPr>
              <a:t> </a:t>
            </a:r>
            <a:r>
              <a:rPr lang="nl-NL" dirty="0">
                <a:cs typeface="Arial"/>
              </a:rPr>
              <a:t>Dienstverlenend en behulpzaam</a:t>
            </a:r>
          </a:p>
          <a:p>
            <a:pPr marL="0" indent="0">
              <a:buNone/>
            </a:pPr>
            <a:r>
              <a:rPr lang="nl-NL" dirty="0">
                <a:ea typeface="+mn-lt"/>
                <a:cs typeface="+mn-lt"/>
                <a:sym typeface="Wingdings" panose="05000000000000000000" pitchFamily="2" charset="2"/>
              </a:rPr>
              <a:t> </a:t>
            </a:r>
            <a:r>
              <a:rPr lang="nl-NL" dirty="0">
                <a:cs typeface="Arial"/>
              </a:rPr>
              <a:t>Commercieel en leergierig</a:t>
            </a:r>
          </a:p>
          <a:p>
            <a:pPr marL="0" indent="0">
              <a:buNone/>
            </a:pPr>
            <a:endParaRPr lang="nl-NL" dirty="0"/>
          </a:p>
        </p:txBody>
      </p:sp>
    </p:spTree>
    <p:extLst>
      <p:ext uri="{BB962C8B-B14F-4D97-AF65-F5344CB8AC3E}">
        <p14:creationId xmlns:p14="http://schemas.microsoft.com/office/powerpoint/2010/main" val="572845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5F8DD42-CA61-4623-947A-991F862528C0}"/>
              </a:ext>
            </a:extLst>
          </p:cNvPr>
          <p:cNvSpPr>
            <a:spLocks noGrp="1"/>
          </p:cNvSpPr>
          <p:nvPr>
            <p:ph type="title"/>
          </p:nvPr>
        </p:nvSpPr>
        <p:spPr/>
        <p:txBody>
          <a:bodyPr/>
          <a:lstStyle/>
          <a:p>
            <a:r>
              <a:rPr lang="nl-NL">
                <a:latin typeface="Arial"/>
                <a:cs typeface="Arial"/>
              </a:rPr>
              <a:t>Opleidingen Detailhandel</a:t>
            </a:r>
            <a:endParaRPr lang="nl-NL"/>
          </a:p>
        </p:txBody>
      </p:sp>
      <p:sp>
        <p:nvSpPr>
          <p:cNvPr id="3" name="Tijdelijke aanduiding voor tekst 2">
            <a:extLst>
              <a:ext uri="{FF2B5EF4-FFF2-40B4-BE49-F238E27FC236}">
                <a16:creationId xmlns:a16="http://schemas.microsoft.com/office/drawing/2014/main" id="{26790121-D5EE-4C19-8A22-CDF4558F19C4}"/>
              </a:ext>
            </a:extLst>
          </p:cNvPr>
          <p:cNvSpPr>
            <a:spLocks noGrp="1"/>
          </p:cNvSpPr>
          <p:nvPr>
            <p:ph type="body" sz="quarter" idx="10"/>
          </p:nvPr>
        </p:nvSpPr>
        <p:spPr>
          <a:xfrm>
            <a:off x="628650" y="1865250"/>
            <a:ext cx="7886700" cy="1145833"/>
          </a:xfrm>
        </p:spPr>
        <p:txBody>
          <a:bodyPr vert="horz" lIns="91440" tIns="45720" rIns="91440" bIns="45720" rtlCol="0" anchor="t">
            <a:normAutofit/>
          </a:bodyPr>
          <a:lstStyle/>
          <a:p>
            <a:pPr marL="0" indent="0">
              <a:buNone/>
            </a:pPr>
            <a:r>
              <a:rPr lang="nl-NL" sz="1800">
                <a:ea typeface="+mn-lt"/>
                <a:cs typeface="+mn-lt"/>
              </a:rPr>
              <a:t>Droom jij van jouw eigen sieradenshop, bloemenwinkel of sportzaak? Wil je de inkoop voor een grote meubelwinkel regelen? Klanten helpen in een hippe kledingzaak? Met een verkoop-opleiding stomen wij je klaar voor een carrière in een winkel. </a:t>
            </a:r>
            <a:endParaRPr lang="nl-NL" sz="1800"/>
          </a:p>
          <a:p>
            <a:endParaRPr lang="nl-NL">
              <a:cs typeface="Arial"/>
            </a:endParaRPr>
          </a:p>
        </p:txBody>
      </p:sp>
      <p:sp>
        <p:nvSpPr>
          <p:cNvPr id="4" name="Rechthoek: afgeronde hoeken 3">
            <a:extLst>
              <a:ext uri="{FF2B5EF4-FFF2-40B4-BE49-F238E27FC236}">
                <a16:creationId xmlns:a16="http://schemas.microsoft.com/office/drawing/2014/main" id="{FA504DA1-56C9-491D-8F7E-8E45A86EF089}"/>
              </a:ext>
            </a:extLst>
          </p:cNvPr>
          <p:cNvSpPr/>
          <p:nvPr/>
        </p:nvSpPr>
        <p:spPr>
          <a:xfrm>
            <a:off x="1050324" y="3626708"/>
            <a:ext cx="1964724" cy="19647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cs typeface="Arial"/>
              </a:rPr>
              <a:t>VERKOPER</a:t>
            </a:r>
            <a:br>
              <a:rPr lang="nl-NL" dirty="0">
                <a:cs typeface="Arial"/>
              </a:rPr>
            </a:br>
            <a:endParaRPr lang="nl-NL" dirty="0">
              <a:cs typeface="Arial"/>
            </a:endParaRPr>
          </a:p>
          <a:p>
            <a:pPr algn="ctr"/>
            <a:endParaRPr lang="nl-NL" dirty="0">
              <a:cs typeface="Arial"/>
            </a:endParaRPr>
          </a:p>
          <a:p>
            <a:pPr algn="ctr"/>
            <a:r>
              <a:rPr lang="nl-NL" sz="1400">
                <a:cs typeface="Arial"/>
              </a:rPr>
              <a:t>Niveau 2</a:t>
            </a:r>
          </a:p>
          <a:p>
            <a:pPr algn="ctr"/>
            <a:r>
              <a:rPr lang="nl-NL" sz="1400">
                <a:cs typeface="Arial"/>
              </a:rPr>
              <a:t>BOL</a:t>
            </a:r>
            <a:endParaRPr lang="nl-NL" sz="1400" dirty="0">
              <a:cs typeface="Arial"/>
            </a:endParaRPr>
          </a:p>
          <a:p>
            <a:pPr algn="ctr"/>
            <a:r>
              <a:rPr lang="nl-NL" sz="1400">
                <a:cs typeface="Arial"/>
              </a:rPr>
              <a:t>2 jaar</a:t>
            </a:r>
            <a:endParaRPr lang="nl-NL" sz="1400" dirty="0">
              <a:cs typeface="Arial"/>
            </a:endParaRPr>
          </a:p>
        </p:txBody>
      </p:sp>
      <p:sp>
        <p:nvSpPr>
          <p:cNvPr id="5" name="Rechthoek: afgeronde hoeken 4">
            <a:extLst>
              <a:ext uri="{FF2B5EF4-FFF2-40B4-BE49-F238E27FC236}">
                <a16:creationId xmlns:a16="http://schemas.microsoft.com/office/drawing/2014/main" id="{E4EE9F93-26A7-4D31-9F1A-719A59F29741}"/>
              </a:ext>
            </a:extLst>
          </p:cNvPr>
          <p:cNvSpPr/>
          <p:nvPr/>
        </p:nvSpPr>
        <p:spPr>
          <a:xfrm>
            <a:off x="3583459" y="3626708"/>
            <a:ext cx="1964724" cy="19647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nl-NL">
                <a:cs typeface="Arial"/>
              </a:rPr>
              <a:t>VERKOOP-SPECIALIST</a:t>
            </a:r>
            <a:endParaRPr lang="nl-NL"/>
          </a:p>
          <a:p>
            <a:pPr algn="ctr"/>
            <a:endParaRPr lang="nl-NL" dirty="0">
              <a:cs typeface="Arial"/>
            </a:endParaRPr>
          </a:p>
          <a:p>
            <a:pPr algn="ctr"/>
            <a:r>
              <a:rPr lang="nl-NL" sz="1400">
                <a:cs typeface="Arial"/>
              </a:rPr>
              <a:t>Niveau 3</a:t>
            </a:r>
          </a:p>
          <a:p>
            <a:pPr algn="ctr"/>
            <a:r>
              <a:rPr lang="nl-NL" sz="1400">
                <a:cs typeface="Arial"/>
              </a:rPr>
              <a:t>BOL of BBL</a:t>
            </a:r>
            <a:endParaRPr lang="nl-NL" sz="1400" dirty="0">
              <a:cs typeface="Arial"/>
            </a:endParaRPr>
          </a:p>
          <a:p>
            <a:pPr algn="ctr"/>
            <a:r>
              <a:rPr lang="nl-NL" sz="1400">
                <a:cs typeface="Arial"/>
              </a:rPr>
              <a:t>2 jaar</a:t>
            </a:r>
            <a:endParaRPr lang="nl-NL" sz="1400" dirty="0">
              <a:cs typeface="Arial"/>
            </a:endParaRPr>
          </a:p>
        </p:txBody>
      </p:sp>
      <p:sp>
        <p:nvSpPr>
          <p:cNvPr id="6" name="Rechthoek: afgeronde hoeken 5">
            <a:extLst>
              <a:ext uri="{FF2B5EF4-FFF2-40B4-BE49-F238E27FC236}">
                <a16:creationId xmlns:a16="http://schemas.microsoft.com/office/drawing/2014/main" id="{1E674F8F-C86E-4502-A86C-EE7CA1E1FB90}"/>
              </a:ext>
            </a:extLst>
          </p:cNvPr>
          <p:cNvSpPr/>
          <p:nvPr/>
        </p:nvSpPr>
        <p:spPr>
          <a:xfrm>
            <a:off x="6116594" y="3626708"/>
            <a:ext cx="1964724" cy="19647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nl-NL">
                <a:cs typeface="Arial"/>
              </a:rPr>
              <a:t>MANAGER RETAIL</a:t>
            </a:r>
          </a:p>
          <a:p>
            <a:pPr algn="ctr"/>
            <a:endParaRPr lang="nl-NL" dirty="0">
              <a:cs typeface="Arial"/>
            </a:endParaRPr>
          </a:p>
          <a:p>
            <a:pPr algn="ctr"/>
            <a:r>
              <a:rPr lang="nl-NL" sz="1400">
                <a:cs typeface="Arial"/>
              </a:rPr>
              <a:t>Niveau 4</a:t>
            </a:r>
          </a:p>
          <a:p>
            <a:pPr algn="ctr"/>
            <a:r>
              <a:rPr lang="nl-NL" sz="1400">
                <a:cs typeface="Arial"/>
              </a:rPr>
              <a:t>BOL 2,5 jaar</a:t>
            </a:r>
          </a:p>
          <a:p>
            <a:pPr algn="ctr"/>
            <a:r>
              <a:rPr lang="nl-NL" sz="1400">
                <a:cs typeface="Arial"/>
              </a:rPr>
              <a:t>BBL 3 jaar</a:t>
            </a:r>
            <a:endParaRPr lang="nl-NL" sz="1400" dirty="0">
              <a:cs typeface="Arial"/>
            </a:endParaRPr>
          </a:p>
        </p:txBody>
      </p:sp>
      <p:sp>
        <p:nvSpPr>
          <p:cNvPr id="7" name="Gedachtewolkje: wolk 6">
            <a:extLst>
              <a:ext uri="{FF2B5EF4-FFF2-40B4-BE49-F238E27FC236}">
                <a16:creationId xmlns:a16="http://schemas.microsoft.com/office/drawing/2014/main" id="{86EBCE93-3FB0-412B-BB82-AFB1F1850E92}"/>
              </a:ext>
            </a:extLst>
          </p:cNvPr>
          <p:cNvSpPr/>
          <p:nvPr/>
        </p:nvSpPr>
        <p:spPr>
          <a:xfrm>
            <a:off x="2194097" y="2919561"/>
            <a:ext cx="815546" cy="556053"/>
          </a:xfrm>
          <a:prstGeom prst="cloudCallou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nl-NL">
                <a:cs typeface="Arial"/>
              </a:rPr>
              <a:t>B</a:t>
            </a:r>
            <a:endParaRPr lang="nl-NL" dirty="0">
              <a:cs typeface="Arial"/>
            </a:endParaRPr>
          </a:p>
        </p:txBody>
      </p:sp>
      <p:sp>
        <p:nvSpPr>
          <p:cNvPr id="12" name="Gedachtewolkje: wolk 11">
            <a:extLst>
              <a:ext uri="{FF2B5EF4-FFF2-40B4-BE49-F238E27FC236}">
                <a16:creationId xmlns:a16="http://schemas.microsoft.com/office/drawing/2014/main" id="{A4566DF8-FDE3-4F5D-AD40-4DD55094795C}"/>
              </a:ext>
            </a:extLst>
          </p:cNvPr>
          <p:cNvSpPr/>
          <p:nvPr/>
        </p:nvSpPr>
        <p:spPr>
          <a:xfrm>
            <a:off x="7322150" y="2919561"/>
            <a:ext cx="815546" cy="556053"/>
          </a:xfrm>
          <a:prstGeom prst="cloudCallout">
            <a:avLst/>
          </a:prstGeom>
        </p:spPr>
        <p:style>
          <a:lnRef idx="2">
            <a:schemeClr val="accent3">
              <a:shade val="50000"/>
            </a:schemeClr>
          </a:lnRef>
          <a:fillRef idx="1">
            <a:schemeClr val="accent3"/>
          </a:fillRef>
          <a:effectRef idx="0">
            <a:schemeClr val="accent3"/>
          </a:effectRef>
          <a:fontRef idx="minor">
            <a:schemeClr val="lt1"/>
          </a:fontRef>
        </p:style>
        <p:txBody>
          <a:bodyPr lIns="91440" tIns="45720" rIns="91440" bIns="45720" rtlCol="0" anchor="ctr"/>
          <a:lstStyle/>
          <a:p>
            <a:pPr algn="ctr"/>
            <a:r>
              <a:rPr lang="nl-NL">
                <a:cs typeface="Arial"/>
              </a:rPr>
              <a:t>T</a:t>
            </a:r>
            <a:endParaRPr lang="nl-NL" dirty="0">
              <a:cs typeface="Arial"/>
            </a:endParaRPr>
          </a:p>
        </p:txBody>
      </p:sp>
      <p:sp>
        <p:nvSpPr>
          <p:cNvPr id="13" name="Gedachtewolkje: wolk 12">
            <a:extLst>
              <a:ext uri="{FF2B5EF4-FFF2-40B4-BE49-F238E27FC236}">
                <a16:creationId xmlns:a16="http://schemas.microsoft.com/office/drawing/2014/main" id="{91233E8A-B4C8-4CC2-82B2-43C52E13F7F0}"/>
              </a:ext>
            </a:extLst>
          </p:cNvPr>
          <p:cNvSpPr/>
          <p:nvPr/>
        </p:nvSpPr>
        <p:spPr>
          <a:xfrm>
            <a:off x="4727232" y="2919561"/>
            <a:ext cx="815546" cy="556053"/>
          </a:xfrm>
          <a:prstGeom prst="cloudCallout">
            <a:avLst/>
          </a:prstGeom>
        </p:spPr>
        <p:style>
          <a:lnRef idx="2">
            <a:schemeClr val="accent3">
              <a:shade val="50000"/>
            </a:schemeClr>
          </a:lnRef>
          <a:fillRef idx="1">
            <a:schemeClr val="accent3"/>
          </a:fillRef>
          <a:effectRef idx="0">
            <a:schemeClr val="accent3"/>
          </a:effectRef>
          <a:fontRef idx="minor">
            <a:schemeClr val="lt1"/>
          </a:fontRef>
        </p:style>
        <p:txBody>
          <a:bodyPr lIns="91440" tIns="45720" rIns="91440" bIns="45720" rtlCol="0" anchor="ctr"/>
          <a:lstStyle/>
          <a:p>
            <a:pPr algn="ctr"/>
            <a:r>
              <a:rPr lang="nl-NL">
                <a:cs typeface="Arial"/>
              </a:rPr>
              <a:t>K</a:t>
            </a:r>
            <a:endParaRPr lang="nl-NL" dirty="0">
              <a:cs typeface="Arial"/>
            </a:endParaRPr>
          </a:p>
        </p:txBody>
      </p:sp>
      <p:pic>
        <p:nvPicPr>
          <p:cNvPr id="9" name="Opgenomen geluid">
            <a:hlinkClick r:id="" action="ppaction://media"/>
            <a:extLst>
              <a:ext uri="{FF2B5EF4-FFF2-40B4-BE49-F238E27FC236}">
                <a16:creationId xmlns:a16="http://schemas.microsoft.com/office/drawing/2014/main" id="{F336DA2A-35B4-4010-8F13-6EAA906924C3}"/>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137696" y="6086471"/>
            <a:ext cx="406400" cy="406400"/>
          </a:xfrm>
          <a:prstGeom prst="rect">
            <a:avLst/>
          </a:prstGeom>
        </p:spPr>
      </p:pic>
    </p:spTree>
    <p:extLst>
      <p:ext uri="{BB962C8B-B14F-4D97-AF65-F5344CB8AC3E}">
        <p14:creationId xmlns:p14="http://schemas.microsoft.com/office/powerpoint/2010/main" val="1624823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mediacall" presetSubtype="0" fill="hold" nodeType="clickEffect">
                                  <p:stCondLst>
                                    <p:cond delay="0"/>
                                  </p:stCondLst>
                                  <p:childTnLst>
                                    <p:cmd type="call" cmd="playFrom(0.0)">
                                      <p:cBhvr>
                                        <p:cTn id="24" dur="32517"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25" fill="hold" display="0">
                  <p:stCondLst>
                    <p:cond delay="indefinite"/>
                  </p:stCondLst>
                  <p:endCondLst>
                    <p:cond evt="onStopAudio" delay="0">
                      <p:tgtEl>
                        <p:sldTgt/>
                      </p:tgtEl>
                    </p:cond>
                  </p:endCondLst>
                </p:cTn>
                <p:tgtEl>
                  <p:spTgt spid="9"/>
                </p:tgtEl>
              </p:cMediaNode>
            </p:audio>
          </p:childTnLst>
        </p:cTn>
      </p:par>
    </p:tnLst>
    <p:bldLst>
      <p:bldP spid="7" grpId="0" animBg="1"/>
      <p:bldP spid="12" grpId="0" animBg="1"/>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A8E45DF-CCAA-4605-9E82-0EC8CD4F049F}"/>
              </a:ext>
            </a:extLst>
          </p:cNvPr>
          <p:cNvSpPr>
            <a:spLocks noGrp="1"/>
          </p:cNvSpPr>
          <p:nvPr>
            <p:ph type="title"/>
          </p:nvPr>
        </p:nvSpPr>
        <p:spPr/>
        <p:txBody>
          <a:bodyPr/>
          <a:lstStyle/>
          <a:p>
            <a:r>
              <a:rPr lang="nl-NL" dirty="0"/>
              <a:t>BOL of BBL?</a:t>
            </a:r>
          </a:p>
        </p:txBody>
      </p:sp>
      <p:sp>
        <p:nvSpPr>
          <p:cNvPr id="3" name="Tijdelijke aanduiding voor tekst 2">
            <a:extLst>
              <a:ext uri="{FF2B5EF4-FFF2-40B4-BE49-F238E27FC236}">
                <a16:creationId xmlns:a16="http://schemas.microsoft.com/office/drawing/2014/main" id="{F1F912E1-81F5-47FD-97EA-C88C51322906}"/>
              </a:ext>
            </a:extLst>
          </p:cNvPr>
          <p:cNvSpPr>
            <a:spLocks noGrp="1"/>
          </p:cNvSpPr>
          <p:nvPr>
            <p:ph type="body" sz="quarter" idx="10"/>
          </p:nvPr>
        </p:nvSpPr>
        <p:spPr/>
        <p:txBody>
          <a:bodyPr>
            <a:normAutofit fontScale="85000" lnSpcReduction="20000"/>
          </a:bodyPr>
          <a:lstStyle/>
          <a:p>
            <a:pPr marL="0" indent="0">
              <a:buNone/>
            </a:pPr>
            <a:r>
              <a:rPr lang="nl-NL" dirty="0">
                <a:solidFill>
                  <a:schemeClr val="accent1"/>
                </a:solidFill>
              </a:rPr>
              <a:t>BOL – </a:t>
            </a:r>
            <a:r>
              <a:rPr lang="nl-NL" dirty="0" err="1">
                <a:solidFill>
                  <a:schemeClr val="accent1"/>
                </a:solidFill>
              </a:rPr>
              <a:t>beroepsopleidende</a:t>
            </a:r>
            <a:r>
              <a:rPr lang="nl-NL" dirty="0">
                <a:solidFill>
                  <a:schemeClr val="accent1"/>
                </a:solidFill>
              </a:rPr>
              <a:t> leerweg</a:t>
            </a:r>
          </a:p>
          <a:p>
            <a:pPr marL="0" indent="0">
              <a:buNone/>
            </a:pPr>
            <a:r>
              <a:rPr lang="nl-NL" b="1" dirty="0"/>
              <a:t>Leren door te doen</a:t>
            </a:r>
            <a:r>
              <a:rPr lang="nl-NL" dirty="0"/>
              <a:t>:</a:t>
            </a:r>
          </a:p>
          <a:p>
            <a:r>
              <a:rPr lang="nl-NL" dirty="0">
                <a:solidFill>
                  <a:schemeClr val="accent1"/>
                </a:solidFill>
              </a:rPr>
              <a:t>Themadagen</a:t>
            </a:r>
            <a:br>
              <a:rPr lang="nl-NL" dirty="0"/>
            </a:br>
            <a:r>
              <a:rPr lang="nl-NL" sz="1900" i="1" dirty="0">
                <a:ea typeface="+mn-lt"/>
                <a:cs typeface="+mn-lt"/>
              </a:rPr>
              <a:t>Werken in de winkelomgeving, werken met de klant, werken in de backoffice, werken met collega’s</a:t>
            </a:r>
            <a:endParaRPr lang="nl-NL" sz="1900" i="1" dirty="0"/>
          </a:p>
          <a:p>
            <a:r>
              <a:rPr lang="nl-NL" dirty="0" err="1">
                <a:solidFill>
                  <a:schemeClr val="accent1"/>
                </a:solidFill>
              </a:rPr>
              <a:t>Werknemerschap</a:t>
            </a:r>
            <a:br>
              <a:rPr lang="nl-NL" dirty="0"/>
            </a:br>
            <a:r>
              <a:rPr lang="nl-NL" sz="1800" i="1" dirty="0"/>
              <a:t>Ontdek wie je bent, wat je kunt en wat je wilt</a:t>
            </a:r>
          </a:p>
          <a:p>
            <a:r>
              <a:rPr lang="nl-NL" dirty="0">
                <a:solidFill>
                  <a:schemeClr val="accent1"/>
                </a:solidFill>
              </a:rPr>
              <a:t>Leerbedrijf De Winkel</a:t>
            </a:r>
            <a:br>
              <a:rPr lang="nl-NL" dirty="0"/>
            </a:br>
            <a:r>
              <a:rPr lang="nl-NL" sz="1900" i="1" dirty="0"/>
              <a:t>Je kunt als student ook al werkervaring opdoen bij ons leerbedrijf op de </a:t>
            </a:r>
            <a:r>
              <a:rPr lang="nl-NL" sz="1900" i="1" dirty="0" err="1"/>
              <a:t>Plaza</a:t>
            </a:r>
            <a:r>
              <a:rPr lang="nl-NL" sz="1900" i="1" dirty="0"/>
              <a:t>!</a:t>
            </a:r>
          </a:p>
          <a:p>
            <a:r>
              <a:rPr lang="nl-NL" dirty="0">
                <a:solidFill>
                  <a:srgbClr val="EF7D00"/>
                </a:solidFill>
              </a:rPr>
              <a:t>Stage</a:t>
            </a:r>
            <a:br>
              <a:rPr lang="nl-NL" dirty="0">
                <a:solidFill>
                  <a:srgbClr val="EF7D00"/>
                </a:solidFill>
              </a:rPr>
            </a:br>
            <a:r>
              <a:rPr lang="nl-NL" sz="1900" i="1" dirty="0">
                <a:solidFill>
                  <a:srgbClr val="EDEDED">
                    <a:lumMod val="10000"/>
                  </a:srgbClr>
                </a:solidFill>
              </a:rPr>
              <a:t>2 dagen per week stage en 3 dagen les</a:t>
            </a:r>
          </a:p>
          <a:p>
            <a:endParaRPr lang="nl-NL" i="1" dirty="0"/>
          </a:p>
        </p:txBody>
      </p:sp>
      <p:sp>
        <p:nvSpPr>
          <p:cNvPr id="4" name="Tijdelijke aanduiding voor tekst 3">
            <a:extLst>
              <a:ext uri="{FF2B5EF4-FFF2-40B4-BE49-F238E27FC236}">
                <a16:creationId xmlns:a16="http://schemas.microsoft.com/office/drawing/2014/main" id="{D1DBFC72-3644-48EC-942C-568EF4361298}"/>
              </a:ext>
            </a:extLst>
          </p:cNvPr>
          <p:cNvSpPr>
            <a:spLocks noGrp="1"/>
          </p:cNvSpPr>
          <p:nvPr>
            <p:ph type="body" sz="quarter" idx="11"/>
          </p:nvPr>
        </p:nvSpPr>
        <p:spPr>
          <a:xfrm>
            <a:off x="4624039" y="1756526"/>
            <a:ext cx="4034186" cy="4038600"/>
          </a:xfrm>
        </p:spPr>
        <p:txBody>
          <a:bodyPr>
            <a:normAutofit/>
          </a:bodyPr>
          <a:lstStyle/>
          <a:p>
            <a:pPr marL="0" indent="0">
              <a:buNone/>
            </a:pPr>
            <a:r>
              <a:rPr lang="nl-NL" sz="2200" dirty="0">
                <a:solidFill>
                  <a:schemeClr val="accent1"/>
                </a:solidFill>
              </a:rPr>
              <a:t>BBL – beroepsbegeleidende leerweg</a:t>
            </a:r>
          </a:p>
          <a:p>
            <a:pPr marL="0" indent="0">
              <a:buNone/>
            </a:pPr>
            <a:r>
              <a:rPr lang="nl-NL" sz="2200" b="1" dirty="0"/>
              <a:t>Leren in de praktijk</a:t>
            </a:r>
            <a:r>
              <a:rPr lang="nl-NL" sz="2200" dirty="0"/>
              <a:t>:</a:t>
            </a:r>
          </a:p>
          <a:p>
            <a:r>
              <a:rPr lang="nl-NL" sz="2200" dirty="0"/>
              <a:t>Minimaal 20 uur werken in een erkend leerbedrijf</a:t>
            </a:r>
          </a:p>
          <a:p>
            <a:r>
              <a:rPr lang="nl-NL" sz="2200" dirty="0"/>
              <a:t>Eén dag in de week les</a:t>
            </a:r>
          </a:p>
        </p:txBody>
      </p:sp>
      <p:pic>
        <p:nvPicPr>
          <p:cNvPr id="5" name="Opgenomen geluid">
            <a:hlinkClick r:id="" action="ppaction://media"/>
            <a:extLst>
              <a:ext uri="{FF2B5EF4-FFF2-40B4-BE49-F238E27FC236}">
                <a16:creationId xmlns:a16="http://schemas.microsoft.com/office/drawing/2014/main" id="{65701A3E-A5CA-48FF-A8D9-6E3DF9535183}"/>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455025" y="6195032"/>
            <a:ext cx="406400" cy="406400"/>
          </a:xfrm>
          <a:prstGeom prst="rect">
            <a:avLst/>
          </a:prstGeom>
        </p:spPr>
      </p:pic>
    </p:spTree>
    <p:extLst>
      <p:ext uri="{BB962C8B-B14F-4D97-AF65-F5344CB8AC3E}">
        <p14:creationId xmlns:p14="http://schemas.microsoft.com/office/powerpoint/2010/main" val="2038918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199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theme/theme1.xml><?xml version="1.0" encoding="utf-8"?>
<a:theme xmlns:a="http://schemas.openxmlformats.org/drawingml/2006/main" name="ROC Nijmegen">
  <a:themeElements>
    <a:clrScheme name="Aangepast 3">
      <a:dk1>
        <a:srgbClr val="EF7D00"/>
      </a:dk1>
      <a:lt1>
        <a:srgbClr val="FFFFFF"/>
      </a:lt1>
      <a:dk2>
        <a:srgbClr val="EDEDED"/>
      </a:dk2>
      <a:lt2>
        <a:srgbClr val="FFFFFF"/>
      </a:lt2>
      <a:accent1>
        <a:srgbClr val="EF7D00"/>
      </a:accent1>
      <a:accent2>
        <a:srgbClr val="E30613"/>
      </a:accent2>
      <a:accent3>
        <a:srgbClr val="A8A8A7"/>
      </a:accent3>
      <a:accent4>
        <a:srgbClr val="646363"/>
      </a:accent4>
      <a:accent5>
        <a:srgbClr val="EDEDED"/>
      </a:accent5>
      <a:accent6>
        <a:srgbClr val="FFFFFF"/>
      </a:accent6>
      <a:hlink>
        <a:srgbClr val="A8A8A7"/>
      </a:hlink>
      <a:folHlink>
        <a:srgbClr val="275B9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sjabloon okt 2017 JH - MB2" id="{54863012-4379-4C9E-8578-57016D57AFC5}" vid="{D67265A2-D181-452A-8EBD-6AD4E3BBD436}"/>
    </a:ext>
  </a:extLst>
</a:theme>
</file>

<file path=ppt/theme/theme2.xml><?xml version="1.0" encoding="utf-8"?>
<a:theme xmlns:a="http://schemas.openxmlformats.org/drawingml/2006/main" name="Aangepast model voor grafiek">
  <a:themeElements>
    <a:clrScheme name="Aangepast 14">
      <a:dk1>
        <a:srgbClr val="171717"/>
      </a:dk1>
      <a:lt1>
        <a:srgbClr val="FFFFFF"/>
      </a:lt1>
      <a:dk2>
        <a:srgbClr val="EDEDED"/>
      </a:dk2>
      <a:lt2>
        <a:srgbClr val="FFFFFF"/>
      </a:lt2>
      <a:accent1>
        <a:srgbClr val="EF7D00"/>
      </a:accent1>
      <a:accent2>
        <a:srgbClr val="E30613"/>
      </a:accent2>
      <a:accent3>
        <a:srgbClr val="A8A8A7"/>
      </a:accent3>
      <a:accent4>
        <a:srgbClr val="646363"/>
      </a:accent4>
      <a:accent5>
        <a:srgbClr val="EDEDED"/>
      </a:accent5>
      <a:accent6>
        <a:srgbClr val="FFFFFF"/>
      </a:accent6>
      <a:hlink>
        <a:srgbClr val="A8A8A7"/>
      </a:hlink>
      <a:folHlink>
        <a:srgbClr val="275B9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sjabloon okt 2017 JH - MB2" id="{54863012-4379-4C9E-8578-57016D57AFC5}" vid="{3677B8D1-3A29-4AEC-AF0D-0204F500D535}"/>
    </a:ext>
  </a:extLst>
</a:theme>
</file>

<file path=ppt/theme/theme3.xml><?xml version="1.0" encoding="utf-8"?>
<a:theme xmlns:a="http://schemas.openxmlformats.org/drawingml/2006/main" name="Aangepast ontwerp voor tabel">
  <a:themeElements>
    <a:clrScheme name="kleuren voor tabel">
      <a:dk1>
        <a:srgbClr val="000000"/>
      </a:dk1>
      <a:lt1>
        <a:srgbClr val="FFFFFF"/>
      </a:lt1>
      <a:dk2>
        <a:srgbClr val="EDEDED"/>
      </a:dk2>
      <a:lt2>
        <a:srgbClr val="FFFFFF"/>
      </a:lt2>
      <a:accent1>
        <a:srgbClr val="E30613"/>
      </a:accent1>
      <a:accent2>
        <a:srgbClr val="EF7D00"/>
      </a:accent2>
      <a:accent3>
        <a:srgbClr val="A8A8A7"/>
      </a:accent3>
      <a:accent4>
        <a:srgbClr val="646363"/>
      </a:accent4>
      <a:accent5>
        <a:srgbClr val="EDEDED"/>
      </a:accent5>
      <a:accent6>
        <a:srgbClr val="FFFFFF"/>
      </a:accent6>
      <a:hlink>
        <a:srgbClr val="A8A8A7"/>
      </a:hlink>
      <a:folHlink>
        <a:srgbClr val="275B9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sjabloon okt 2017 JH - MB2" id="{54863012-4379-4C9E-8578-57016D57AFC5}" vid="{12E4EE07-9C6E-45F3-B6F6-3D7EA514FCE5}"/>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E78E8C44276DF4CBC74F8412B546762" ma:contentTypeVersion="12" ma:contentTypeDescription="Een nieuw document maken." ma:contentTypeScope="" ma:versionID="82f25da66589aa2d0578099c5b506182">
  <xsd:schema xmlns:xsd="http://www.w3.org/2001/XMLSchema" xmlns:xs="http://www.w3.org/2001/XMLSchema" xmlns:p="http://schemas.microsoft.com/office/2006/metadata/properties" xmlns:ns2="ca6d8ab7-14e8-43fb-be46-d5b97b675565" xmlns:ns3="6239e0f7-bd6b-405f-8af9-ae217371239b" targetNamespace="http://schemas.microsoft.com/office/2006/metadata/properties" ma:root="true" ma:fieldsID="eac70b70da772e793bd01e4be7e4f154" ns2:_="" ns3:_="">
    <xsd:import namespace="ca6d8ab7-14e8-43fb-be46-d5b97b675565"/>
    <xsd:import namespace="6239e0f7-bd6b-405f-8af9-ae217371239b"/>
    <xsd:element name="properties">
      <xsd:complexType>
        <xsd:sequence>
          <xsd:element name="documentManagement">
            <xsd:complexType>
              <xsd:all>
                <xsd:element ref="ns2:MediaServiceMetadata" minOccurs="0"/>
                <xsd:element ref="ns2:MediaServiceFastMetadata" minOccurs="0"/>
                <xsd:element ref="ns2:MediaServiceAutoTags" minOccurs="0"/>
                <xsd:element ref="ns3:SharedWithUsers" minOccurs="0"/>
                <xsd:element ref="ns3:SharedWithDetails" minOccurs="0"/>
                <xsd:element ref="ns2:MediaServiceDateTaken"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6d8ab7-14e8-43fb-be46-d5b97b675565"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MediaServiceAutoTags" ma:description="" ma:internalName="MediaServiceAutoTags"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Location" ma:index="14" nillable="true" ma:displayName="MediaServiceLocation" ma:internalName="MediaServiceLocatio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239e0f7-bd6b-405f-8af9-ae217371239b" elementFormDefault="qualified">
    <xsd:import namespace="http://schemas.microsoft.com/office/2006/documentManagement/types"/>
    <xsd:import namespace="http://schemas.microsoft.com/office/infopath/2007/PartnerControls"/>
    <xsd:element name="SharedWithUsers" ma:index="11"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Gedeeld met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Inhoudstype"/>
        <xsd:element ref="dc:title" minOccurs="0" maxOccurs="1" ma:index="0"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haredContentType xmlns="Microsoft.SharePoint.Taxonomy.ContentTypeSync" SourceId="96173d46-5f7d-49bf-a64d-4dd4f1c458b8" ContentTypeId="0x0101" PreviousValue="false"/>
</file>

<file path=customXml/itemProps1.xml><?xml version="1.0" encoding="utf-8"?>
<ds:datastoreItem xmlns:ds="http://schemas.openxmlformats.org/officeDocument/2006/customXml" ds:itemID="{A0A4D0F2-0D89-49D2-B234-9DD6CA8C7011}">
  <ds:schemaRefs>
    <ds:schemaRef ds:uri="http://schemas.microsoft.com/sharepoint/v3/contenttype/forms"/>
  </ds:schemaRefs>
</ds:datastoreItem>
</file>

<file path=customXml/itemProps2.xml><?xml version="1.0" encoding="utf-8"?>
<ds:datastoreItem xmlns:ds="http://schemas.openxmlformats.org/officeDocument/2006/customXml" ds:itemID="{AA1431C4-2586-4E37-AC1B-07DDA90434A8}">
  <ds:schemaRefs>
    <ds:schemaRef ds:uri="0f9decb6-ddea-4aab-b8ad-475f64b3f25f"/>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2D352F32-16E0-45F4-800C-7056DC36CA3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a6d8ab7-14e8-43fb-be46-d5b97b675565"/>
    <ds:schemaRef ds:uri="6239e0f7-bd6b-405f-8af9-ae217371239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67A15B2F-E0A3-44A5-B87D-31EA00D284CE}">
  <ds:schemaRefs>
    <ds:schemaRef ds:uri="Microsoft.SharePoint.Taxonomy.ContentTypeSync"/>
  </ds:schemaRefs>
</ds:datastoreItem>
</file>

<file path=docProps/app.xml><?xml version="1.0" encoding="utf-8"?>
<Properties xmlns="http://schemas.openxmlformats.org/officeDocument/2006/extended-properties" xmlns:vt="http://schemas.openxmlformats.org/officeDocument/2006/docPropsVTypes">
  <Template>ROC Nijmegen</Template>
  <TotalTime>139</TotalTime>
  <Words>1629</Words>
  <Application>Microsoft Office PowerPoint</Application>
  <PresentationFormat>Diavoorstelling (4:3)</PresentationFormat>
  <Paragraphs>257</Paragraphs>
  <Slides>34</Slides>
  <Notes>0</Notes>
  <HiddenSlides>0</HiddenSlides>
  <MMClips>12</MMClips>
  <ScaleCrop>false</ScaleCrop>
  <HeadingPairs>
    <vt:vector size="4" baseType="variant">
      <vt:variant>
        <vt:lpstr>Thema</vt:lpstr>
      </vt:variant>
      <vt:variant>
        <vt:i4>3</vt:i4>
      </vt:variant>
      <vt:variant>
        <vt:lpstr>Diatitels</vt:lpstr>
      </vt:variant>
      <vt:variant>
        <vt:i4>34</vt:i4>
      </vt:variant>
    </vt:vector>
  </HeadingPairs>
  <TitlesOfParts>
    <vt:vector size="37" baseType="lpstr">
      <vt:lpstr>ROC Nijmegen</vt:lpstr>
      <vt:lpstr>Aangepast model voor grafiek</vt:lpstr>
      <vt:lpstr>Aangepast ontwerp voor tabel</vt:lpstr>
      <vt:lpstr> Voorlichting over  Verkoop &amp;  Ondernemerschap,   Verkoper  Verkoopspecialist       Manager Retail </vt:lpstr>
      <vt:lpstr>PowerPoint-presentatie</vt:lpstr>
      <vt:lpstr>ROC Nijmegen: 3 sectoren / 15 werkvelden</vt:lpstr>
      <vt:lpstr>Waarom ROC Nijmegen?</vt:lpstr>
      <vt:lpstr>Past deze opleiding bij jou?</vt:lpstr>
      <vt:lpstr>Vind je het leuk om… </vt:lpstr>
      <vt:lpstr>Ben je…</vt:lpstr>
      <vt:lpstr>Opleidingen Detailhandel</vt:lpstr>
      <vt:lpstr>BOL of BBL?</vt:lpstr>
      <vt:lpstr>Uitgelicht: opleiding Verkoper</vt:lpstr>
      <vt:lpstr>Uitgelicht: opleiding Verkoper</vt:lpstr>
      <vt:lpstr>Uitgelicht: opleiding Verkoper</vt:lpstr>
      <vt:lpstr>Uitgelicht: opleiding Verkoper</vt:lpstr>
      <vt:lpstr>Uitgelicht: opleiding Verkoper</vt:lpstr>
      <vt:lpstr>PowerPoint-presentatie</vt:lpstr>
      <vt:lpstr>Uitgelicht: opleiding Verkoopspecialist </vt:lpstr>
      <vt:lpstr>Uitgelicht: opleiding Verkoopspecialist </vt:lpstr>
      <vt:lpstr>Uitgelicht: opleiding Verkoopspecialist </vt:lpstr>
      <vt:lpstr>Uitgelicht: opleiding Verkoopspecialist </vt:lpstr>
      <vt:lpstr>Uitgelicht: opleiding Verkoopspecialist </vt:lpstr>
      <vt:lpstr>Uitgelicht: opleiding Verkoopspecialist </vt:lpstr>
      <vt:lpstr>Uitgelicht: opleiding Verkoopspecialist </vt:lpstr>
      <vt:lpstr>Uitgelicht: opleiding Manager Retail</vt:lpstr>
      <vt:lpstr>Uitgelicht: opleiding Manager Retail</vt:lpstr>
      <vt:lpstr>Uitgelicht: opleiding Manager Retail</vt:lpstr>
      <vt:lpstr>Uitgelicht: opleiding Manager Retail</vt:lpstr>
      <vt:lpstr>Uitgelicht: opleiding Manager Retail</vt:lpstr>
      <vt:lpstr>Uitgelicht: opleiding Manager Retail</vt:lpstr>
      <vt:lpstr>Uitgelicht: opleiding Manager Retail</vt:lpstr>
      <vt:lpstr>PowerPoint-presentatie</vt:lpstr>
      <vt:lpstr>Twijfel je nog? Kom naar de Open Dag of kom  meelopen! </vt:lpstr>
      <vt:lpstr>Ben jij al er al uit?</vt:lpstr>
      <vt:lpstr>Handige links</vt:lpstr>
      <vt:lpstr>Presentatie thuis nalezen?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Thematisch communiceren</dc:title>
  <dc:creator>Wieger Sturm</dc:creator>
  <dc:description/>
  <cp:lastModifiedBy>Esmay Elson</cp:lastModifiedBy>
  <cp:revision>482</cp:revision>
  <dcterms:created xsi:type="dcterms:W3CDTF">2020-05-13T12:40:10Z</dcterms:created>
  <dcterms:modified xsi:type="dcterms:W3CDTF">2020-11-04T10:53:47Z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0x0101007E78E8C44276DF4CBC74F8412B546762</vt:lpwstr>
  </property>
  <property fmtid="{D5CDD505-2E9C-101B-9397-08002B2CF9AE}" pid="3" name="Toelichting">
    <vt:lpwstr/>
  </property>
  <property fmtid="{D5CDD505-2E9C-101B-9397-08002B2CF9AE}" pid="4" name="Order">
    <vt:r8>3200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ies>
</file>