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5"/>
    <p:sldMasterId id="2147483677" r:id="rId6"/>
    <p:sldMasterId id="2147483674" r:id="rId7"/>
  </p:sldMasterIdLst>
  <p:notesMasterIdLst>
    <p:notesMasterId r:id="rId33"/>
  </p:notesMasterIdLst>
  <p:sldIdLst>
    <p:sldId id="290" r:id="rId8"/>
    <p:sldId id="284" r:id="rId9"/>
    <p:sldId id="317" r:id="rId10"/>
    <p:sldId id="318" r:id="rId11"/>
    <p:sldId id="336" r:id="rId12"/>
    <p:sldId id="330" r:id="rId13"/>
    <p:sldId id="337" r:id="rId14"/>
    <p:sldId id="306" r:id="rId15"/>
    <p:sldId id="297" r:id="rId16"/>
    <p:sldId id="322" r:id="rId17"/>
    <p:sldId id="326" r:id="rId18"/>
    <p:sldId id="320" r:id="rId19"/>
    <p:sldId id="340" r:id="rId20"/>
    <p:sldId id="331" r:id="rId21"/>
    <p:sldId id="325" r:id="rId22"/>
    <p:sldId id="328" r:id="rId23"/>
    <p:sldId id="319" r:id="rId24"/>
    <p:sldId id="338" r:id="rId25"/>
    <p:sldId id="309" r:id="rId26"/>
    <p:sldId id="342" r:id="rId27"/>
    <p:sldId id="275" r:id="rId28"/>
    <p:sldId id="296" r:id="rId29"/>
    <p:sldId id="324" r:id="rId30"/>
    <p:sldId id="313" r:id="rId31"/>
    <p:sldId id="343" r:id="rId3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9012ECD-51FC-41F1-AA8D-1B2483CD663E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Stijl, licht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Stijl, licht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Stijl, licht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8A107856-5554-42FB-B03E-39F5DBC370BA}" styleName="Stijl, gemiddeld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25" autoAdjust="0"/>
    <p:restoredTop sz="94637"/>
  </p:normalViewPr>
  <p:slideViewPr>
    <p:cSldViewPr snapToGrid="0" snapToObjects="1">
      <p:cViewPr varScale="1">
        <p:scale>
          <a:sx n="110" d="100"/>
          <a:sy n="110" d="100"/>
        </p:scale>
        <p:origin x="96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" Type="http://schemas.openxmlformats.org/officeDocument/2006/relationships/customXml" Target="../customXml/item3.xml"/><Relationship Id="rId21" Type="http://schemas.openxmlformats.org/officeDocument/2006/relationships/slide" Target="slides/slide14.xml"/><Relationship Id="rId34" Type="http://schemas.openxmlformats.org/officeDocument/2006/relationships/presProps" Target="presProps.xml"/><Relationship Id="rId7" Type="http://schemas.openxmlformats.org/officeDocument/2006/relationships/slideMaster" Target="slideMasters/slideMaster3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theme" Target="theme/theme1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" Type="http://schemas.openxmlformats.org/officeDocument/2006/relationships/customXml" Target="../customXml/item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35BBAF-DE9C-4302-8438-A7767EB4474E}" type="datetimeFigureOut">
              <a:rPr lang="nl-NL" smtClean="0"/>
              <a:t>9-4-2020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1DDC2C-CA83-4B23-AF79-7EE5B972B0D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03231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D4CCFBEF-B085-48A4-85C0-E2D403833A7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9459" name="Tijdelijke aanduiding voor notities 2">
            <a:extLst>
              <a:ext uri="{FF2B5EF4-FFF2-40B4-BE49-F238E27FC236}">
                <a16:creationId xmlns:a16="http://schemas.microsoft.com/office/drawing/2014/main" id="{6CE3F595-9E88-4FFE-BC44-16548F930B7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nl-NL" altLang="nl-NL">
              <a:latin typeface="Arial" panose="020B0604020202020204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19460" name="Tijdelijke aanduiding voor dianummer 3">
            <a:extLst>
              <a:ext uri="{FF2B5EF4-FFF2-40B4-BE49-F238E27FC236}">
                <a16:creationId xmlns:a16="http://schemas.microsoft.com/office/drawing/2014/main" id="{C3707043-FC58-49EF-B597-5AA2FEC532D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1pPr>
            <a:lvl2pPr marL="742950" indent="-28575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2pPr>
            <a:lvl3pPr marL="11430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3pPr>
            <a:lvl4pPr marL="16002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4pPr>
            <a:lvl5pPr marL="20574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9pPr>
          </a:lstStyle>
          <a:p>
            <a:fld id="{1417181F-2FAB-46EE-8CC6-BF50E5D37AD9}" type="slidenum">
              <a:rPr lang="en-US" altLang="nl-NL" sz="1200" smtClean="0"/>
              <a:pPr/>
              <a:t>1</a:t>
            </a:fld>
            <a:endParaRPr lang="en-US" altLang="nl-NL" sz="1200"/>
          </a:p>
        </p:txBody>
      </p:sp>
    </p:spTree>
    <p:extLst>
      <p:ext uri="{BB962C8B-B14F-4D97-AF65-F5344CB8AC3E}">
        <p14:creationId xmlns:p14="http://schemas.microsoft.com/office/powerpoint/2010/main" val="171134227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>
            <a:extLst>
              <a:ext uri="{FF2B5EF4-FFF2-40B4-BE49-F238E27FC236}">
                <a16:creationId xmlns:a16="http://schemas.microsoft.com/office/drawing/2014/main" id="{094BBF58-23FF-4DAA-BD73-F7999F7F529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1pPr>
            <a:lvl2pPr marL="742950" indent="-28575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2pPr>
            <a:lvl3pPr marL="11430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3pPr>
            <a:lvl4pPr marL="16002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4pPr>
            <a:lvl5pPr marL="20574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9pPr>
          </a:lstStyle>
          <a:p>
            <a:fld id="{31F1DCE9-D092-4294-A5D5-0A1D67C85617}" type="slidenum">
              <a:rPr lang="en-US" altLang="nl-NL" sz="1200" smtClean="0"/>
              <a:pPr/>
              <a:t>11</a:t>
            </a:fld>
            <a:endParaRPr lang="en-US" altLang="nl-NL" sz="1200"/>
          </a:p>
        </p:txBody>
      </p:sp>
      <p:sp>
        <p:nvSpPr>
          <p:cNvPr id="23554" name="Rectangle 2">
            <a:extLst>
              <a:ext uri="{FF2B5EF4-FFF2-40B4-BE49-F238E27FC236}">
                <a16:creationId xmlns:a16="http://schemas.microsoft.com/office/drawing/2014/main" id="{07D6153E-FF1F-4DB2-B4A6-9A02719F3EA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>
            <a:extLst>
              <a:ext uri="{FF2B5EF4-FFF2-40B4-BE49-F238E27FC236}">
                <a16:creationId xmlns:a16="http://schemas.microsoft.com/office/drawing/2014/main" id="{E16526A7-E91B-41D6-893B-0C84D15C201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nl-NL" altLang="nl-NL" dirty="0">
                <a:latin typeface="Arial" panose="020B0604020202020204" pitchFamily="34" charset="0"/>
                <a:ea typeface="ヒラギノ角ゴ Pro W3"/>
                <a:cs typeface="ヒラギノ角ゴ Pro W3"/>
              </a:rPr>
              <a:t>Voor niveau 2 VMBO basis, kader of VMBO-T/G, overgangsbewijs van 3 naar 4 HAVO, diploma entree-opleiding.</a:t>
            </a:r>
          </a:p>
          <a:p>
            <a:pPr eaLnBrk="1" hangingPunct="1"/>
            <a:r>
              <a:rPr lang="nl-NL" altLang="nl-NL" dirty="0">
                <a:latin typeface="Arial" panose="020B0604020202020204" pitchFamily="34" charset="0"/>
                <a:ea typeface="ヒラギノ角ゴ Pro W3"/>
                <a:cs typeface="ヒラギノ角ゴ Pro W3"/>
              </a:rPr>
              <a:t>Voor niveau 3/4 VMBO Kader economie of VMBO-T/G, overgangsbewijs van 3 naar 4 HAVO of VWO, MBO diploma verwante N2 opleiding.</a:t>
            </a:r>
          </a:p>
          <a:p>
            <a:pPr eaLnBrk="1" hangingPunct="1"/>
            <a:r>
              <a:rPr lang="nl-NL" altLang="nl-NL" dirty="0">
                <a:latin typeface="Arial" panose="020B0604020202020204" pitchFamily="34" charset="0"/>
                <a:ea typeface="ヒラギノ角ゴ Pro W3"/>
                <a:cs typeface="ヒラギノ角ゴ Pro W3"/>
              </a:rPr>
              <a:t> Overige opleidingen worden bij intake besproken.</a:t>
            </a:r>
          </a:p>
        </p:txBody>
      </p:sp>
    </p:spTree>
    <p:extLst>
      <p:ext uri="{BB962C8B-B14F-4D97-AF65-F5344CB8AC3E}">
        <p14:creationId xmlns:p14="http://schemas.microsoft.com/office/powerpoint/2010/main" val="22366391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>
            <a:extLst>
              <a:ext uri="{FF2B5EF4-FFF2-40B4-BE49-F238E27FC236}">
                <a16:creationId xmlns:a16="http://schemas.microsoft.com/office/drawing/2014/main" id="{BBAF202D-E3ED-4935-896B-71EF7A99E37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1pPr>
            <a:lvl2pPr marL="742950" indent="-28575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2pPr>
            <a:lvl3pPr marL="11430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3pPr>
            <a:lvl4pPr marL="16002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4pPr>
            <a:lvl5pPr marL="20574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9pPr>
          </a:lstStyle>
          <a:p>
            <a:fld id="{CEF0AF0F-FA6A-4A74-BABF-6959AD501396}" type="slidenum">
              <a:rPr lang="en-US" altLang="nl-NL" sz="1200" smtClean="0"/>
              <a:pPr/>
              <a:t>12</a:t>
            </a:fld>
            <a:endParaRPr lang="en-US" altLang="nl-NL" sz="1200"/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789D1264-DAA9-4ACC-BD74-D58B01FBE73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78BB6B3-E64C-4480-BD3A-C2B001FCAAB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7" name="Rectangle 3">
            <a:extLst>
              <a:ext uri="{FF2B5EF4-FFF2-40B4-BE49-F238E27FC236}">
                <a16:creationId xmlns:a16="http://schemas.microsoft.com/office/drawing/2014/main" id="{8CBCA4C9-7B76-4FDE-84CF-F98D5E42CB6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nl-NL" altLang="nl-NL">
                <a:latin typeface="Arial" panose="020B0604020202020204" pitchFamily="34" charset="0"/>
                <a:ea typeface="ヒラギノ角ゴ Pro W3"/>
                <a:cs typeface="ヒラギノ角ゴ Pro W3"/>
              </a:rPr>
              <a:t>Keuzedelen onder voorbehoud: Duits – Digitale Vaardigheden – Ondernemerschap – Oriëntatie Salarisadministratie – Doorstroom HBO.</a:t>
            </a:r>
          </a:p>
        </p:txBody>
      </p:sp>
    </p:spTree>
    <p:extLst>
      <p:ext uri="{BB962C8B-B14F-4D97-AF65-F5344CB8AC3E}">
        <p14:creationId xmlns:p14="http://schemas.microsoft.com/office/powerpoint/2010/main" val="26461697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>
            <a:extLst>
              <a:ext uri="{FF2B5EF4-FFF2-40B4-BE49-F238E27FC236}">
                <a16:creationId xmlns:a16="http://schemas.microsoft.com/office/drawing/2014/main" id="{BBAF202D-E3ED-4935-896B-71EF7A99E37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1pPr>
            <a:lvl2pPr marL="742950" indent="-28575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2pPr>
            <a:lvl3pPr marL="11430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3pPr>
            <a:lvl4pPr marL="16002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4pPr>
            <a:lvl5pPr marL="20574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9pPr>
          </a:lstStyle>
          <a:p>
            <a:fld id="{CEF0AF0F-FA6A-4A74-BABF-6959AD501396}" type="slidenum">
              <a:rPr lang="en-US" altLang="nl-NL" sz="1200" smtClean="0"/>
              <a:pPr/>
              <a:t>13</a:t>
            </a:fld>
            <a:endParaRPr lang="en-US" altLang="nl-NL" sz="1200"/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789D1264-DAA9-4ACC-BD74-D58B01FBE73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78BB6B3-E64C-4480-BD3A-C2B001FCAAB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7" name="Rectangle 3">
            <a:extLst>
              <a:ext uri="{FF2B5EF4-FFF2-40B4-BE49-F238E27FC236}">
                <a16:creationId xmlns:a16="http://schemas.microsoft.com/office/drawing/2014/main" id="{8CBCA4C9-7B76-4FDE-84CF-F98D5E42CB6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nl-NL" altLang="nl-NL">
                <a:latin typeface="Arial" panose="020B0604020202020204" pitchFamily="34" charset="0"/>
                <a:ea typeface="ヒラギノ角ゴ Pro W3"/>
                <a:cs typeface="ヒラギノ角ゴ Pro W3"/>
              </a:rPr>
              <a:t>Keuzedelen onder voorbehoud: Duits – Digitale Vaardigheden – Ondernemerschap – Oriëntatie Salarisadministratie – Doorstroom HBO.</a:t>
            </a:r>
          </a:p>
        </p:txBody>
      </p:sp>
    </p:spTree>
    <p:extLst>
      <p:ext uri="{BB962C8B-B14F-4D97-AF65-F5344CB8AC3E}">
        <p14:creationId xmlns:p14="http://schemas.microsoft.com/office/powerpoint/2010/main" val="219750942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>
            <a:extLst>
              <a:ext uri="{FF2B5EF4-FFF2-40B4-BE49-F238E27FC236}">
                <a16:creationId xmlns:a16="http://schemas.microsoft.com/office/drawing/2014/main" id="{BBAF202D-E3ED-4935-896B-71EF7A99E37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1pPr>
            <a:lvl2pPr marL="742950" indent="-28575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2pPr>
            <a:lvl3pPr marL="11430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3pPr>
            <a:lvl4pPr marL="16002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4pPr>
            <a:lvl5pPr marL="20574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9pPr>
          </a:lstStyle>
          <a:p>
            <a:fld id="{CEF0AF0F-FA6A-4A74-BABF-6959AD501396}" type="slidenum">
              <a:rPr lang="en-US" altLang="nl-NL" sz="1200" smtClean="0"/>
              <a:pPr/>
              <a:t>14</a:t>
            </a:fld>
            <a:endParaRPr lang="en-US" altLang="nl-NL" sz="1200"/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789D1264-DAA9-4ACC-BD74-D58B01FBE73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78BB6B3-E64C-4480-BD3A-C2B001FCAAB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7" name="Rectangle 3">
            <a:extLst>
              <a:ext uri="{FF2B5EF4-FFF2-40B4-BE49-F238E27FC236}">
                <a16:creationId xmlns:a16="http://schemas.microsoft.com/office/drawing/2014/main" id="{8CBCA4C9-7B76-4FDE-84CF-F98D5E42CB6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nl-NL" altLang="nl-NL">
                <a:latin typeface="Arial" panose="020B0604020202020204" pitchFamily="34" charset="0"/>
                <a:ea typeface="ヒラギノ角ゴ Pro W3"/>
                <a:cs typeface="ヒラギノ角ゴ Pro W3"/>
              </a:rPr>
              <a:t>Keuzedelen onder voorbehoud: Duits – Digitale Vaardigheden – Ondernemerschap – Oriëntatie Salarisadministratie – Doorstroom HBO.</a:t>
            </a:r>
          </a:p>
        </p:txBody>
      </p:sp>
    </p:spTree>
    <p:extLst>
      <p:ext uri="{BB962C8B-B14F-4D97-AF65-F5344CB8AC3E}">
        <p14:creationId xmlns:p14="http://schemas.microsoft.com/office/powerpoint/2010/main" val="70267019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>
            <a:extLst>
              <a:ext uri="{FF2B5EF4-FFF2-40B4-BE49-F238E27FC236}">
                <a16:creationId xmlns:a16="http://schemas.microsoft.com/office/drawing/2014/main" id="{DDB87CE0-BB0A-4711-9CA7-EC91A0AD47D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1pPr>
            <a:lvl2pPr marL="742950" indent="-28575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2pPr>
            <a:lvl3pPr marL="11430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3pPr>
            <a:lvl4pPr marL="16002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4pPr>
            <a:lvl5pPr marL="20574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9pPr>
          </a:lstStyle>
          <a:p>
            <a:fld id="{241F8931-3441-4F47-8A37-BEC8DB2C5D7A}" type="slidenum">
              <a:rPr lang="en-US" altLang="nl-NL" sz="1200" smtClean="0"/>
              <a:pPr/>
              <a:t>15</a:t>
            </a:fld>
            <a:endParaRPr lang="en-US" altLang="nl-NL" sz="1200"/>
          </a:p>
        </p:txBody>
      </p:sp>
      <p:sp>
        <p:nvSpPr>
          <p:cNvPr id="23554" name="Rectangle 2">
            <a:extLst>
              <a:ext uri="{FF2B5EF4-FFF2-40B4-BE49-F238E27FC236}">
                <a16:creationId xmlns:a16="http://schemas.microsoft.com/office/drawing/2014/main" id="{07D6153E-FF1F-4DB2-B4A6-9A02719F3EA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>
            <a:extLst>
              <a:ext uri="{FF2B5EF4-FFF2-40B4-BE49-F238E27FC236}">
                <a16:creationId xmlns:a16="http://schemas.microsoft.com/office/drawing/2014/main" id="{2EF7D0C3-8AF5-4AA9-A2D3-EE3094DD858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nl-NL" altLang="nl-NL">
                <a:latin typeface="Arial" panose="020B0604020202020204" pitchFamily="34" charset="0"/>
                <a:ea typeface="ヒラギノ角ゴ Pro W3"/>
                <a:cs typeface="ヒラギノ角ゴ Pro W3"/>
              </a:rPr>
              <a:t>Voor niveau 2 VMBO basis, kader of VMBO-T/G, overgangsbewijs van 3 naar 4 HAVO, diploma entree-opleiding.</a:t>
            </a:r>
          </a:p>
          <a:p>
            <a:pPr eaLnBrk="1" hangingPunct="1"/>
            <a:r>
              <a:rPr lang="nl-NL" altLang="nl-NL">
                <a:latin typeface="Arial" panose="020B0604020202020204" pitchFamily="34" charset="0"/>
                <a:ea typeface="ヒラギノ角ゴ Pro W3"/>
                <a:cs typeface="ヒラギノ角ゴ Pro W3"/>
              </a:rPr>
              <a:t>Voor niveau 3/4 VMBO Kader economie of VMBO-T/G, overgangsbewijs van 3 naar 4 HAVO of VWO, MBO diploma verwante N2 opleiding.</a:t>
            </a:r>
          </a:p>
          <a:p>
            <a:pPr eaLnBrk="1" hangingPunct="1"/>
            <a:r>
              <a:rPr lang="nl-NL" altLang="nl-NL">
                <a:latin typeface="Arial" panose="020B0604020202020204" pitchFamily="34" charset="0"/>
                <a:ea typeface="ヒラギノ角ゴ Pro W3"/>
                <a:cs typeface="ヒラギノ角ゴ Pro W3"/>
              </a:rPr>
              <a:t> Overige opleidingen worden bij intake besproken.</a:t>
            </a:r>
          </a:p>
        </p:txBody>
      </p:sp>
    </p:spTree>
    <p:extLst>
      <p:ext uri="{BB962C8B-B14F-4D97-AF65-F5344CB8AC3E}">
        <p14:creationId xmlns:p14="http://schemas.microsoft.com/office/powerpoint/2010/main" val="97011999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>
            <a:extLst>
              <a:ext uri="{FF2B5EF4-FFF2-40B4-BE49-F238E27FC236}">
                <a16:creationId xmlns:a16="http://schemas.microsoft.com/office/drawing/2014/main" id="{F5DE643F-2BD8-4699-BB34-88092ED0596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1pPr>
            <a:lvl2pPr marL="742950" indent="-28575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2pPr>
            <a:lvl3pPr marL="11430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3pPr>
            <a:lvl4pPr marL="16002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4pPr>
            <a:lvl5pPr marL="20574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9pPr>
          </a:lstStyle>
          <a:p>
            <a:fld id="{64B9C0F9-C84E-4CC0-B7EE-62B06CD6B32C}" type="slidenum">
              <a:rPr lang="en-US" altLang="nl-NL" sz="1200" smtClean="0"/>
              <a:pPr/>
              <a:t>16</a:t>
            </a:fld>
            <a:endParaRPr lang="en-US" altLang="nl-NL" sz="1200"/>
          </a:p>
        </p:txBody>
      </p:sp>
      <p:sp>
        <p:nvSpPr>
          <p:cNvPr id="23554" name="Rectangle 2">
            <a:extLst>
              <a:ext uri="{FF2B5EF4-FFF2-40B4-BE49-F238E27FC236}">
                <a16:creationId xmlns:a16="http://schemas.microsoft.com/office/drawing/2014/main" id="{07D6153E-FF1F-4DB2-B4A6-9A02719F3EA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>
            <a:extLst>
              <a:ext uri="{FF2B5EF4-FFF2-40B4-BE49-F238E27FC236}">
                <a16:creationId xmlns:a16="http://schemas.microsoft.com/office/drawing/2014/main" id="{DF884697-0AE7-4EEC-BB08-824CCF350CF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nl-NL" altLang="nl-NL">
                <a:latin typeface="Arial" panose="020B0604020202020204" pitchFamily="34" charset="0"/>
                <a:ea typeface="ヒラギノ角ゴ Pro W3"/>
                <a:cs typeface="ヒラギノ角ゴ Pro W3"/>
              </a:rPr>
              <a:t>Voor niveau 2 VMBO basis, kader of VMBO-T/G, overgangsbewijs van 3 naar 4 HAVO, diploma entree-opleiding.</a:t>
            </a:r>
          </a:p>
          <a:p>
            <a:pPr eaLnBrk="1" hangingPunct="1"/>
            <a:r>
              <a:rPr lang="nl-NL" altLang="nl-NL">
                <a:latin typeface="Arial" panose="020B0604020202020204" pitchFamily="34" charset="0"/>
                <a:ea typeface="ヒラギノ角ゴ Pro W3"/>
                <a:cs typeface="ヒラギノ角ゴ Pro W3"/>
              </a:rPr>
              <a:t>Voor niveau 3/4 VMBO Kader economie of VMBO-T/G, overgangsbewijs van 3 naar 4 HAVO of VWO, MBO diploma verwante N2 opleiding.</a:t>
            </a:r>
          </a:p>
          <a:p>
            <a:pPr eaLnBrk="1" hangingPunct="1"/>
            <a:r>
              <a:rPr lang="nl-NL" altLang="nl-NL">
                <a:latin typeface="Arial" panose="020B0604020202020204" pitchFamily="34" charset="0"/>
                <a:ea typeface="ヒラギノ角ゴ Pro W3"/>
                <a:cs typeface="ヒラギノ角ゴ Pro W3"/>
              </a:rPr>
              <a:t> Overige opleidingen worden bij intake besproken.</a:t>
            </a:r>
          </a:p>
        </p:txBody>
      </p:sp>
    </p:spTree>
    <p:extLst>
      <p:ext uri="{BB962C8B-B14F-4D97-AF65-F5344CB8AC3E}">
        <p14:creationId xmlns:p14="http://schemas.microsoft.com/office/powerpoint/2010/main" val="207633624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>
            <a:extLst>
              <a:ext uri="{FF2B5EF4-FFF2-40B4-BE49-F238E27FC236}">
                <a16:creationId xmlns:a16="http://schemas.microsoft.com/office/drawing/2014/main" id="{4793D1A6-D25C-4940-9389-4B1C9CFD92D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1pPr>
            <a:lvl2pPr marL="742950" indent="-28575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2pPr>
            <a:lvl3pPr marL="11430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3pPr>
            <a:lvl4pPr marL="16002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4pPr>
            <a:lvl5pPr marL="20574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9pPr>
          </a:lstStyle>
          <a:p>
            <a:fld id="{FA8A1645-D261-4A76-89C4-190FAE2450DF}" type="slidenum">
              <a:rPr lang="en-US" altLang="nl-NL" sz="1200" smtClean="0"/>
              <a:pPr/>
              <a:t>17</a:t>
            </a:fld>
            <a:endParaRPr lang="en-US" altLang="nl-NL" sz="1200"/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9B6A2EA7-B876-4BBA-A51F-96360336578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6ABDC35-4509-4776-861F-40E066403FF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1" name="Rectangle 3">
            <a:extLst>
              <a:ext uri="{FF2B5EF4-FFF2-40B4-BE49-F238E27FC236}">
                <a16:creationId xmlns:a16="http://schemas.microsoft.com/office/drawing/2014/main" id="{AD7615E4-7882-4118-9870-490209D278A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nl-NL" altLang="nl-NL">
                <a:latin typeface="Arial" panose="020B0604020202020204" pitchFamily="34" charset="0"/>
                <a:ea typeface="ヒラギノ角ゴ Pro W3"/>
                <a:cs typeface="ヒラギノ角ゴ Pro W3"/>
              </a:rPr>
              <a:t>Keuzedelen onder voorbehoud: Duits – Digitale Vaardigheden – Ondernemerschap – Oriëntatie Salarisadministratie – Doorstroom HBO.</a:t>
            </a:r>
          </a:p>
        </p:txBody>
      </p:sp>
    </p:spTree>
    <p:extLst>
      <p:ext uri="{BB962C8B-B14F-4D97-AF65-F5344CB8AC3E}">
        <p14:creationId xmlns:p14="http://schemas.microsoft.com/office/powerpoint/2010/main" val="177123887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>
            <a:extLst>
              <a:ext uri="{FF2B5EF4-FFF2-40B4-BE49-F238E27FC236}">
                <a16:creationId xmlns:a16="http://schemas.microsoft.com/office/drawing/2014/main" id="{4793D1A6-D25C-4940-9389-4B1C9CFD92D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1pPr>
            <a:lvl2pPr marL="742950" indent="-28575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2pPr>
            <a:lvl3pPr marL="11430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3pPr>
            <a:lvl4pPr marL="16002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4pPr>
            <a:lvl5pPr marL="20574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9pPr>
          </a:lstStyle>
          <a:p>
            <a:fld id="{FA8A1645-D261-4A76-89C4-190FAE2450DF}" type="slidenum">
              <a:rPr lang="en-US" altLang="nl-NL" sz="1200" smtClean="0"/>
              <a:pPr/>
              <a:t>18</a:t>
            </a:fld>
            <a:endParaRPr lang="en-US" altLang="nl-NL" sz="1200"/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9B6A2EA7-B876-4BBA-A51F-96360336578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6ABDC35-4509-4776-861F-40E066403FF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1" name="Rectangle 3">
            <a:extLst>
              <a:ext uri="{FF2B5EF4-FFF2-40B4-BE49-F238E27FC236}">
                <a16:creationId xmlns:a16="http://schemas.microsoft.com/office/drawing/2014/main" id="{AD7615E4-7882-4118-9870-490209D278A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nl-NL" altLang="nl-NL">
                <a:latin typeface="Arial" panose="020B0604020202020204" pitchFamily="34" charset="0"/>
                <a:ea typeface="ヒラギノ角ゴ Pro W3"/>
                <a:cs typeface="ヒラギノ角ゴ Pro W3"/>
              </a:rPr>
              <a:t>Keuzedelen onder voorbehoud: Duits – Digitale Vaardigheden – Ondernemerschap – Oriëntatie Salarisadministratie – Doorstroom HBO.</a:t>
            </a:r>
          </a:p>
        </p:txBody>
      </p:sp>
    </p:spTree>
    <p:extLst>
      <p:ext uri="{BB962C8B-B14F-4D97-AF65-F5344CB8AC3E}">
        <p14:creationId xmlns:p14="http://schemas.microsoft.com/office/powerpoint/2010/main" val="151333674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>
            <a:extLst>
              <a:ext uri="{FF2B5EF4-FFF2-40B4-BE49-F238E27FC236}">
                <a16:creationId xmlns:a16="http://schemas.microsoft.com/office/drawing/2014/main" id="{FE3B6C32-D5CC-4EEB-BCF3-99D9CE0D191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1pPr>
            <a:lvl2pPr marL="742950" indent="-28575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2pPr>
            <a:lvl3pPr marL="11430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3pPr>
            <a:lvl4pPr marL="16002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4pPr>
            <a:lvl5pPr marL="20574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9pPr>
          </a:lstStyle>
          <a:p>
            <a:fld id="{A44B9A2A-E394-492B-A6F2-A562C45D3410}" type="slidenum">
              <a:rPr lang="en-US" altLang="nl-NL" sz="1200" smtClean="0"/>
              <a:pPr/>
              <a:t>19</a:t>
            </a:fld>
            <a:endParaRPr lang="en-US" altLang="nl-NL" sz="1200"/>
          </a:p>
        </p:txBody>
      </p:sp>
      <p:sp>
        <p:nvSpPr>
          <p:cNvPr id="23554" name="Rectangle 2">
            <a:extLst>
              <a:ext uri="{FF2B5EF4-FFF2-40B4-BE49-F238E27FC236}">
                <a16:creationId xmlns:a16="http://schemas.microsoft.com/office/drawing/2014/main" id="{07D6153E-FF1F-4DB2-B4A6-9A02719F3EA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>
            <a:extLst>
              <a:ext uri="{FF2B5EF4-FFF2-40B4-BE49-F238E27FC236}">
                <a16:creationId xmlns:a16="http://schemas.microsoft.com/office/drawing/2014/main" id="{6AF8B57B-F0F0-4A91-A7C9-48F63792CEA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nl-NL" altLang="nl-NL">
                <a:latin typeface="Arial" panose="020B0604020202020204" pitchFamily="34" charset="0"/>
                <a:ea typeface="ヒラギノ角ゴ Pro W3"/>
                <a:cs typeface="ヒラギノ角ゴ Pro W3"/>
              </a:rPr>
              <a:t>Voor niveau 2 VMBO basis, kader of VMBO-T/G, overgangsbewijs van 3 naar 4 HAVO, diploma entree-opleiding.</a:t>
            </a:r>
          </a:p>
          <a:p>
            <a:pPr eaLnBrk="1" hangingPunct="1"/>
            <a:r>
              <a:rPr lang="nl-NL" altLang="nl-NL">
                <a:latin typeface="Arial" panose="020B0604020202020204" pitchFamily="34" charset="0"/>
                <a:ea typeface="ヒラギノ角ゴ Pro W3"/>
                <a:cs typeface="ヒラギノ角ゴ Pro W3"/>
              </a:rPr>
              <a:t>Voor niveau 3/4 VMBO Kader economie of VMBO-T/G, overgangsbewijs van 3 naar 4 HAVO of VWO, MBO diploma verwante N2 opleiding.</a:t>
            </a:r>
          </a:p>
          <a:p>
            <a:pPr eaLnBrk="1" hangingPunct="1"/>
            <a:r>
              <a:rPr lang="nl-NL" altLang="nl-NL">
                <a:latin typeface="Arial" panose="020B0604020202020204" pitchFamily="34" charset="0"/>
                <a:ea typeface="ヒラギノ角ゴ Pro W3"/>
                <a:cs typeface="ヒラギノ角ゴ Pro W3"/>
              </a:rPr>
              <a:t> Overige opleidingen worden bij intake besproken.</a:t>
            </a:r>
          </a:p>
        </p:txBody>
      </p:sp>
    </p:spTree>
    <p:extLst>
      <p:ext uri="{BB962C8B-B14F-4D97-AF65-F5344CB8AC3E}">
        <p14:creationId xmlns:p14="http://schemas.microsoft.com/office/powerpoint/2010/main" val="173772425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>
            <a:extLst>
              <a:ext uri="{FF2B5EF4-FFF2-40B4-BE49-F238E27FC236}">
                <a16:creationId xmlns:a16="http://schemas.microsoft.com/office/drawing/2014/main" id="{BBAF202D-E3ED-4935-896B-71EF7A99E37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1pPr>
            <a:lvl2pPr marL="742950" indent="-28575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2pPr>
            <a:lvl3pPr marL="11430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3pPr>
            <a:lvl4pPr marL="16002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4pPr>
            <a:lvl5pPr marL="20574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9pPr>
          </a:lstStyle>
          <a:p>
            <a:fld id="{CEF0AF0F-FA6A-4A74-BABF-6959AD501396}" type="slidenum">
              <a:rPr lang="en-US" altLang="nl-NL" sz="1200" smtClean="0"/>
              <a:pPr/>
              <a:t>20</a:t>
            </a:fld>
            <a:endParaRPr lang="en-US" altLang="nl-NL" sz="1200"/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789D1264-DAA9-4ACC-BD74-D58B01FBE73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78BB6B3-E64C-4480-BD3A-C2B001FCAAB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7" name="Rectangle 3">
            <a:extLst>
              <a:ext uri="{FF2B5EF4-FFF2-40B4-BE49-F238E27FC236}">
                <a16:creationId xmlns:a16="http://schemas.microsoft.com/office/drawing/2014/main" id="{8CBCA4C9-7B76-4FDE-84CF-F98D5E42CB6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nl-NL" altLang="nl-NL">
                <a:latin typeface="Arial" panose="020B0604020202020204" pitchFamily="34" charset="0"/>
                <a:ea typeface="ヒラギノ角ゴ Pro W3"/>
                <a:cs typeface="ヒラギノ角ゴ Pro W3"/>
              </a:rPr>
              <a:t>Keuzedelen onder voorbehoud: Duits – Digitale Vaardigheden – Ondernemerschap – Oriëntatie Salarisadministratie – Doorstroom HBO.</a:t>
            </a:r>
          </a:p>
        </p:txBody>
      </p:sp>
    </p:spTree>
    <p:extLst>
      <p:ext uri="{BB962C8B-B14F-4D97-AF65-F5344CB8AC3E}">
        <p14:creationId xmlns:p14="http://schemas.microsoft.com/office/powerpoint/2010/main" val="17945802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>
            <a:extLst>
              <a:ext uri="{FF2B5EF4-FFF2-40B4-BE49-F238E27FC236}">
                <a16:creationId xmlns:a16="http://schemas.microsoft.com/office/drawing/2014/main" id="{193CF9E5-D151-4E7E-B023-2472356FC1D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1pPr>
            <a:lvl2pPr marL="742950" indent="-28575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2pPr>
            <a:lvl3pPr marL="11430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3pPr>
            <a:lvl4pPr marL="16002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4pPr>
            <a:lvl5pPr marL="20574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9pPr>
          </a:lstStyle>
          <a:p>
            <a:fld id="{2C2147CB-74BA-4424-9B1A-415154F210C0}" type="slidenum">
              <a:rPr lang="en-US" altLang="nl-NL" sz="1200" smtClean="0"/>
              <a:pPr/>
              <a:t>2</a:t>
            </a:fld>
            <a:endParaRPr lang="en-US" altLang="nl-NL" sz="1200"/>
          </a:p>
        </p:txBody>
      </p:sp>
      <p:sp>
        <p:nvSpPr>
          <p:cNvPr id="56322" name="Rectangle 2">
            <a:extLst>
              <a:ext uri="{FF2B5EF4-FFF2-40B4-BE49-F238E27FC236}">
                <a16:creationId xmlns:a16="http://schemas.microsoft.com/office/drawing/2014/main" id="{1A74F553-BD2A-4D23-B75F-8D37633A28B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>
            <a:extLst>
              <a:ext uri="{FF2B5EF4-FFF2-40B4-BE49-F238E27FC236}">
                <a16:creationId xmlns:a16="http://schemas.microsoft.com/office/drawing/2014/main" id="{6F8CB967-9BAB-4416-A4DC-DD41313A50C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nl-NL" altLang="nl-NL">
                <a:latin typeface="Arial" panose="020B0604020202020204" pitchFamily="34" charset="0"/>
                <a:ea typeface="ヒラギノ角ゴ Pro W3"/>
                <a:cs typeface="ヒラギノ角ゴ Pro W3"/>
              </a:rPr>
              <a:t>Boxmeer uitstroom niveau 3 of BA uitstroom niveau 4.</a:t>
            </a:r>
          </a:p>
          <a:p>
            <a:r>
              <a:rPr lang="nl-NL" altLang="nl-NL">
                <a:latin typeface="Arial" panose="020B0604020202020204" pitchFamily="34" charset="0"/>
                <a:ea typeface="ヒラギノ角ゴ Pro W3"/>
                <a:cs typeface="ヒラギノ角ゴ Pro W3"/>
              </a:rPr>
              <a:t>Overeenkomsten Nijmegen-Boxmeer: Inhoudelijk dezelfde opleidingen, hetzelfde diploma, dezelfde manier van examineren</a:t>
            </a:r>
          </a:p>
          <a:p>
            <a:r>
              <a:rPr lang="nl-NL" altLang="nl-NL">
                <a:latin typeface="Arial" panose="020B0604020202020204" pitchFamily="34" charset="0"/>
                <a:ea typeface="ヒラギノ角ゴ Pro W3"/>
                <a:cs typeface="ヒラギノ角ゴ Pro W3"/>
              </a:rPr>
              <a:t>Verschillen: Andere stageadressen, gericht op de regio. Andere locatie (kleinschalig)</a:t>
            </a:r>
          </a:p>
          <a:p>
            <a:pPr eaLnBrk="1" hangingPunct="1"/>
            <a:endParaRPr lang="nl-NL" altLang="nl-NL">
              <a:latin typeface="Arial" panose="020B0604020202020204" pitchFamily="34" charset="0"/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244259042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>
            <a:extLst>
              <a:ext uri="{FF2B5EF4-FFF2-40B4-BE49-F238E27FC236}">
                <a16:creationId xmlns:a16="http://schemas.microsoft.com/office/drawing/2014/main" id="{E5531C56-8CA5-4547-94D9-ED8BDE35F0A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1pPr>
            <a:lvl2pPr marL="742950" indent="-28575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2pPr>
            <a:lvl3pPr marL="11430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3pPr>
            <a:lvl4pPr marL="16002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4pPr>
            <a:lvl5pPr marL="20574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9pPr>
          </a:lstStyle>
          <a:p>
            <a:fld id="{A636B1DA-3EBD-48F3-B0C8-78A7BB3BE285}" type="slidenum">
              <a:rPr lang="en-US" altLang="nl-NL" sz="1200" smtClean="0"/>
              <a:pPr/>
              <a:t>21</a:t>
            </a:fld>
            <a:endParaRPr lang="en-US" altLang="nl-NL" sz="1200"/>
          </a:p>
        </p:txBody>
      </p:sp>
      <p:sp>
        <p:nvSpPr>
          <p:cNvPr id="34818" name="Rectangle 2">
            <a:extLst>
              <a:ext uri="{FF2B5EF4-FFF2-40B4-BE49-F238E27FC236}">
                <a16:creationId xmlns:a16="http://schemas.microsoft.com/office/drawing/2014/main" id="{B46FAFC8-7983-43CF-821F-CF25EF3D7EA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>
            <a:extLst>
              <a:ext uri="{FF2B5EF4-FFF2-40B4-BE49-F238E27FC236}">
                <a16:creationId xmlns:a16="http://schemas.microsoft.com/office/drawing/2014/main" id="{2C044456-4BB4-4CD7-B092-F8130BA1AFC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nl-NL" altLang="nl-NL">
              <a:latin typeface="Arial" panose="020B0604020202020204" pitchFamily="34" charset="0"/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287711147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>
            <a:extLst>
              <a:ext uri="{FF2B5EF4-FFF2-40B4-BE49-F238E27FC236}">
                <a16:creationId xmlns:a16="http://schemas.microsoft.com/office/drawing/2014/main" id="{B9448BD3-53AD-4781-9BE8-657EED42345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1pPr>
            <a:lvl2pPr marL="742950" indent="-28575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2pPr>
            <a:lvl3pPr marL="11430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3pPr>
            <a:lvl4pPr marL="16002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4pPr>
            <a:lvl5pPr marL="20574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9pPr>
          </a:lstStyle>
          <a:p>
            <a:fld id="{F9407A74-D4EF-49CE-8BD0-356A28635CFF}" type="slidenum">
              <a:rPr lang="en-US" altLang="nl-NL" sz="1200" smtClean="0"/>
              <a:pPr/>
              <a:t>22</a:t>
            </a:fld>
            <a:endParaRPr lang="en-US" altLang="nl-NL" sz="1200"/>
          </a:p>
        </p:txBody>
      </p:sp>
      <p:sp>
        <p:nvSpPr>
          <p:cNvPr id="21506" name="Rectangle 2">
            <a:extLst>
              <a:ext uri="{FF2B5EF4-FFF2-40B4-BE49-F238E27FC236}">
                <a16:creationId xmlns:a16="http://schemas.microsoft.com/office/drawing/2014/main" id="{270B4D45-358F-4236-B7B4-B3D9C34591E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>
            <a:extLst>
              <a:ext uri="{FF2B5EF4-FFF2-40B4-BE49-F238E27FC236}">
                <a16:creationId xmlns:a16="http://schemas.microsoft.com/office/drawing/2014/main" id="{7A7D1CAF-30BC-40FB-AB17-08401A5121E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nl-NL" altLang="nl-NL">
              <a:latin typeface="Arial" panose="020B0604020202020204" pitchFamily="34" charset="0"/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366551696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>
            <a:extLst>
              <a:ext uri="{FF2B5EF4-FFF2-40B4-BE49-F238E27FC236}">
                <a16:creationId xmlns:a16="http://schemas.microsoft.com/office/drawing/2014/main" id="{E8BA52CD-CE88-4638-A770-66A01581A84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1pPr>
            <a:lvl2pPr marL="742950" indent="-28575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2pPr>
            <a:lvl3pPr marL="11430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3pPr>
            <a:lvl4pPr marL="16002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4pPr>
            <a:lvl5pPr marL="20574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9pPr>
          </a:lstStyle>
          <a:p>
            <a:fld id="{8F7414CB-3D4F-41CA-919A-82D16579BE01}" type="slidenum">
              <a:rPr lang="en-US" altLang="nl-NL" sz="1200" smtClean="0"/>
              <a:pPr/>
              <a:t>23</a:t>
            </a:fld>
            <a:endParaRPr lang="en-US" altLang="nl-NL" sz="1200"/>
          </a:p>
        </p:txBody>
      </p:sp>
      <p:sp>
        <p:nvSpPr>
          <p:cNvPr id="23554" name="Rectangle 2">
            <a:extLst>
              <a:ext uri="{FF2B5EF4-FFF2-40B4-BE49-F238E27FC236}">
                <a16:creationId xmlns:a16="http://schemas.microsoft.com/office/drawing/2014/main" id="{07D6153E-FF1F-4DB2-B4A6-9A02719F3EA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>
            <a:extLst>
              <a:ext uri="{FF2B5EF4-FFF2-40B4-BE49-F238E27FC236}">
                <a16:creationId xmlns:a16="http://schemas.microsoft.com/office/drawing/2014/main" id="{673B129C-D49E-4AD3-A296-12766773C24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nl-NL" altLang="nl-NL">
                <a:latin typeface="Arial" panose="020B0604020202020204" pitchFamily="34" charset="0"/>
                <a:ea typeface="ヒラギノ角ゴ Pro W3"/>
                <a:cs typeface="ヒラギノ角ゴ Pro W3"/>
              </a:rPr>
              <a:t>Voor niveau 2 VMBO basis, kader of VMBO-T/G, overgangsbewijs van 3 naar 4 HAVO, diploma entree-opleiding.</a:t>
            </a:r>
          </a:p>
          <a:p>
            <a:pPr eaLnBrk="1" hangingPunct="1"/>
            <a:r>
              <a:rPr lang="nl-NL" altLang="nl-NL">
                <a:latin typeface="Arial" panose="020B0604020202020204" pitchFamily="34" charset="0"/>
                <a:ea typeface="ヒラギノ角ゴ Pro W3"/>
                <a:cs typeface="ヒラギノ角ゴ Pro W3"/>
              </a:rPr>
              <a:t>Voor niveau 3/4 VMBO Kader economie of VMBO-T/G, overgangsbewijs van 3 naar 4 HAVO of VWO, MBO diploma verwante N2 opleiding.</a:t>
            </a:r>
          </a:p>
          <a:p>
            <a:pPr eaLnBrk="1" hangingPunct="1"/>
            <a:r>
              <a:rPr lang="nl-NL" altLang="nl-NL">
                <a:latin typeface="Arial" panose="020B0604020202020204" pitchFamily="34" charset="0"/>
                <a:ea typeface="ヒラギノ角ゴ Pro W3"/>
                <a:cs typeface="ヒラギノ角ゴ Pro W3"/>
              </a:rPr>
              <a:t> Overige opleidingen worden bij intake besproken.</a:t>
            </a:r>
          </a:p>
        </p:txBody>
      </p:sp>
    </p:spTree>
    <p:extLst>
      <p:ext uri="{BB962C8B-B14F-4D97-AF65-F5344CB8AC3E}">
        <p14:creationId xmlns:p14="http://schemas.microsoft.com/office/powerpoint/2010/main" val="42433458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>
            <a:extLst>
              <a:ext uri="{FF2B5EF4-FFF2-40B4-BE49-F238E27FC236}">
                <a16:creationId xmlns:a16="http://schemas.microsoft.com/office/drawing/2014/main" id="{2A1CE183-E0A0-4C4B-BAD2-0646561C7D4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1pPr>
            <a:lvl2pPr marL="742950" indent="-28575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2pPr>
            <a:lvl3pPr marL="11430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3pPr>
            <a:lvl4pPr marL="16002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4pPr>
            <a:lvl5pPr marL="20574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9pPr>
          </a:lstStyle>
          <a:p>
            <a:fld id="{BEABF0AD-5914-4057-A119-1B144EDA1516}" type="slidenum">
              <a:rPr lang="en-US" altLang="nl-NL" sz="1200" smtClean="0"/>
              <a:pPr/>
              <a:t>24</a:t>
            </a:fld>
            <a:endParaRPr lang="en-US" altLang="nl-NL" sz="1200"/>
          </a:p>
        </p:txBody>
      </p:sp>
      <p:sp>
        <p:nvSpPr>
          <p:cNvPr id="23554" name="Rectangle 2">
            <a:extLst>
              <a:ext uri="{FF2B5EF4-FFF2-40B4-BE49-F238E27FC236}">
                <a16:creationId xmlns:a16="http://schemas.microsoft.com/office/drawing/2014/main" id="{A04FF28A-842C-490D-99BE-42B6BEE5892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>
            <a:extLst>
              <a:ext uri="{FF2B5EF4-FFF2-40B4-BE49-F238E27FC236}">
                <a16:creationId xmlns:a16="http://schemas.microsoft.com/office/drawing/2014/main" id="{6F082775-366D-4733-A0C6-2D4F667AE08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nl-NL" altLang="nl-NL">
              <a:latin typeface="Arial" panose="020B0604020202020204" pitchFamily="34" charset="0"/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37337206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>
            <a:extLst>
              <a:ext uri="{FF2B5EF4-FFF2-40B4-BE49-F238E27FC236}">
                <a16:creationId xmlns:a16="http://schemas.microsoft.com/office/drawing/2014/main" id="{8F194A89-A17D-405D-82D6-A5A7FACBE0F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1pPr>
            <a:lvl2pPr marL="742950" indent="-28575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2pPr>
            <a:lvl3pPr marL="11430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3pPr>
            <a:lvl4pPr marL="16002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4pPr>
            <a:lvl5pPr marL="20574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9pPr>
          </a:lstStyle>
          <a:p>
            <a:fld id="{B01746AB-99B3-4BE9-A5CB-25E93972FC55}" type="slidenum">
              <a:rPr lang="en-US" altLang="nl-NL" sz="1200" smtClean="0"/>
              <a:pPr/>
              <a:t>3</a:t>
            </a:fld>
            <a:endParaRPr lang="en-US" altLang="nl-NL" sz="1200"/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84259FE4-6C60-4500-99D3-A7181443846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558DDA0-B391-45B6-863B-5C02B6D18BF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9" name="Rectangle 3">
            <a:extLst>
              <a:ext uri="{FF2B5EF4-FFF2-40B4-BE49-F238E27FC236}">
                <a16:creationId xmlns:a16="http://schemas.microsoft.com/office/drawing/2014/main" id="{E8B19A86-7C84-45AB-94AA-6BF480BE14D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nl-NL" altLang="nl-NL">
                <a:latin typeface="Arial" panose="020B0604020202020204" pitchFamily="34" charset="0"/>
                <a:ea typeface="ヒラギノ角ゴ Pro W3"/>
                <a:cs typeface="ヒラギノ角ゴ Pro W3"/>
              </a:rPr>
              <a:t>Keuzedelen onder voorbehoud:</a:t>
            </a:r>
          </a:p>
          <a:p>
            <a:pPr eaLnBrk="1" hangingPunct="1"/>
            <a:r>
              <a:rPr lang="nl-NL" altLang="nl-NL">
                <a:latin typeface="Arial" panose="020B0604020202020204" pitchFamily="34" charset="0"/>
                <a:ea typeface="ヒラギノ角ゴ Pro W3"/>
                <a:cs typeface="ヒラギノ角ゴ Pro W3"/>
              </a:rPr>
              <a:t>Duits of Engels </a:t>
            </a:r>
          </a:p>
          <a:p>
            <a:pPr eaLnBrk="1" hangingPunct="1"/>
            <a:r>
              <a:rPr lang="nl-NL" altLang="nl-NL">
                <a:latin typeface="Arial" panose="020B0604020202020204" pitchFamily="34" charset="0"/>
                <a:ea typeface="ヒラギノ角ゴ Pro W3"/>
                <a:cs typeface="ヒラギノ角ゴ Pro W3"/>
              </a:rPr>
              <a:t>Digitale vaardigheden of Financiële administratie doorstroom (1 jarig traject)</a:t>
            </a:r>
          </a:p>
          <a:p>
            <a:pPr eaLnBrk="1" hangingPunct="1"/>
            <a:r>
              <a:rPr lang="nl-NL" altLang="nl-NL">
                <a:latin typeface="Arial" panose="020B0604020202020204" pitchFamily="34" charset="0"/>
                <a:ea typeface="ヒラギノ角ゴ Pro W3"/>
                <a:cs typeface="ヒラギノ角ゴ Pro W3"/>
              </a:rPr>
              <a:t>Digitale vaardigheden of Financiële administratie doorstroom of Ondernemend gedrag (2-jarig traject)</a:t>
            </a:r>
          </a:p>
        </p:txBody>
      </p:sp>
    </p:spTree>
    <p:extLst>
      <p:ext uri="{BB962C8B-B14F-4D97-AF65-F5344CB8AC3E}">
        <p14:creationId xmlns:p14="http://schemas.microsoft.com/office/powerpoint/2010/main" val="20995687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>
            <a:extLst>
              <a:ext uri="{FF2B5EF4-FFF2-40B4-BE49-F238E27FC236}">
                <a16:creationId xmlns:a16="http://schemas.microsoft.com/office/drawing/2014/main" id="{8F194A89-A17D-405D-82D6-A5A7FACBE0F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1pPr>
            <a:lvl2pPr marL="742950" indent="-28575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2pPr>
            <a:lvl3pPr marL="11430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3pPr>
            <a:lvl4pPr marL="16002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4pPr>
            <a:lvl5pPr marL="20574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9pPr>
          </a:lstStyle>
          <a:p>
            <a:fld id="{B01746AB-99B3-4BE9-A5CB-25E93972FC55}" type="slidenum">
              <a:rPr lang="en-US" altLang="nl-NL" sz="1200" smtClean="0"/>
              <a:pPr/>
              <a:t>5</a:t>
            </a:fld>
            <a:endParaRPr lang="en-US" altLang="nl-NL" sz="1200"/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84259FE4-6C60-4500-99D3-A7181443846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558DDA0-B391-45B6-863B-5C02B6D18BF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9" name="Rectangle 3">
            <a:extLst>
              <a:ext uri="{FF2B5EF4-FFF2-40B4-BE49-F238E27FC236}">
                <a16:creationId xmlns:a16="http://schemas.microsoft.com/office/drawing/2014/main" id="{E8B19A86-7C84-45AB-94AA-6BF480BE14D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nl-NL" altLang="nl-NL">
                <a:latin typeface="Arial" panose="020B0604020202020204" pitchFamily="34" charset="0"/>
                <a:ea typeface="ヒラギノ角ゴ Pro W3"/>
                <a:cs typeface="ヒラギノ角ゴ Pro W3"/>
              </a:rPr>
              <a:t>Keuzedelen onder voorbehoud:</a:t>
            </a:r>
          </a:p>
          <a:p>
            <a:pPr eaLnBrk="1" hangingPunct="1"/>
            <a:r>
              <a:rPr lang="nl-NL" altLang="nl-NL">
                <a:latin typeface="Arial" panose="020B0604020202020204" pitchFamily="34" charset="0"/>
                <a:ea typeface="ヒラギノ角ゴ Pro W3"/>
                <a:cs typeface="ヒラギノ角ゴ Pro W3"/>
              </a:rPr>
              <a:t>Duits of Engels </a:t>
            </a:r>
          </a:p>
          <a:p>
            <a:pPr eaLnBrk="1" hangingPunct="1"/>
            <a:r>
              <a:rPr lang="nl-NL" altLang="nl-NL">
                <a:latin typeface="Arial" panose="020B0604020202020204" pitchFamily="34" charset="0"/>
                <a:ea typeface="ヒラギノ角ゴ Pro W3"/>
                <a:cs typeface="ヒラギノ角ゴ Pro W3"/>
              </a:rPr>
              <a:t>Digitale vaardigheden of Financiële administratie doorstroom (1 jarig traject)</a:t>
            </a:r>
          </a:p>
          <a:p>
            <a:pPr eaLnBrk="1" hangingPunct="1"/>
            <a:r>
              <a:rPr lang="nl-NL" altLang="nl-NL">
                <a:latin typeface="Arial" panose="020B0604020202020204" pitchFamily="34" charset="0"/>
                <a:ea typeface="ヒラギノ角ゴ Pro W3"/>
                <a:cs typeface="ヒラギノ角ゴ Pro W3"/>
              </a:rPr>
              <a:t>Digitale vaardigheden of Financiële administratie doorstroom of Ondernemend gedrag (2-jarig traject)</a:t>
            </a:r>
          </a:p>
        </p:txBody>
      </p:sp>
    </p:spTree>
    <p:extLst>
      <p:ext uri="{BB962C8B-B14F-4D97-AF65-F5344CB8AC3E}">
        <p14:creationId xmlns:p14="http://schemas.microsoft.com/office/powerpoint/2010/main" val="30861683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>
            <a:extLst>
              <a:ext uri="{FF2B5EF4-FFF2-40B4-BE49-F238E27FC236}">
                <a16:creationId xmlns:a16="http://schemas.microsoft.com/office/drawing/2014/main" id="{8F194A89-A17D-405D-82D6-A5A7FACBE0F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1pPr>
            <a:lvl2pPr marL="742950" indent="-28575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2pPr>
            <a:lvl3pPr marL="11430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3pPr>
            <a:lvl4pPr marL="16002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4pPr>
            <a:lvl5pPr marL="20574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9pPr>
          </a:lstStyle>
          <a:p>
            <a:fld id="{B01746AB-99B3-4BE9-A5CB-25E93972FC55}" type="slidenum">
              <a:rPr lang="en-US" altLang="nl-NL" sz="1200" smtClean="0"/>
              <a:pPr/>
              <a:t>6</a:t>
            </a:fld>
            <a:endParaRPr lang="en-US" altLang="nl-NL" sz="1200"/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84259FE4-6C60-4500-99D3-A7181443846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558DDA0-B391-45B6-863B-5C02B6D18BF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9" name="Rectangle 3">
            <a:extLst>
              <a:ext uri="{FF2B5EF4-FFF2-40B4-BE49-F238E27FC236}">
                <a16:creationId xmlns:a16="http://schemas.microsoft.com/office/drawing/2014/main" id="{E8B19A86-7C84-45AB-94AA-6BF480BE14D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nl-NL" altLang="nl-NL">
                <a:latin typeface="Arial" panose="020B0604020202020204" pitchFamily="34" charset="0"/>
                <a:ea typeface="ヒラギノ角ゴ Pro W3"/>
                <a:cs typeface="ヒラギノ角ゴ Pro W3"/>
              </a:rPr>
              <a:t>Keuzedelen onder voorbehoud:</a:t>
            </a:r>
          </a:p>
          <a:p>
            <a:pPr eaLnBrk="1" hangingPunct="1"/>
            <a:r>
              <a:rPr lang="nl-NL" altLang="nl-NL">
                <a:latin typeface="Arial" panose="020B0604020202020204" pitchFamily="34" charset="0"/>
                <a:ea typeface="ヒラギノ角ゴ Pro W3"/>
                <a:cs typeface="ヒラギノ角ゴ Pro W3"/>
              </a:rPr>
              <a:t>Duits of Engels </a:t>
            </a:r>
          </a:p>
          <a:p>
            <a:pPr eaLnBrk="1" hangingPunct="1"/>
            <a:r>
              <a:rPr lang="nl-NL" altLang="nl-NL">
                <a:latin typeface="Arial" panose="020B0604020202020204" pitchFamily="34" charset="0"/>
                <a:ea typeface="ヒラギノ角ゴ Pro W3"/>
                <a:cs typeface="ヒラギノ角ゴ Pro W3"/>
              </a:rPr>
              <a:t>Digitale vaardigheden of Financiële administratie doorstroom (1 jarig traject)</a:t>
            </a:r>
          </a:p>
          <a:p>
            <a:pPr eaLnBrk="1" hangingPunct="1"/>
            <a:r>
              <a:rPr lang="nl-NL" altLang="nl-NL">
                <a:latin typeface="Arial" panose="020B0604020202020204" pitchFamily="34" charset="0"/>
                <a:ea typeface="ヒラギノ角ゴ Pro W3"/>
                <a:cs typeface="ヒラギノ角ゴ Pro W3"/>
              </a:rPr>
              <a:t>Digitale vaardigheden of Financiële administratie doorstroom of Ondernemend gedrag (2-jarig traject)</a:t>
            </a:r>
          </a:p>
        </p:txBody>
      </p:sp>
    </p:spTree>
    <p:extLst>
      <p:ext uri="{BB962C8B-B14F-4D97-AF65-F5344CB8AC3E}">
        <p14:creationId xmlns:p14="http://schemas.microsoft.com/office/powerpoint/2010/main" val="24007119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>
            <a:extLst>
              <a:ext uri="{FF2B5EF4-FFF2-40B4-BE49-F238E27FC236}">
                <a16:creationId xmlns:a16="http://schemas.microsoft.com/office/drawing/2014/main" id="{8F194A89-A17D-405D-82D6-A5A7FACBE0F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1pPr>
            <a:lvl2pPr marL="742950" indent="-28575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2pPr>
            <a:lvl3pPr marL="11430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3pPr>
            <a:lvl4pPr marL="16002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4pPr>
            <a:lvl5pPr marL="20574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9pPr>
          </a:lstStyle>
          <a:p>
            <a:fld id="{B01746AB-99B3-4BE9-A5CB-25E93972FC55}" type="slidenum">
              <a:rPr lang="en-US" altLang="nl-NL" sz="1200" smtClean="0"/>
              <a:pPr/>
              <a:t>7</a:t>
            </a:fld>
            <a:endParaRPr lang="en-US" altLang="nl-NL" sz="1200"/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84259FE4-6C60-4500-99D3-A7181443846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558DDA0-B391-45B6-863B-5C02B6D18BF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9" name="Rectangle 3">
            <a:extLst>
              <a:ext uri="{FF2B5EF4-FFF2-40B4-BE49-F238E27FC236}">
                <a16:creationId xmlns:a16="http://schemas.microsoft.com/office/drawing/2014/main" id="{E8B19A86-7C84-45AB-94AA-6BF480BE14D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nl-NL" altLang="nl-NL">
                <a:latin typeface="Arial" panose="020B0604020202020204" pitchFamily="34" charset="0"/>
                <a:ea typeface="ヒラギノ角ゴ Pro W3"/>
                <a:cs typeface="ヒラギノ角ゴ Pro W3"/>
              </a:rPr>
              <a:t>Keuzedelen onder voorbehoud:</a:t>
            </a:r>
          </a:p>
          <a:p>
            <a:pPr eaLnBrk="1" hangingPunct="1"/>
            <a:r>
              <a:rPr lang="nl-NL" altLang="nl-NL">
                <a:latin typeface="Arial" panose="020B0604020202020204" pitchFamily="34" charset="0"/>
                <a:ea typeface="ヒラギノ角ゴ Pro W3"/>
                <a:cs typeface="ヒラギノ角ゴ Pro W3"/>
              </a:rPr>
              <a:t>Duits of Engels </a:t>
            </a:r>
          </a:p>
          <a:p>
            <a:pPr eaLnBrk="1" hangingPunct="1"/>
            <a:r>
              <a:rPr lang="nl-NL" altLang="nl-NL">
                <a:latin typeface="Arial" panose="020B0604020202020204" pitchFamily="34" charset="0"/>
                <a:ea typeface="ヒラギノ角ゴ Pro W3"/>
                <a:cs typeface="ヒラギノ角ゴ Pro W3"/>
              </a:rPr>
              <a:t>Digitale vaardigheden of Financiële administratie doorstroom (1 jarig traject)</a:t>
            </a:r>
          </a:p>
          <a:p>
            <a:pPr eaLnBrk="1" hangingPunct="1"/>
            <a:r>
              <a:rPr lang="nl-NL" altLang="nl-NL">
                <a:latin typeface="Arial" panose="020B0604020202020204" pitchFamily="34" charset="0"/>
                <a:ea typeface="ヒラギノ角ゴ Pro W3"/>
                <a:cs typeface="ヒラギノ角ゴ Pro W3"/>
              </a:rPr>
              <a:t>Digitale vaardigheden of Financiële administratie doorstroom of Ondernemend gedrag (2-jarig traject)</a:t>
            </a:r>
          </a:p>
        </p:txBody>
      </p:sp>
    </p:spTree>
    <p:extLst>
      <p:ext uri="{BB962C8B-B14F-4D97-AF65-F5344CB8AC3E}">
        <p14:creationId xmlns:p14="http://schemas.microsoft.com/office/powerpoint/2010/main" val="38472730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>
            <a:extLst>
              <a:ext uri="{FF2B5EF4-FFF2-40B4-BE49-F238E27FC236}">
                <a16:creationId xmlns:a16="http://schemas.microsoft.com/office/drawing/2014/main" id="{281182A3-A1EE-4FE5-9066-4C95C35FFFF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1pPr>
            <a:lvl2pPr marL="742950" indent="-28575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2pPr>
            <a:lvl3pPr marL="11430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3pPr>
            <a:lvl4pPr marL="16002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4pPr>
            <a:lvl5pPr marL="20574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9pPr>
          </a:lstStyle>
          <a:p>
            <a:fld id="{71A0850C-55E0-4FA3-AFF4-AB6C5EACEEC5}" type="slidenum">
              <a:rPr lang="en-US" altLang="nl-NL" sz="1200" smtClean="0"/>
              <a:pPr/>
              <a:t>8</a:t>
            </a:fld>
            <a:endParaRPr lang="en-US" altLang="nl-NL" sz="1200"/>
          </a:p>
        </p:txBody>
      </p:sp>
      <p:sp>
        <p:nvSpPr>
          <p:cNvPr id="34818" name="Rectangle 2">
            <a:extLst>
              <a:ext uri="{FF2B5EF4-FFF2-40B4-BE49-F238E27FC236}">
                <a16:creationId xmlns:a16="http://schemas.microsoft.com/office/drawing/2014/main" id="{7185754E-CECC-44E0-8CDD-E415562ECF6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>
            <a:extLst>
              <a:ext uri="{FF2B5EF4-FFF2-40B4-BE49-F238E27FC236}">
                <a16:creationId xmlns:a16="http://schemas.microsoft.com/office/drawing/2014/main" id="{0483FEAD-6624-413F-95FE-E22A268D4D8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nl-NL" altLang="nl-NL">
              <a:latin typeface="Arial" panose="020B0604020202020204" pitchFamily="34" charset="0"/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25383328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>
            <a:extLst>
              <a:ext uri="{FF2B5EF4-FFF2-40B4-BE49-F238E27FC236}">
                <a16:creationId xmlns:a16="http://schemas.microsoft.com/office/drawing/2014/main" id="{53FF3CD3-9A4A-4CEA-95B6-F89C69ECDB9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1pPr>
            <a:lvl2pPr marL="742950" indent="-28575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2pPr>
            <a:lvl3pPr marL="11430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3pPr>
            <a:lvl4pPr marL="16002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4pPr>
            <a:lvl5pPr marL="20574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9pPr>
          </a:lstStyle>
          <a:p>
            <a:fld id="{C5DA3A53-18AC-437F-B143-8E940796C4A0}" type="slidenum">
              <a:rPr lang="en-US" altLang="nl-NL" sz="1200" smtClean="0"/>
              <a:pPr/>
              <a:t>9</a:t>
            </a:fld>
            <a:endParaRPr lang="en-US" altLang="nl-NL" sz="1200"/>
          </a:p>
        </p:txBody>
      </p:sp>
      <p:sp>
        <p:nvSpPr>
          <p:cNvPr id="21506" name="Rectangle 2">
            <a:extLst>
              <a:ext uri="{FF2B5EF4-FFF2-40B4-BE49-F238E27FC236}">
                <a16:creationId xmlns:a16="http://schemas.microsoft.com/office/drawing/2014/main" id="{6CD808E3-3121-4B37-882E-5B729AE66D5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>
            <a:extLst>
              <a:ext uri="{FF2B5EF4-FFF2-40B4-BE49-F238E27FC236}">
                <a16:creationId xmlns:a16="http://schemas.microsoft.com/office/drawing/2014/main" id="{B6228481-6E9A-415B-A13A-D32B0168F42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nl-NL" altLang="nl-NL">
              <a:latin typeface="Arial" panose="020B0604020202020204" pitchFamily="34" charset="0"/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19822663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>
            <a:extLst>
              <a:ext uri="{FF2B5EF4-FFF2-40B4-BE49-F238E27FC236}">
                <a16:creationId xmlns:a16="http://schemas.microsoft.com/office/drawing/2014/main" id="{6EB4C34A-9A2E-4314-B2B6-EC5354BFC69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1pPr>
            <a:lvl2pPr marL="742950" indent="-28575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2pPr>
            <a:lvl3pPr marL="11430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3pPr>
            <a:lvl4pPr marL="16002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4pPr>
            <a:lvl5pPr marL="20574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9pPr>
          </a:lstStyle>
          <a:p>
            <a:fld id="{4A6C41DE-FA20-4C7A-8936-4CA1DFCE4303}" type="slidenum">
              <a:rPr lang="en-US" altLang="nl-NL" sz="1200" smtClean="0"/>
              <a:pPr/>
              <a:t>10</a:t>
            </a:fld>
            <a:endParaRPr lang="en-US" altLang="nl-NL" sz="1200"/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4CCC62A2-8270-420C-9830-995823F7247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349F2BA-6855-4235-B8BC-3BB306CC33C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7" name="Rectangle 3">
            <a:extLst>
              <a:ext uri="{FF2B5EF4-FFF2-40B4-BE49-F238E27FC236}">
                <a16:creationId xmlns:a16="http://schemas.microsoft.com/office/drawing/2014/main" id="{C30CB14D-4038-4B41-A304-77C95346D93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nl-NL" altLang="nl-NL">
                <a:latin typeface="Arial" panose="020B0604020202020204" pitchFamily="34" charset="0"/>
                <a:ea typeface="ヒラギノ角ゴ Pro W3"/>
                <a:cs typeface="ヒラギノ角ゴ Pro W3"/>
              </a:rPr>
              <a:t>Niveau 2 </a:t>
            </a:r>
            <a:r>
              <a:rPr lang="nl-NL" altLang="nl-NL">
                <a:latin typeface="Arial" panose="020B0604020202020204" pitchFamily="34" charset="0"/>
                <a:ea typeface="ヒラギノ角ゴ Pro W3"/>
                <a:cs typeface="ヒラギノ角ゴ Pro W3"/>
                <a:sym typeface="Wingdings" panose="05000000000000000000" pitchFamily="2" charset="2"/>
              </a:rPr>
              <a:t> secretarieel medewerker, medewerker secretariaat en receptie,  bedrijfsadministratief medewerker, telefonist/receptionist</a:t>
            </a:r>
            <a:endParaRPr lang="nl-NL" altLang="nl-NL">
              <a:latin typeface="Arial" panose="020B0604020202020204" pitchFamily="34" charset="0"/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39407243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7"/>
          <p:cNvSpPr>
            <a:spLocks noGrp="1"/>
          </p:cNvSpPr>
          <p:nvPr>
            <p:ph type="title"/>
          </p:nvPr>
        </p:nvSpPr>
        <p:spPr>
          <a:xfrm>
            <a:off x="628650" y="642220"/>
            <a:ext cx="6776605" cy="1325563"/>
          </a:xfrm>
        </p:spPr>
        <p:txBody>
          <a:bodyPr/>
          <a:lstStyle>
            <a:lvl1pPr>
              <a:defRPr sz="4800"/>
            </a:lvl1pPr>
          </a:lstStyle>
          <a:p>
            <a:r>
              <a:rPr lang="nl-NL"/>
              <a:t>Klik om stijl te bewerken</a:t>
            </a:r>
            <a:endParaRPr lang="nl-NL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grafi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nl-NL" dirty="0"/>
              <a:t>Klik om de stijl te bewerken</a:t>
            </a:r>
            <a:endParaRPr lang="en-US" dirty="0"/>
          </a:p>
        </p:txBody>
      </p:sp>
      <p:sp>
        <p:nvSpPr>
          <p:cNvPr id="5" name="Tijdelijke aanduiding voor grafiek 4"/>
          <p:cNvSpPr>
            <a:spLocks noGrp="1"/>
          </p:cNvSpPr>
          <p:nvPr>
            <p:ph type="chart" sz="quarter" idx="10"/>
          </p:nvPr>
        </p:nvSpPr>
        <p:spPr>
          <a:xfrm>
            <a:off x="628650" y="1790700"/>
            <a:ext cx="7886700" cy="414192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361393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grafiek uilt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4" name="Tijdelijke aanduiding voor tekst 4"/>
          <p:cNvSpPr>
            <a:spLocks noGrp="1"/>
          </p:cNvSpPr>
          <p:nvPr>
            <p:ph type="body" sz="quarter" idx="11"/>
          </p:nvPr>
        </p:nvSpPr>
        <p:spPr>
          <a:xfrm>
            <a:off x="4740250" y="1825625"/>
            <a:ext cx="3775100" cy="4038600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7" name="Tijdelijke aanduiding voor grafiek 6"/>
          <p:cNvSpPr>
            <a:spLocks noGrp="1"/>
          </p:cNvSpPr>
          <p:nvPr>
            <p:ph type="chart" sz="quarter" idx="12"/>
          </p:nvPr>
        </p:nvSpPr>
        <p:spPr>
          <a:xfrm>
            <a:off x="628650" y="1825625"/>
            <a:ext cx="4025900" cy="40386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729213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tab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 b="1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5" name="Tijdelijke aanduiding voor tabel 4"/>
          <p:cNvSpPr>
            <a:spLocks noGrp="1"/>
          </p:cNvSpPr>
          <p:nvPr>
            <p:ph type="tbl" sz="quarter" idx="10"/>
          </p:nvPr>
        </p:nvSpPr>
        <p:spPr>
          <a:xfrm>
            <a:off x="628650" y="1903413"/>
            <a:ext cx="7886700" cy="3976997"/>
          </a:xfrm>
          <a:noFill/>
          <a:ln>
            <a:noFill/>
          </a:ln>
        </p:spPr>
        <p:txBody>
          <a:bodyPr/>
          <a:lstStyle>
            <a:lvl1pPr marL="0" indent="0">
              <a:buNone/>
              <a:defRPr/>
            </a:lvl1pPr>
          </a:lstStyle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083015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tabel uitl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4" name="Tijdelijke aanduiding voor tabel 3"/>
          <p:cNvSpPr>
            <a:spLocks noGrp="1"/>
          </p:cNvSpPr>
          <p:nvPr>
            <p:ph type="tbl" sz="quarter" idx="10"/>
          </p:nvPr>
        </p:nvSpPr>
        <p:spPr>
          <a:xfrm>
            <a:off x="628650" y="1858963"/>
            <a:ext cx="3906179" cy="399891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nl-NL" dirty="0"/>
          </a:p>
        </p:txBody>
      </p:sp>
      <p:sp>
        <p:nvSpPr>
          <p:cNvPr id="6" name="Tijdelijke aanduiding voor tekst 5"/>
          <p:cNvSpPr>
            <a:spLocks noGrp="1"/>
          </p:cNvSpPr>
          <p:nvPr>
            <p:ph type="body" sz="quarter" idx="11"/>
          </p:nvPr>
        </p:nvSpPr>
        <p:spPr>
          <a:xfrm>
            <a:off x="4824413" y="1858964"/>
            <a:ext cx="3690937" cy="3998912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7161761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met ondertite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28650" y="1828800"/>
            <a:ext cx="5720944" cy="719667"/>
          </a:xfrm>
        </p:spPr>
        <p:txBody>
          <a:bodyPr/>
          <a:lstStyle>
            <a:lvl1pPr marL="0" indent="0" algn="l">
              <a:buNone/>
              <a:defRPr sz="2400" b="1" i="0">
                <a:latin typeface="Arial" charset="0"/>
                <a:ea typeface="Arial" charset="0"/>
                <a:cs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628650" y="365129"/>
            <a:ext cx="727176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ard (teks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0"/>
          </p:nvPr>
        </p:nvSpPr>
        <p:spPr>
          <a:xfrm>
            <a:off x="628650" y="1865250"/>
            <a:ext cx="7886700" cy="3876675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elijking (teks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30"/>
            <a:ext cx="7886700" cy="1316034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29842" y="1681163"/>
            <a:ext cx="386834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Subtitel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29152" y="1681163"/>
            <a:ext cx="38873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Subtitel</a:t>
            </a:r>
          </a:p>
        </p:txBody>
      </p:sp>
      <p:sp>
        <p:nvSpPr>
          <p:cNvPr id="8" name="Tijdelijke aanduiding voor tekst 7"/>
          <p:cNvSpPr>
            <a:spLocks noGrp="1"/>
          </p:cNvSpPr>
          <p:nvPr>
            <p:ph type="body" sz="quarter" idx="10"/>
          </p:nvPr>
        </p:nvSpPr>
        <p:spPr>
          <a:xfrm>
            <a:off x="630238" y="2505075"/>
            <a:ext cx="3868737" cy="3351213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9" name="Tijdelijke aanduiding voor tekst 7"/>
          <p:cNvSpPr>
            <a:spLocks noGrp="1"/>
          </p:cNvSpPr>
          <p:nvPr>
            <p:ph type="body" sz="quarter" idx="11"/>
          </p:nvPr>
        </p:nvSpPr>
        <p:spPr>
          <a:xfrm>
            <a:off x="4629152" y="2505075"/>
            <a:ext cx="3868737" cy="3351213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e kolommen (teks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0"/>
          </p:nvPr>
        </p:nvSpPr>
        <p:spPr>
          <a:xfrm>
            <a:off x="628649" y="1825625"/>
            <a:ext cx="3883877" cy="403860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7" name="Tijdelijke aanduiding voor tekst 4"/>
          <p:cNvSpPr>
            <a:spLocks noGrp="1"/>
          </p:cNvSpPr>
          <p:nvPr>
            <p:ph type="body" sz="quarter" idx="11"/>
          </p:nvPr>
        </p:nvSpPr>
        <p:spPr>
          <a:xfrm>
            <a:off x="4624039" y="1825625"/>
            <a:ext cx="3891311" cy="403860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afbeelding 5"/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9144000" cy="5874106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beelding en uitl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4" name="Tijdelijke aanduiding voor afbeelding 3"/>
          <p:cNvSpPr>
            <a:spLocks noGrp="1"/>
          </p:cNvSpPr>
          <p:nvPr>
            <p:ph type="pic" sz="quarter" idx="10"/>
          </p:nvPr>
        </p:nvSpPr>
        <p:spPr>
          <a:xfrm>
            <a:off x="628650" y="1828800"/>
            <a:ext cx="4411663" cy="402907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6" name="Tijdelijke aanduiding voor tekst 5"/>
          <p:cNvSpPr>
            <a:spLocks noGrp="1"/>
          </p:cNvSpPr>
          <p:nvPr>
            <p:ph type="body" sz="quarter" idx="11"/>
          </p:nvPr>
        </p:nvSpPr>
        <p:spPr>
          <a:xfrm>
            <a:off x="5145088" y="1828799"/>
            <a:ext cx="3370262" cy="4029075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1269805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BDFB6B2-E90D-49AE-969F-0C9FF863C02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6BE20879-0901-4AD2-BBEE-E1E5341D1C1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E811C29B-12FC-48BD-AC61-F8FF7003438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10C80A-7D94-44DB-8FB0-41F8D2BBA119}" type="slidenum">
              <a:rPr lang="en-US" altLang="nl-NL"/>
              <a:pPr>
                <a:defRPr/>
              </a:pPr>
              <a:t>‹nr.›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23020443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B5E92CC1-8E01-4917-8367-D8C9D7414EF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DCDCA01C-3EA2-4309-B115-7719E243051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17D43112-3E45-4120-A33A-C0AD8B9EC25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3AEF33-2DFE-4707-87D5-2B2E207D5CBC}" type="slidenum">
              <a:rPr lang="en-US" altLang="nl-NL"/>
              <a:pPr>
                <a:defRPr/>
              </a:pPr>
              <a:t>‹nr.›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36887288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dirty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6"/>
            <a:ext cx="7886700" cy="40265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</p:txBody>
      </p:sp>
    </p:spTree>
    <p:extLst>
      <p:ext uri="{BB962C8B-B14F-4D97-AF65-F5344CB8AC3E}">
        <p14:creationId xmlns:p14="http://schemas.microsoft.com/office/powerpoint/2010/main" val="20581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1" r:id="rId2"/>
    <p:sldLayoutId id="2147483662" r:id="rId3"/>
    <p:sldLayoutId id="2147483665" r:id="rId4"/>
    <p:sldLayoutId id="2147483664" r:id="rId5"/>
    <p:sldLayoutId id="2147483673" r:id="rId6"/>
    <p:sldLayoutId id="2147483683" r:id="rId7"/>
    <p:sldLayoutId id="2147483684" r:id="rId8"/>
    <p:sldLayoutId id="2147483685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1pPr>
    </p:titleStyle>
    <p:bodyStyle>
      <a:lvl1pPr marL="342900" indent="-3429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–"/>
        <a:defRPr sz="2400" kern="1200">
          <a:solidFill>
            <a:schemeClr val="accent5">
              <a:lumMod val="1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5">
              <a:lumMod val="1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000" kern="1200">
          <a:solidFill>
            <a:schemeClr val="accent5">
              <a:lumMod val="1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800" kern="1200">
          <a:solidFill>
            <a:schemeClr val="accent5">
              <a:lumMod val="1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1800" kern="1200">
          <a:solidFill>
            <a:schemeClr val="accent5">
              <a:lumMod val="1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dirty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6"/>
            <a:ext cx="7886700" cy="40265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</p:txBody>
      </p:sp>
    </p:spTree>
    <p:extLst>
      <p:ext uri="{BB962C8B-B14F-4D97-AF65-F5344CB8AC3E}">
        <p14:creationId xmlns:p14="http://schemas.microsoft.com/office/powerpoint/2010/main" val="3657446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i="0" kern="1200">
          <a:solidFill>
            <a:schemeClr val="accent1"/>
          </a:solidFill>
          <a:latin typeface="Arial" charset="0"/>
          <a:ea typeface="Arial" charset="0"/>
          <a:cs typeface="Arial" charset="0"/>
        </a:defRPr>
      </a:lvl1pPr>
    </p:titleStyle>
    <p:bodyStyle>
      <a:lvl1pPr marL="342900" indent="-3429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–"/>
        <a:defRPr sz="2400" kern="1200">
          <a:solidFill>
            <a:schemeClr val="accent5">
              <a:lumMod val="10000"/>
            </a:schemeClr>
          </a:solidFill>
          <a:latin typeface="+mj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5">
              <a:lumMod val="1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000" kern="1200">
          <a:solidFill>
            <a:schemeClr val="accent5">
              <a:lumMod val="1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800" kern="1200">
          <a:solidFill>
            <a:schemeClr val="accent5">
              <a:lumMod val="1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1800" kern="1200">
          <a:solidFill>
            <a:schemeClr val="accent5">
              <a:lumMod val="1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1143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</p:txBody>
      </p:sp>
    </p:spTree>
    <p:extLst>
      <p:ext uri="{BB962C8B-B14F-4D97-AF65-F5344CB8AC3E}">
        <p14:creationId xmlns:p14="http://schemas.microsoft.com/office/powerpoint/2010/main" val="1657124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8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i="0" kern="1200">
          <a:solidFill>
            <a:schemeClr val="accent2"/>
          </a:solidFill>
          <a:latin typeface="Arial" charset="0"/>
          <a:ea typeface="Arial" charset="0"/>
          <a:cs typeface="Arial" charset="0"/>
        </a:defRPr>
      </a:lvl1pPr>
    </p:titleStyle>
    <p:bodyStyle>
      <a:lvl1pPr marL="342900" indent="-3429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8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18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9.emf"/><Relationship Id="rId4" Type="http://schemas.openxmlformats.org/officeDocument/2006/relationships/package" Target="../embeddings/Microsoft_Excel_Worksheet.xlsx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hyperlink" Target="http://www.welling.nl/" TargetMode="External"/><Relationship Id="rId3" Type="http://schemas.openxmlformats.org/officeDocument/2006/relationships/hyperlink" Target="http://www.rentb.nl/" TargetMode="External"/><Relationship Id="rId7" Type="http://schemas.openxmlformats.org/officeDocument/2006/relationships/image" Target="../media/image28.png"/><Relationship Id="rId12" Type="http://schemas.openxmlformats.org/officeDocument/2006/relationships/image" Target="../media/image32.jpeg"/><Relationship Id="rId17" Type="http://schemas.openxmlformats.org/officeDocument/2006/relationships/image" Target="../media/image35.png"/><Relationship Id="rId2" Type="http://schemas.openxmlformats.org/officeDocument/2006/relationships/notesSlide" Target="../notesSlides/notesSlide21.xml"/><Relationship Id="rId16" Type="http://schemas.openxmlformats.org/officeDocument/2006/relationships/image" Target="../media/image34.png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www.kalo.nl/kalo" TargetMode="External"/><Relationship Id="rId11" Type="http://schemas.openxmlformats.org/officeDocument/2006/relationships/hyperlink" Target="http://www.vandervelden.com/" TargetMode="External"/><Relationship Id="rId5" Type="http://schemas.openxmlformats.org/officeDocument/2006/relationships/image" Target="../media/image27.png"/><Relationship Id="rId15" Type="http://schemas.openxmlformats.org/officeDocument/2006/relationships/hyperlink" Target="http://huismangroup.cowpunks-dev2.nl/nl" TargetMode="External"/><Relationship Id="rId10" Type="http://schemas.openxmlformats.org/officeDocument/2006/relationships/image" Target="../media/image31.png"/><Relationship Id="rId4" Type="http://schemas.openxmlformats.org/officeDocument/2006/relationships/image" Target="../media/image26.png"/><Relationship Id="rId9" Type="http://schemas.openxmlformats.org/officeDocument/2006/relationships/image" Target="../media/image30.png"/><Relationship Id="rId14" Type="http://schemas.openxmlformats.org/officeDocument/2006/relationships/image" Target="../media/image33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9.pn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mailto:m.kouwenberg@roc-nijmegen.nl" TargetMode="External"/><Relationship Id="rId2" Type="http://schemas.openxmlformats.org/officeDocument/2006/relationships/hyperlink" Target="mailto:h.witsiers@roc-nijmegen.nl" TargetMode="Externa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6.png"/><Relationship Id="rId3" Type="http://schemas.openxmlformats.org/officeDocument/2006/relationships/hyperlink" Target="http://www.hanos.nl/HANOS-Internationale-Horeca-Groothandel.htm" TargetMode="External"/><Relationship Id="rId7" Type="http://schemas.openxmlformats.org/officeDocument/2006/relationships/hyperlink" Target="http://beaufortmakelaars.nl/" TargetMode="External"/><Relationship Id="rId12" Type="http://schemas.openxmlformats.org/officeDocument/2006/relationships/image" Target="../media/image1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1.png"/><Relationship Id="rId11" Type="http://schemas.openxmlformats.org/officeDocument/2006/relationships/hyperlink" Target="http://www.donuitzendgroep.nl/nl-nl/home.aspx" TargetMode="External"/><Relationship Id="rId5" Type="http://schemas.openxmlformats.org/officeDocument/2006/relationships/image" Target="../media/image10.png"/><Relationship Id="rId10" Type="http://schemas.openxmlformats.org/officeDocument/2006/relationships/image" Target="../media/image14.png"/><Relationship Id="rId4" Type="http://schemas.openxmlformats.org/officeDocument/2006/relationships/image" Target="../media/image9.jpeg"/><Relationship Id="rId9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3BF628A-E7DA-40D5-A392-B3AFEA87F8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Financiële beroepen</a:t>
            </a:r>
          </a:p>
        </p:txBody>
      </p:sp>
    </p:spTree>
    <p:extLst>
      <p:ext uri="{BB962C8B-B14F-4D97-AF65-F5344CB8AC3E}">
        <p14:creationId xmlns:p14="http://schemas.microsoft.com/office/powerpoint/2010/main" val="16480545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>
            <a:extLst>
              <a:ext uri="{FF2B5EF4-FFF2-40B4-BE49-F238E27FC236}">
                <a16:creationId xmlns:a16="http://schemas.microsoft.com/office/drawing/2014/main" id="{3E97B625-B9D1-4ACA-8646-16E7226631B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00113" y="404813"/>
            <a:ext cx="7772400" cy="4114800"/>
          </a:xfrm>
        </p:spPr>
        <p:txBody>
          <a:bodyPr/>
          <a:lstStyle/>
          <a:p>
            <a:pPr algn="ctr" eaLnBrk="1" hangingPunct="1">
              <a:buFontTx/>
              <a:buNone/>
            </a:pPr>
            <a:endParaRPr lang="nl-NL" altLang="nl-NL" b="1"/>
          </a:p>
          <a:p>
            <a:pPr algn="ctr" eaLnBrk="1" hangingPunct="1">
              <a:buFontTx/>
              <a:buNone/>
            </a:pPr>
            <a:endParaRPr lang="nl-NL" altLang="nl-NL" b="1"/>
          </a:p>
        </p:txBody>
      </p:sp>
      <p:pic>
        <p:nvPicPr>
          <p:cNvPr id="27652" name="Afbeelding 7">
            <a:extLst>
              <a:ext uri="{FF2B5EF4-FFF2-40B4-BE49-F238E27FC236}">
                <a16:creationId xmlns:a16="http://schemas.microsoft.com/office/drawing/2014/main" id="{95709914-729D-47B3-8462-30CDB54FAB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283"/>
          <a:stretch>
            <a:fillRect/>
          </a:stretch>
        </p:blipFill>
        <p:spPr bwMode="auto">
          <a:xfrm>
            <a:off x="236537" y="1648601"/>
            <a:ext cx="8670925" cy="27794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568131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Rectangle 3">
            <a:extLst>
              <a:ext uri="{FF2B5EF4-FFF2-40B4-BE49-F238E27FC236}">
                <a16:creationId xmlns:a16="http://schemas.microsoft.com/office/drawing/2014/main" id="{400DCBC5-3E87-4775-B5EE-0C99367F1D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5663" y="836613"/>
            <a:ext cx="7416800" cy="3496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9pPr>
          </a:lstStyle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nl-NL" altLang="nl-NL" b="1" dirty="0"/>
              <a:t>Versnellen op niveau 2?</a:t>
            </a:r>
          </a:p>
          <a:p>
            <a:pPr marL="0" indent="0">
              <a:buNone/>
              <a:defRPr/>
            </a:pPr>
            <a:endParaRPr lang="nl-NL" sz="1800" dirty="0"/>
          </a:p>
          <a:p>
            <a:pPr marL="0" indent="0">
              <a:buNone/>
              <a:defRPr/>
            </a:pPr>
            <a:r>
              <a:rPr lang="nl-NL" sz="1800" dirty="0">
                <a:solidFill>
                  <a:schemeClr val="accent5">
                    <a:lumMod val="10000"/>
                  </a:schemeClr>
                </a:solidFill>
              </a:rPr>
              <a:t>Dat kan als je….</a:t>
            </a:r>
          </a:p>
          <a:p>
            <a:pPr>
              <a:defRPr/>
            </a:pPr>
            <a:r>
              <a:rPr lang="nl-NL" sz="1800" dirty="0">
                <a:solidFill>
                  <a:schemeClr val="accent5">
                    <a:lumMod val="10000"/>
                  </a:schemeClr>
                </a:solidFill>
              </a:rPr>
              <a:t>Goede cijfers haalt: alle vakken minimaal een 6,5</a:t>
            </a:r>
          </a:p>
          <a:p>
            <a:pPr>
              <a:defRPr/>
            </a:pPr>
            <a:r>
              <a:rPr lang="nl-NL" sz="1800" dirty="0">
                <a:solidFill>
                  <a:schemeClr val="accent5">
                    <a:lumMod val="10000"/>
                  </a:schemeClr>
                </a:solidFill>
              </a:rPr>
              <a:t>Altijd aanwezig bent</a:t>
            </a:r>
          </a:p>
          <a:p>
            <a:pPr>
              <a:defRPr/>
            </a:pPr>
            <a:r>
              <a:rPr lang="nl-NL" sz="1800" dirty="0">
                <a:solidFill>
                  <a:schemeClr val="accent5">
                    <a:lumMod val="10000"/>
                  </a:schemeClr>
                </a:solidFill>
              </a:rPr>
              <a:t>De opdrachten op tijd af hebt</a:t>
            </a:r>
          </a:p>
          <a:p>
            <a:pPr>
              <a:defRPr/>
            </a:pPr>
            <a:r>
              <a:rPr lang="nl-NL" sz="1800" dirty="0">
                <a:solidFill>
                  <a:schemeClr val="accent5">
                    <a:lumMod val="10000"/>
                  </a:schemeClr>
                </a:solidFill>
              </a:rPr>
              <a:t>Je aan de regels houdt</a:t>
            </a:r>
          </a:p>
        </p:txBody>
      </p:sp>
      <p:pic>
        <p:nvPicPr>
          <p:cNvPr id="5" name="Afbeelding 2">
            <a:extLst>
              <a:ext uri="{FF2B5EF4-FFF2-40B4-BE49-F238E27FC236}">
                <a16:creationId xmlns:a16="http://schemas.microsoft.com/office/drawing/2014/main" id="{E910160C-83AB-4016-8025-1FA96B8084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084"/>
          <a:stretch>
            <a:fillRect/>
          </a:stretch>
        </p:blipFill>
        <p:spPr bwMode="auto">
          <a:xfrm>
            <a:off x="278606" y="3790950"/>
            <a:ext cx="8586788" cy="162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765568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>
            <a:extLst>
              <a:ext uri="{FF2B5EF4-FFF2-40B4-BE49-F238E27FC236}">
                <a16:creationId xmlns:a16="http://schemas.microsoft.com/office/drawing/2014/main" id="{58C9018C-50A8-462B-AAC3-6DF0C6FE14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4700" y="493713"/>
            <a:ext cx="7758113" cy="636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9pPr>
          </a:lstStyle>
          <a:p>
            <a:pPr>
              <a:lnSpc>
                <a:spcPct val="80000"/>
              </a:lnSpc>
              <a:buFontTx/>
              <a:buNone/>
            </a:pPr>
            <a:endParaRPr lang="nl-NL" altLang="nl-NL" sz="800" b="1" dirty="0">
              <a:solidFill>
                <a:srgbClr val="000000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nl-NL" altLang="nl-NL" b="1" dirty="0"/>
              <a:t>Niveau 4 : </a:t>
            </a:r>
            <a:r>
              <a:rPr lang="nl-NL" altLang="nl-NL" sz="2000" b="1" i="1" dirty="0"/>
              <a:t>Financieel Administratieve Beroepen</a:t>
            </a:r>
          </a:p>
          <a:p>
            <a:pPr marL="285750" indent="-285750">
              <a:lnSpc>
                <a:spcPct val="80000"/>
              </a:lnSpc>
            </a:pPr>
            <a:r>
              <a:rPr lang="nl-NL" altLang="nl-NL" sz="1800" dirty="0">
                <a:solidFill>
                  <a:schemeClr val="accent5">
                    <a:lumMod val="10000"/>
                  </a:schemeClr>
                </a:solidFill>
                <a:latin typeface="Arial"/>
                <a:sym typeface="Wingdings" panose="05000000000000000000" pitchFamily="2" charset="2"/>
              </a:rPr>
              <a:t>Duur : 3 jaar</a:t>
            </a:r>
          </a:p>
          <a:p>
            <a:pPr marL="285750" indent="-285750">
              <a:lnSpc>
                <a:spcPct val="80000"/>
              </a:lnSpc>
            </a:pPr>
            <a:r>
              <a:rPr lang="nl-NL" altLang="nl-NL" sz="1800" dirty="0">
                <a:solidFill>
                  <a:schemeClr val="accent5">
                    <a:lumMod val="10000"/>
                  </a:schemeClr>
                </a:solidFill>
                <a:latin typeface="Arial"/>
                <a:sym typeface="Wingdings" panose="05000000000000000000" pitchFamily="2" charset="2"/>
              </a:rPr>
              <a:t>Vooropleiding : VMBO – gemengd of theoretisch (MAVO)/ kader</a:t>
            </a:r>
            <a:endParaRPr lang="nl-NL" altLang="nl-NL" sz="2400" dirty="0">
              <a:solidFill>
                <a:schemeClr val="accent5">
                  <a:lumMod val="10000"/>
                </a:schemeClr>
              </a:solidFill>
              <a:sym typeface="Wingdings" panose="05000000000000000000" pitchFamily="2" charset="2"/>
            </a:endParaRPr>
          </a:p>
          <a:p>
            <a:pPr>
              <a:buFontTx/>
              <a:buNone/>
            </a:pPr>
            <a:endParaRPr lang="nl-NL" altLang="nl-NL" sz="2400" dirty="0">
              <a:sym typeface="Wingdings" panose="05000000000000000000" pitchFamily="2" charset="2"/>
            </a:endParaRPr>
          </a:p>
          <a:p>
            <a:pPr>
              <a:buFontTx/>
              <a:buNone/>
            </a:pPr>
            <a:endParaRPr lang="nl-NL" altLang="nl-NL" sz="1200" dirty="0">
              <a:solidFill>
                <a:srgbClr val="000000"/>
              </a:solidFill>
            </a:endParaRPr>
          </a:p>
          <a:p>
            <a:pPr>
              <a:buFontTx/>
              <a:buNone/>
            </a:pPr>
            <a:endParaRPr lang="nl-NL" altLang="nl-NL" b="1" dirty="0">
              <a:solidFill>
                <a:srgbClr val="000000"/>
              </a:solidFill>
            </a:endParaRPr>
          </a:p>
          <a:p>
            <a:pPr algn="ctr">
              <a:buFontTx/>
              <a:buNone/>
            </a:pPr>
            <a:endParaRPr lang="nl-NL" altLang="nl-NL" b="1" dirty="0">
              <a:solidFill>
                <a:srgbClr val="000000"/>
              </a:solidFill>
            </a:endParaRPr>
          </a:p>
          <a:p>
            <a:pPr algn="ctr">
              <a:buFontTx/>
              <a:buNone/>
            </a:pPr>
            <a:endParaRPr lang="nl-NL" altLang="nl-NL" b="1" dirty="0">
              <a:solidFill>
                <a:srgbClr val="000000"/>
              </a:solidFill>
            </a:endParaRPr>
          </a:p>
          <a:p>
            <a:pPr algn="ctr" eaLnBrk="1" hangingPunct="1">
              <a:lnSpc>
                <a:spcPct val="90000"/>
              </a:lnSpc>
              <a:buFontTx/>
              <a:buNone/>
            </a:pPr>
            <a:endParaRPr lang="nl-NL" altLang="nl-NL" b="1" dirty="0">
              <a:solidFill>
                <a:srgbClr val="000000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nl-NL" altLang="nl-NL" b="1" dirty="0">
              <a:solidFill>
                <a:srgbClr val="000000"/>
              </a:solidFill>
            </a:endParaRPr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BFCECF6A-1898-4CAA-A7E1-532C189325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362" y="2135670"/>
            <a:ext cx="7909451" cy="3022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64138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>
            <a:extLst>
              <a:ext uri="{FF2B5EF4-FFF2-40B4-BE49-F238E27FC236}">
                <a16:creationId xmlns:a16="http://schemas.microsoft.com/office/drawing/2014/main" id="{58C9018C-50A8-462B-AAC3-6DF0C6FE14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0971" y="493713"/>
            <a:ext cx="7758113" cy="4711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9pPr>
          </a:lstStyle>
          <a:p>
            <a:pPr>
              <a:lnSpc>
                <a:spcPct val="80000"/>
              </a:lnSpc>
              <a:buFontTx/>
              <a:buNone/>
            </a:pPr>
            <a:endParaRPr lang="nl-NL" altLang="nl-NL" sz="800" b="1" dirty="0">
              <a:solidFill>
                <a:srgbClr val="000000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nl-NL" altLang="nl-NL" b="1" dirty="0"/>
              <a:t>Niveau 4 : </a:t>
            </a:r>
            <a:r>
              <a:rPr lang="nl-NL" altLang="nl-NL" sz="2000" b="1" i="1" dirty="0"/>
              <a:t>Financieel Administratieve Beroepen</a:t>
            </a:r>
          </a:p>
          <a:p>
            <a:pPr>
              <a:lnSpc>
                <a:spcPct val="80000"/>
              </a:lnSpc>
              <a:buNone/>
            </a:pPr>
            <a:endParaRPr lang="nl-NL" altLang="nl-NL" sz="1800" dirty="0">
              <a:solidFill>
                <a:schemeClr val="accent5">
                  <a:lumMod val="10000"/>
                </a:schemeClr>
              </a:solidFill>
              <a:sym typeface="Wingdings" panose="05000000000000000000" pitchFamily="2" charset="2"/>
            </a:endParaRPr>
          </a:p>
          <a:p>
            <a:pPr marL="285750" indent="-285750">
              <a:lnSpc>
                <a:spcPct val="80000"/>
              </a:lnSpc>
            </a:pPr>
            <a:r>
              <a:rPr lang="nl-NL" altLang="nl-NL" sz="1800" dirty="0">
                <a:solidFill>
                  <a:schemeClr val="accent5">
                    <a:lumMod val="10000"/>
                  </a:schemeClr>
                </a:solidFill>
                <a:sym typeface="Wingdings" panose="05000000000000000000" pitchFamily="2" charset="2"/>
              </a:rPr>
              <a:t>Duur : 3 jaar</a:t>
            </a:r>
          </a:p>
          <a:p>
            <a:pPr marL="285750" indent="-285750">
              <a:lnSpc>
                <a:spcPct val="80000"/>
              </a:lnSpc>
            </a:pPr>
            <a:r>
              <a:rPr lang="nl-NL" altLang="nl-NL" sz="1800" dirty="0">
                <a:solidFill>
                  <a:schemeClr val="accent5">
                    <a:lumMod val="10000"/>
                  </a:schemeClr>
                </a:solidFill>
                <a:sym typeface="Wingdings" panose="05000000000000000000" pitchFamily="2" charset="2"/>
              </a:rPr>
              <a:t>Vooropleiding : VMBO – gemengd of theoretisch (MAVO)</a:t>
            </a:r>
          </a:p>
          <a:p>
            <a:pPr>
              <a:buFontTx/>
              <a:buNone/>
            </a:pPr>
            <a:endParaRPr lang="nl-NL" altLang="nl-NL" sz="1000" b="1" dirty="0">
              <a:solidFill>
                <a:schemeClr val="accent5">
                  <a:lumMod val="10000"/>
                </a:schemeClr>
              </a:solidFill>
              <a:sym typeface="Wingdings" panose="05000000000000000000" pitchFamily="2" charset="2"/>
            </a:endParaRPr>
          </a:p>
          <a:p>
            <a:pPr>
              <a:buFontTx/>
              <a:buNone/>
            </a:pPr>
            <a:r>
              <a:rPr lang="nl-NL" altLang="nl-NL" sz="2000" b="1" dirty="0">
                <a:solidFill>
                  <a:schemeClr val="accent5">
                    <a:lumMod val="10000"/>
                  </a:schemeClr>
                </a:solidFill>
                <a:sym typeface="Wingdings" panose="05000000000000000000" pitchFamily="2" charset="2"/>
              </a:rPr>
              <a:t>Klassengrootte</a:t>
            </a:r>
          </a:p>
          <a:p>
            <a:pPr marL="342900" indent="-342900"/>
            <a:r>
              <a:rPr lang="nl-NL" altLang="nl-NL" sz="2000" dirty="0">
                <a:solidFill>
                  <a:schemeClr val="accent5">
                    <a:lumMod val="10000"/>
                  </a:schemeClr>
                </a:solidFill>
                <a:sym typeface="Wingdings" panose="05000000000000000000" pitchFamily="2" charset="2"/>
              </a:rPr>
              <a:t>ongeveer 28 studenten</a:t>
            </a:r>
          </a:p>
          <a:p>
            <a:pPr>
              <a:buFontTx/>
              <a:buNone/>
            </a:pPr>
            <a:endParaRPr lang="nl-NL" altLang="nl-NL" sz="1000" b="1" dirty="0">
              <a:solidFill>
                <a:schemeClr val="accent5">
                  <a:lumMod val="10000"/>
                </a:schemeClr>
              </a:solidFill>
              <a:sym typeface="Wingdings" panose="05000000000000000000" pitchFamily="2" charset="2"/>
            </a:endParaRPr>
          </a:p>
          <a:p>
            <a:pPr>
              <a:buFontTx/>
              <a:buNone/>
            </a:pPr>
            <a:endParaRPr lang="nl-NL" altLang="nl-NL" sz="1000" dirty="0">
              <a:solidFill>
                <a:schemeClr val="accent5">
                  <a:lumMod val="10000"/>
                </a:schemeClr>
              </a:solidFill>
              <a:sym typeface="Wingdings" panose="05000000000000000000" pitchFamily="2" charset="2"/>
            </a:endParaRPr>
          </a:p>
          <a:p>
            <a:pPr>
              <a:buFontTx/>
              <a:buNone/>
            </a:pPr>
            <a:r>
              <a:rPr lang="nl-NL" altLang="nl-NL" sz="2000" b="1" dirty="0">
                <a:solidFill>
                  <a:schemeClr val="accent5">
                    <a:lumMod val="10000"/>
                  </a:schemeClr>
                </a:solidFill>
                <a:sym typeface="Wingdings" panose="05000000000000000000" pitchFamily="2" charset="2"/>
              </a:rPr>
              <a:t>Basisdeel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altLang="nl-NL" sz="2000" dirty="0">
                <a:solidFill>
                  <a:schemeClr val="accent5">
                    <a:lumMod val="10000"/>
                  </a:schemeClr>
                </a:solidFill>
                <a:sym typeface="Wingdings" panose="05000000000000000000" pitchFamily="2" charset="2"/>
              </a:rPr>
              <a:t>Financieel Administratief Medewerker (Je sluit dit af met een diploma)</a:t>
            </a:r>
          </a:p>
          <a:p>
            <a:pPr>
              <a:buNone/>
            </a:pPr>
            <a:endParaRPr lang="nl-NL" altLang="nl-NL" sz="2000" dirty="0">
              <a:solidFill>
                <a:schemeClr val="accent5">
                  <a:lumMod val="10000"/>
                </a:schemeClr>
              </a:solidFill>
              <a:highlight>
                <a:srgbClr val="FFFF00"/>
              </a:highlight>
              <a:sym typeface="Wingdings" panose="05000000000000000000" pitchFamily="2" charset="2"/>
            </a:endParaRPr>
          </a:p>
          <a:p>
            <a:pPr>
              <a:buFontTx/>
              <a:buNone/>
            </a:pPr>
            <a:r>
              <a:rPr lang="nl-NL" altLang="nl-NL" sz="2000" b="1" dirty="0">
                <a:solidFill>
                  <a:schemeClr val="accent5">
                    <a:lumMod val="10000"/>
                  </a:schemeClr>
                </a:solidFill>
                <a:sym typeface="Wingdings" panose="05000000000000000000" pitchFamily="2" charset="2"/>
              </a:rPr>
              <a:t>Profieldeel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altLang="nl-NL" sz="2000" dirty="0">
                <a:solidFill>
                  <a:schemeClr val="accent5">
                    <a:lumMod val="10000"/>
                  </a:schemeClr>
                </a:solidFill>
                <a:sym typeface="Wingdings" panose="05000000000000000000" pitchFamily="2" charset="2"/>
              </a:rPr>
              <a:t>Uitstroom Junior Assistent Accountant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altLang="nl-NL" sz="2000" dirty="0">
                <a:solidFill>
                  <a:schemeClr val="accent5">
                    <a:lumMod val="10000"/>
                  </a:schemeClr>
                </a:solidFill>
                <a:sym typeface="Wingdings" panose="05000000000000000000" pitchFamily="2" charset="2"/>
              </a:rPr>
              <a:t>Uitstroom Bedrijfsadministrateur</a:t>
            </a:r>
          </a:p>
          <a:p>
            <a:pPr>
              <a:buNone/>
            </a:pPr>
            <a:endParaRPr lang="nl-NL" altLang="nl-NL" sz="2000" dirty="0">
              <a:sym typeface="Wingdings" panose="05000000000000000000" pitchFamily="2" charset="2"/>
            </a:endParaRPr>
          </a:p>
          <a:p>
            <a:endParaRPr lang="nl-NL" altLang="nl-NL" sz="1000" dirty="0">
              <a:sym typeface="Wingdings" panose="05000000000000000000" pitchFamily="2" charset="2"/>
            </a:endParaRPr>
          </a:p>
          <a:p>
            <a:pPr>
              <a:buFontTx/>
              <a:buNone/>
            </a:pPr>
            <a:endParaRPr lang="nl-NL" altLang="nl-NL" sz="2400" dirty="0">
              <a:sym typeface="Wingdings" panose="05000000000000000000" pitchFamily="2" charset="2"/>
            </a:endParaRPr>
          </a:p>
          <a:p>
            <a:pPr>
              <a:buFontTx/>
              <a:buNone/>
            </a:pPr>
            <a:endParaRPr lang="nl-NL" altLang="nl-NL" sz="2400" dirty="0">
              <a:sym typeface="Wingdings" panose="05000000000000000000" pitchFamily="2" charset="2"/>
            </a:endParaRPr>
          </a:p>
          <a:p>
            <a:pPr>
              <a:buFontTx/>
              <a:buNone/>
            </a:pPr>
            <a:endParaRPr lang="nl-NL" altLang="nl-NL" sz="1200" dirty="0">
              <a:solidFill>
                <a:srgbClr val="000000"/>
              </a:solidFill>
            </a:endParaRPr>
          </a:p>
          <a:p>
            <a:pPr>
              <a:buFontTx/>
              <a:buNone/>
            </a:pPr>
            <a:endParaRPr lang="nl-NL" altLang="nl-NL" b="1" dirty="0">
              <a:solidFill>
                <a:srgbClr val="000000"/>
              </a:solidFill>
            </a:endParaRPr>
          </a:p>
          <a:p>
            <a:pPr algn="ctr">
              <a:buFontTx/>
              <a:buNone/>
            </a:pPr>
            <a:endParaRPr lang="nl-NL" altLang="nl-NL" b="1" dirty="0">
              <a:solidFill>
                <a:srgbClr val="000000"/>
              </a:solidFill>
            </a:endParaRPr>
          </a:p>
          <a:p>
            <a:pPr algn="ctr">
              <a:buFontTx/>
              <a:buNone/>
            </a:pPr>
            <a:endParaRPr lang="nl-NL" altLang="nl-NL" b="1" dirty="0">
              <a:solidFill>
                <a:srgbClr val="000000"/>
              </a:solidFill>
            </a:endParaRPr>
          </a:p>
          <a:p>
            <a:pPr algn="ctr" eaLnBrk="1" hangingPunct="1">
              <a:lnSpc>
                <a:spcPct val="90000"/>
              </a:lnSpc>
              <a:buFontTx/>
              <a:buNone/>
            </a:pPr>
            <a:endParaRPr lang="nl-NL" altLang="nl-NL" b="1" dirty="0">
              <a:solidFill>
                <a:srgbClr val="000000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nl-NL" altLang="nl-NL" b="1" dirty="0">
              <a:solidFill>
                <a:srgbClr val="000000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nl-NL" altLang="nl-NL" b="1" dirty="0">
                <a:solidFill>
                  <a:srgbClr val="000000"/>
                </a:solidFill>
              </a:rPr>
              <a:t>N3 </a:t>
            </a:r>
            <a:r>
              <a:rPr lang="nl-NL" altLang="nl-NL" i="1" dirty="0">
                <a:sym typeface="Wingdings" panose="05000000000000000000" pitchFamily="2" charset="2"/>
              </a:rPr>
              <a:t>h</a:t>
            </a:r>
            <a:endParaRPr lang="nl-NL" altLang="nl-NL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31623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>
            <a:extLst>
              <a:ext uri="{FF2B5EF4-FFF2-40B4-BE49-F238E27FC236}">
                <a16:creationId xmlns:a16="http://schemas.microsoft.com/office/drawing/2014/main" id="{58C9018C-50A8-462B-AAC3-6DF0C6FE14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4700" y="493713"/>
            <a:ext cx="7758113" cy="636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9pPr>
          </a:lstStyle>
          <a:p>
            <a:pPr>
              <a:lnSpc>
                <a:spcPct val="80000"/>
              </a:lnSpc>
              <a:buFontTx/>
              <a:buNone/>
            </a:pPr>
            <a:endParaRPr lang="nl-NL" altLang="nl-NL" sz="800" b="1" dirty="0">
              <a:solidFill>
                <a:srgbClr val="000000"/>
              </a:solidFill>
              <a:cs typeface="Arial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nl-NL" altLang="nl-NL" b="1" dirty="0"/>
              <a:t>Niveau 4 : </a:t>
            </a:r>
            <a:r>
              <a:rPr lang="nl-NL" altLang="nl-NL" sz="2000" b="1" i="1" dirty="0"/>
              <a:t>Financieel Administratieve Beroepen</a:t>
            </a:r>
            <a:endParaRPr lang="nl-NL" dirty="0"/>
          </a:p>
          <a:p>
            <a:pPr>
              <a:lnSpc>
                <a:spcPct val="80000"/>
              </a:lnSpc>
              <a:buNone/>
            </a:pPr>
            <a:endParaRPr lang="nl-NL" altLang="nl-NL" sz="1800" dirty="0">
              <a:solidFill>
                <a:schemeClr val="accent5">
                  <a:lumMod val="10000"/>
                </a:schemeClr>
              </a:solidFill>
              <a:sym typeface="Wingdings" panose="05000000000000000000" pitchFamily="2" charset="2"/>
            </a:endParaRPr>
          </a:p>
          <a:p>
            <a:pPr marL="285750" indent="-285750">
              <a:lnSpc>
                <a:spcPct val="80000"/>
              </a:lnSpc>
            </a:pPr>
            <a:r>
              <a:rPr lang="nl-NL" altLang="nl-NL" sz="1800" dirty="0">
                <a:solidFill>
                  <a:schemeClr val="accent5">
                    <a:lumMod val="10000"/>
                  </a:schemeClr>
                </a:solidFill>
                <a:sym typeface="Wingdings" panose="05000000000000000000" pitchFamily="2" charset="2"/>
              </a:rPr>
              <a:t>Duur : 3 jaar	 </a:t>
            </a:r>
          </a:p>
          <a:p>
            <a:pPr marL="285750" indent="-285750">
              <a:lnSpc>
                <a:spcPct val="80000"/>
              </a:lnSpc>
            </a:pPr>
            <a:r>
              <a:rPr lang="nl-NL" altLang="nl-NL" sz="1800" dirty="0">
                <a:solidFill>
                  <a:schemeClr val="accent5">
                    <a:lumMod val="10000"/>
                  </a:schemeClr>
                </a:solidFill>
                <a:sym typeface="Wingdings" panose="05000000000000000000" pitchFamily="2" charset="2"/>
              </a:rPr>
              <a:t>Vooropleiding : VMBO – gemengd of theoretisch (MAVO)</a:t>
            </a:r>
            <a:endParaRPr lang="nl-NL" altLang="nl-NL" sz="2000" dirty="0">
              <a:solidFill>
                <a:schemeClr val="accent5">
                  <a:lumMod val="10000"/>
                </a:schemeClr>
              </a:solidFill>
              <a:cs typeface="Arial"/>
            </a:endParaRPr>
          </a:p>
          <a:p>
            <a:pPr>
              <a:buNone/>
            </a:pPr>
            <a:endParaRPr lang="nl-NL" altLang="nl-NL" sz="1000" dirty="0">
              <a:solidFill>
                <a:schemeClr val="accent5">
                  <a:lumMod val="10000"/>
                </a:schemeClr>
              </a:solidFill>
              <a:cs typeface="Arial"/>
            </a:endParaRPr>
          </a:p>
          <a:p>
            <a:pPr>
              <a:buFontTx/>
              <a:buNone/>
            </a:pPr>
            <a:r>
              <a:rPr lang="nl-NL" altLang="nl-NL" sz="2000" b="1" dirty="0">
                <a:solidFill>
                  <a:schemeClr val="accent5">
                    <a:lumMod val="10000"/>
                  </a:schemeClr>
                </a:solidFill>
                <a:sym typeface="Wingdings" panose="05000000000000000000" pitchFamily="2" charset="2"/>
              </a:rPr>
              <a:t>Keuzedelen</a:t>
            </a:r>
            <a:endParaRPr lang="nl-NL" altLang="nl-NL" sz="2000" b="1" dirty="0">
              <a:solidFill>
                <a:schemeClr val="accent5">
                  <a:lumMod val="10000"/>
                </a:schemeClr>
              </a:solidFill>
              <a:cs typeface="Arial"/>
            </a:endParaRPr>
          </a:p>
          <a:p>
            <a:pPr marL="342900" indent="-342900">
              <a:buFont typeface="Arial"/>
              <a:buChar char="•"/>
            </a:pPr>
            <a:r>
              <a:rPr lang="nl-NL" altLang="nl-NL" sz="2000" dirty="0">
                <a:solidFill>
                  <a:schemeClr val="accent5">
                    <a:lumMod val="10000"/>
                  </a:schemeClr>
                </a:solidFill>
                <a:cs typeface="Arial"/>
              </a:rPr>
              <a:t>Digitale vaardigheden gevorderd</a:t>
            </a:r>
          </a:p>
          <a:p>
            <a:pPr marL="342900" indent="-342900">
              <a:buFont typeface="Arial"/>
              <a:buChar char="•"/>
            </a:pPr>
            <a:r>
              <a:rPr lang="nl-NL" altLang="nl-NL" sz="2000" dirty="0">
                <a:solidFill>
                  <a:schemeClr val="accent5">
                    <a:lumMod val="10000"/>
                  </a:schemeClr>
                </a:solidFill>
                <a:cs typeface="Arial"/>
              </a:rPr>
              <a:t>Fiscale werkzaamheden in de praktijk</a:t>
            </a:r>
          </a:p>
          <a:p>
            <a:pPr marL="342900" indent="-342900">
              <a:buFont typeface="Arial"/>
              <a:buChar char="•"/>
            </a:pPr>
            <a:r>
              <a:rPr lang="nl-NL" altLang="nl-NL" sz="2000" dirty="0">
                <a:solidFill>
                  <a:schemeClr val="accent5">
                    <a:lumMod val="10000"/>
                  </a:schemeClr>
                </a:solidFill>
                <a:cs typeface="Arial"/>
              </a:rPr>
              <a:t>Rekenen 3F</a:t>
            </a:r>
          </a:p>
          <a:p>
            <a:pPr marL="342900" indent="-342900">
              <a:buFont typeface="Arial"/>
              <a:buChar char="•"/>
            </a:pPr>
            <a:r>
              <a:rPr lang="nl-NL" altLang="nl-NL" sz="2000" dirty="0">
                <a:solidFill>
                  <a:schemeClr val="accent5">
                    <a:lumMod val="10000"/>
                  </a:schemeClr>
                </a:solidFill>
                <a:cs typeface="Arial"/>
              </a:rPr>
              <a:t>Doorstroom module HBO</a:t>
            </a:r>
          </a:p>
          <a:p>
            <a:pPr marL="342900" indent="-342900">
              <a:buFont typeface="Arial"/>
              <a:buChar char="•"/>
            </a:pPr>
            <a:r>
              <a:rPr lang="nl-NL" altLang="nl-NL" sz="2000" dirty="0">
                <a:solidFill>
                  <a:schemeClr val="accent5">
                    <a:lumMod val="10000"/>
                  </a:schemeClr>
                </a:solidFill>
                <a:cs typeface="Arial"/>
              </a:rPr>
              <a:t>Engels / Duits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nl-NL" altLang="nl-NL" b="1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295359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3">
            <a:extLst>
              <a:ext uri="{FF2B5EF4-FFF2-40B4-BE49-F238E27FC236}">
                <a16:creationId xmlns:a16="http://schemas.microsoft.com/office/drawing/2014/main" id="{EA961788-E730-4715-A9D4-3E7319340E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5663" y="836613"/>
            <a:ext cx="7416800" cy="4751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9pPr>
          </a:lstStyle>
          <a:p>
            <a:pPr eaLnBrk="1" hangingPunct="1"/>
            <a:endParaRPr lang="nl-NL" altLang="nl-NL" sz="240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nl-NL" altLang="nl-NL" b="1"/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12A9B8A1-2D2F-47C3-9112-E7735604E5E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9963470"/>
              </p:ext>
            </p:extLst>
          </p:nvPr>
        </p:nvGraphicFramePr>
        <p:xfrm>
          <a:off x="424338" y="1869889"/>
          <a:ext cx="8295323" cy="23397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Worksheet" r:id="rId4" imgW="8543840" imgH="2410026" progId="Excel.Sheet.12">
                  <p:embed/>
                </p:oleObj>
              </mc:Choice>
              <mc:Fallback>
                <p:oleObj name="Worksheet" r:id="rId4" imgW="8543840" imgH="2410026" progId="Excel.Sheet.12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12A9B8A1-2D2F-47C3-9112-E7735604E5E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24338" y="1869889"/>
                        <a:ext cx="8295323" cy="233970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770763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Rectangle 3">
            <a:extLst>
              <a:ext uri="{FF2B5EF4-FFF2-40B4-BE49-F238E27FC236}">
                <a16:creationId xmlns:a16="http://schemas.microsoft.com/office/drawing/2014/main" id="{400DCBC5-3E87-4775-B5EE-0C99367F1D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1537" y="884133"/>
            <a:ext cx="7416800" cy="4751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9pPr>
          </a:lstStyle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nl-NL" altLang="nl-NL" b="1" dirty="0"/>
              <a:t>Versnellen op niveau 4?</a:t>
            </a:r>
          </a:p>
          <a:p>
            <a:pPr marL="0" indent="0">
              <a:buNone/>
              <a:defRPr/>
            </a:pPr>
            <a:endParaRPr lang="nl-NL" sz="1800" dirty="0">
              <a:solidFill>
                <a:schemeClr val="accent5">
                  <a:lumMod val="10000"/>
                </a:schemeClr>
              </a:solidFill>
            </a:endParaRPr>
          </a:p>
          <a:p>
            <a:pPr>
              <a:defRPr/>
            </a:pPr>
            <a:r>
              <a:rPr lang="nl-NL" sz="1800" dirty="0">
                <a:solidFill>
                  <a:schemeClr val="accent5">
                    <a:lumMod val="10000"/>
                  </a:schemeClr>
                </a:solidFill>
              </a:rPr>
              <a:t>Dat kan als je een goede inzet toont</a:t>
            </a:r>
          </a:p>
          <a:p>
            <a:pPr>
              <a:defRPr/>
            </a:pPr>
            <a:r>
              <a:rPr lang="nl-NL" sz="1800" dirty="0">
                <a:solidFill>
                  <a:schemeClr val="accent5">
                    <a:lumMod val="10000"/>
                  </a:schemeClr>
                </a:solidFill>
              </a:rPr>
              <a:t>Hoge cijfers haalt</a:t>
            </a:r>
          </a:p>
          <a:p>
            <a:pPr>
              <a:defRPr/>
            </a:pPr>
            <a:r>
              <a:rPr lang="nl-NL" sz="1800" dirty="0">
                <a:solidFill>
                  <a:schemeClr val="accent5">
                    <a:lumMod val="10000"/>
                  </a:schemeClr>
                </a:solidFill>
              </a:rPr>
              <a:t>Altijd aanwezig bent en je aan de regels van de school houdt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nl-NL" sz="1800" dirty="0">
                <a:solidFill>
                  <a:schemeClr val="accent5">
                    <a:lumMod val="10000"/>
                  </a:schemeClr>
                </a:solidFill>
              </a:rPr>
              <a:t>Einde periode 2 sluit je niveau 3 af met een diploma en ga je verder op niveau 4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endParaRPr lang="nl-NL" sz="1800" b="1" dirty="0"/>
          </a:p>
          <a:p>
            <a:pPr>
              <a:buFont typeface="Arial" panose="020B0604020202020204" pitchFamily="34" charset="0"/>
              <a:buChar char="•"/>
              <a:defRPr/>
            </a:pPr>
            <a:endParaRPr lang="nl-NL" sz="1800" b="1" dirty="0"/>
          </a:p>
          <a:p>
            <a:pPr>
              <a:buFont typeface="Arial" panose="020B0604020202020204" pitchFamily="34" charset="0"/>
              <a:buChar char="•"/>
              <a:defRPr/>
            </a:pPr>
            <a:endParaRPr lang="nl-NL" sz="1800" b="1" dirty="0"/>
          </a:p>
          <a:p>
            <a:pPr>
              <a:buFont typeface="Arial" panose="020B0604020202020204" pitchFamily="34" charset="0"/>
              <a:buChar char="•"/>
              <a:defRPr/>
            </a:pPr>
            <a:endParaRPr lang="nl-NL" sz="1800" b="1" dirty="0"/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nl-NL" altLang="nl-NL" b="1" dirty="0"/>
          </a:p>
        </p:txBody>
      </p:sp>
      <p:pic>
        <p:nvPicPr>
          <p:cNvPr id="4" name="Afbeelding 6">
            <a:extLst>
              <a:ext uri="{FF2B5EF4-FFF2-40B4-BE49-F238E27FC236}">
                <a16:creationId xmlns:a16="http://schemas.microsoft.com/office/drawing/2014/main" id="{3ABA9CC7-DD70-4E1B-994D-D68A6A573D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80" r="27164" b="83632"/>
          <a:stretch>
            <a:fillRect/>
          </a:stretch>
        </p:blipFill>
        <p:spPr bwMode="auto">
          <a:xfrm>
            <a:off x="855663" y="3648351"/>
            <a:ext cx="6842125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Afbeelding 3">
            <a:extLst>
              <a:ext uri="{FF2B5EF4-FFF2-40B4-BE49-F238E27FC236}">
                <a16:creationId xmlns:a16="http://schemas.microsoft.com/office/drawing/2014/main" id="{BC4194F7-3961-42E8-8CA4-DB9B4577BF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937" r="26704"/>
          <a:stretch>
            <a:fillRect/>
          </a:stretch>
        </p:blipFill>
        <p:spPr bwMode="auto">
          <a:xfrm>
            <a:off x="855663" y="4026176"/>
            <a:ext cx="6870700" cy="1303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409699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3">
            <a:extLst>
              <a:ext uri="{FF2B5EF4-FFF2-40B4-BE49-F238E27FC236}">
                <a16:creationId xmlns:a16="http://schemas.microsoft.com/office/drawing/2014/main" id="{E736B951-40C7-410E-881B-9A5C0AD25B2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00113" y="538163"/>
            <a:ext cx="7772400" cy="4114800"/>
          </a:xfrm>
        </p:spPr>
        <p:txBody>
          <a:bodyPr/>
          <a:lstStyle/>
          <a:p>
            <a:pPr algn="ctr" eaLnBrk="1" hangingPunct="1">
              <a:buFontTx/>
              <a:buNone/>
            </a:pPr>
            <a:endParaRPr lang="nl-NL" altLang="nl-NL" b="1"/>
          </a:p>
          <a:p>
            <a:pPr algn="ctr" eaLnBrk="1" hangingPunct="1">
              <a:buFontTx/>
              <a:buNone/>
            </a:pPr>
            <a:endParaRPr lang="nl-NL" altLang="nl-NL" b="1"/>
          </a:p>
        </p:txBody>
      </p:sp>
      <p:sp>
        <p:nvSpPr>
          <p:cNvPr id="33796" name="Rectangle 3">
            <a:extLst>
              <a:ext uri="{FF2B5EF4-FFF2-40B4-BE49-F238E27FC236}">
                <a16:creationId xmlns:a16="http://schemas.microsoft.com/office/drawing/2014/main" id="{97C272B1-385C-4AC6-A7D5-C661312AFB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650" y="493713"/>
            <a:ext cx="7704138" cy="531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9pPr>
          </a:lstStyle>
          <a:p>
            <a:pPr>
              <a:lnSpc>
                <a:spcPct val="80000"/>
              </a:lnSpc>
              <a:buFontTx/>
              <a:buNone/>
              <a:defRPr/>
            </a:pPr>
            <a:endParaRPr lang="nl-NL" altLang="nl-NL" sz="800" b="1" dirty="0">
              <a:solidFill>
                <a:srgbClr val="000000"/>
              </a:solidFill>
            </a:endParaRPr>
          </a:p>
          <a:p>
            <a:pPr>
              <a:lnSpc>
                <a:spcPct val="80000"/>
              </a:lnSpc>
              <a:buFontTx/>
              <a:buNone/>
              <a:defRPr/>
            </a:pPr>
            <a:r>
              <a:rPr lang="nl-NL" altLang="nl-NL" b="1" dirty="0"/>
              <a:t>Niveau 3 </a:t>
            </a:r>
            <a:r>
              <a:rPr lang="nl-NL" altLang="nl-NL" sz="2000" b="1" i="1" dirty="0"/>
              <a:t>Financieel Administratief Medewerker</a:t>
            </a:r>
          </a:p>
          <a:p>
            <a:pPr>
              <a:lnSpc>
                <a:spcPct val="80000"/>
              </a:lnSpc>
              <a:buNone/>
              <a:defRPr/>
            </a:pPr>
            <a:endParaRPr lang="nl-NL" altLang="nl-NL" sz="1800" dirty="0">
              <a:solidFill>
                <a:schemeClr val="accent5">
                  <a:lumMod val="10000"/>
                </a:schemeClr>
              </a:solidFill>
              <a:sym typeface="Wingdings" panose="05000000000000000000" pitchFamily="2" charset="2"/>
            </a:endParaRPr>
          </a:p>
          <a:p>
            <a:pPr marL="285750" indent="-285750">
              <a:lnSpc>
                <a:spcPct val="80000"/>
              </a:lnSpc>
              <a:defRPr/>
            </a:pPr>
            <a:r>
              <a:rPr lang="nl-NL" altLang="nl-NL" sz="1800" dirty="0">
                <a:solidFill>
                  <a:schemeClr val="accent5">
                    <a:lumMod val="10000"/>
                  </a:schemeClr>
                </a:solidFill>
                <a:sym typeface="Wingdings" panose="05000000000000000000" pitchFamily="2" charset="2"/>
              </a:rPr>
              <a:t>Duur: 2 jaar	   </a:t>
            </a:r>
          </a:p>
          <a:p>
            <a:pPr marL="285750" indent="-285750">
              <a:lnSpc>
                <a:spcPct val="80000"/>
              </a:lnSpc>
              <a:defRPr/>
            </a:pPr>
            <a:r>
              <a:rPr lang="nl-NL" altLang="nl-NL" sz="1800" dirty="0">
                <a:solidFill>
                  <a:schemeClr val="accent5">
                    <a:lumMod val="10000"/>
                  </a:schemeClr>
                </a:solidFill>
                <a:sym typeface="Wingdings" panose="05000000000000000000" pitchFamily="2" charset="2"/>
              </a:rPr>
              <a:t>Vooropleiding: VMBO – kader of ex-Niveau 2</a:t>
            </a:r>
          </a:p>
          <a:p>
            <a:pPr>
              <a:buFontTx/>
              <a:buNone/>
              <a:defRPr/>
            </a:pPr>
            <a:endParaRPr lang="nl-NL" altLang="nl-NL" sz="1000" b="1" dirty="0">
              <a:sym typeface="Wingdings" panose="05000000000000000000" pitchFamily="2" charset="2"/>
            </a:endParaRPr>
          </a:p>
          <a:p>
            <a:pPr>
              <a:buFontTx/>
              <a:buNone/>
              <a:defRPr/>
            </a:pPr>
            <a:endParaRPr lang="nl-NL" altLang="nl-NL" sz="2400" dirty="0">
              <a:sym typeface="Wingdings" panose="05000000000000000000" pitchFamily="2" charset="2"/>
            </a:endParaRPr>
          </a:p>
          <a:p>
            <a:pPr>
              <a:buFontTx/>
              <a:buNone/>
              <a:defRPr/>
            </a:pPr>
            <a:endParaRPr lang="nl-NL" altLang="nl-NL" sz="2400" dirty="0">
              <a:sym typeface="Wingdings" panose="05000000000000000000" pitchFamily="2" charset="2"/>
            </a:endParaRPr>
          </a:p>
          <a:p>
            <a:pPr>
              <a:buFontTx/>
              <a:buNone/>
              <a:defRPr/>
            </a:pPr>
            <a:endParaRPr lang="nl-NL" altLang="nl-NL" sz="1200" dirty="0">
              <a:solidFill>
                <a:srgbClr val="000000"/>
              </a:solidFill>
            </a:endParaRPr>
          </a:p>
          <a:p>
            <a:pPr>
              <a:buFontTx/>
              <a:buNone/>
              <a:defRPr/>
            </a:pPr>
            <a:endParaRPr lang="nl-NL" altLang="nl-NL" b="1" dirty="0">
              <a:solidFill>
                <a:srgbClr val="000000"/>
              </a:solidFill>
            </a:endParaRPr>
          </a:p>
          <a:p>
            <a:pPr algn="ctr">
              <a:buFontTx/>
              <a:buNone/>
              <a:defRPr/>
            </a:pPr>
            <a:endParaRPr lang="nl-NL" altLang="nl-NL" b="1" dirty="0">
              <a:solidFill>
                <a:srgbClr val="000000"/>
              </a:solidFill>
            </a:endParaRPr>
          </a:p>
          <a:p>
            <a:pPr algn="ctr">
              <a:buFontTx/>
              <a:buNone/>
              <a:defRPr/>
            </a:pPr>
            <a:endParaRPr lang="nl-NL" altLang="nl-NL" b="1" dirty="0">
              <a:solidFill>
                <a:srgbClr val="000000"/>
              </a:solidFill>
            </a:endParaRP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endParaRPr lang="nl-NL" altLang="nl-NL" b="1" dirty="0">
              <a:solidFill>
                <a:srgbClr val="000000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nl-NL" altLang="nl-NL" b="1" dirty="0">
              <a:solidFill>
                <a:srgbClr val="000000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nl-NL" altLang="nl-NL" b="1" dirty="0">
              <a:solidFill>
                <a:srgbClr val="000000"/>
              </a:solidFill>
            </a:endParaRPr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B52D2465-741F-45F7-839D-B86454B47F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9932" y="2595563"/>
            <a:ext cx="7568418" cy="2892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41002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3">
            <a:extLst>
              <a:ext uri="{FF2B5EF4-FFF2-40B4-BE49-F238E27FC236}">
                <a16:creationId xmlns:a16="http://schemas.microsoft.com/office/drawing/2014/main" id="{E736B951-40C7-410E-881B-9A5C0AD25B2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00113" y="538163"/>
            <a:ext cx="7772400" cy="4114800"/>
          </a:xfrm>
        </p:spPr>
        <p:txBody>
          <a:bodyPr/>
          <a:lstStyle/>
          <a:p>
            <a:pPr algn="ctr" eaLnBrk="1" hangingPunct="1">
              <a:buFontTx/>
              <a:buNone/>
            </a:pPr>
            <a:endParaRPr lang="nl-NL" altLang="nl-NL" b="1"/>
          </a:p>
          <a:p>
            <a:pPr algn="ctr" eaLnBrk="1" hangingPunct="1">
              <a:buFontTx/>
              <a:buNone/>
            </a:pPr>
            <a:endParaRPr lang="nl-NL" altLang="nl-NL" b="1"/>
          </a:p>
        </p:txBody>
      </p:sp>
      <p:sp>
        <p:nvSpPr>
          <p:cNvPr id="33796" name="Rectangle 3">
            <a:extLst>
              <a:ext uri="{FF2B5EF4-FFF2-40B4-BE49-F238E27FC236}">
                <a16:creationId xmlns:a16="http://schemas.microsoft.com/office/drawing/2014/main" id="{97C272B1-385C-4AC6-A7D5-C661312AFB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650" y="493713"/>
            <a:ext cx="7704138" cy="531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9pPr>
          </a:lstStyle>
          <a:p>
            <a:pPr>
              <a:lnSpc>
                <a:spcPct val="80000"/>
              </a:lnSpc>
              <a:buFontTx/>
              <a:buNone/>
              <a:defRPr/>
            </a:pPr>
            <a:endParaRPr lang="nl-NL" altLang="nl-NL" sz="800" b="1" dirty="0"/>
          </a:p>
          <a:p>
            <a:pPr>
              <a:lnSpc>
                <a:spcPct val="80000"/>
              </a:lnSpc>
              <a:buFontTx/>
              <a:buNone/>
              <a:defRPr/>
            </a:pPr>
            <a:r>
              <a:rPr lang="nl-NL" altLang="nl-NL" b="1" dirty="0"/>
              <a:t>Niveau 3 </a:t>
            </a:r>
            <a:r>
              <a:rPr lang="nl-NL" altLang="nl-NL" sz="2000" b="1" i="1" dirty="0"/>
              <a:t>Financieel Administratief Medewerker</a:t>
            </a:r>
          </a:p>
          <a:p>
            <a:pPr>
              <a:lnSpc>
                <a:spcPct val="80000"/>
              </a:lnSpc>
              <a:buNone/>
              <a:defRPr/>
            </a:pPr>
            <a:endParaRPr lang="nl-NL" altLang="nl-NL" sz="1800" dirty="0">
              <a:solidFill>
                <a:schemeClr val="accent5">
                  <a:lumMod val="10000"/>
                </a:schemeClr>
              </a:solidFill>
              <a:sym typeface="Wingdings" panose="05000000000000000000" pitchFamily="2" charset="2"/>
            </a:endParaRPr>
          </a:p>
          <a:p>
            <a:pPr marL="285750" indent="-285750">
              <a:lnSpc>
                <a:spcPct val="80000"/>
              </a:lnSpc>
              <a:defRPr/>
            </a:pPr>
            <a:r>
              <a:rPr lang="nl-NL" altLang="nl-NL" sz="1800" dirty="0">
                <a:solidFill>
                  <a:schemeClr val="accent5">
                    <a:lumMod val="10000"/>
                  </a:schemeClr>
                </a:solidFill>
                <a:sym typeface="Wingdings" panose="05000000000000000000" pitchFamily="2" charset="2"/>
              </a:rPr>
              <a:t>Duur: 2 jaar	   </a:t>
            </a:r>
          </a:p>
          <a:p>
            <a:pPr marL="285750" indent="-285750">
              <a:lnSpc>
                <a:spcPct val="80000"/>
              </a:lnSpc>
              <a:defRPr/>
            </a:pPr>
            <a:r>
              <a:rPr lang="nl-NL" altLang="nl-NL" sz="1800" dirty="0">
                <a:solidFill>
                  <a:schemeClr val="accent5">
                    <a:lumMod val="10000"/>
                  </a:schemeClr>
                </a:solidFill>
                <a:sym typeface="Wingdings" panose="05000000000000000000" pitchFamily="2" charset="2"/>
              </a:rPr>
              <a:t>Vooropleiding: VMBO – kader of ex-Niveau 2</a:t>
            </a:r>
          </a:p>
          <a:p>
            <a:pPr>
              <a:buFontTx/>
              <a:buNone/>
              <a:defRPr/>
            </a:pPr>
            <a:endParaRPr lang="nl-NL" altLang="nl-NL" sz="1000" b="1" dirty="0">
              <a:solidFill>
                <a:schemeClr val="accent5">
                  <a:lumMod val="10000"/>
                </a:schemeClr>
              </a:solidFill>
              <a:sym typeface="Wingdings" panose="05000000000000000000" pitchFamily="2" charset="2"/>
            </a:endParaRPr>
          </a:p>
          <a:p>
            <a:pPr>
              <a:buFontTx/>
              <a:buNone/>
              <a:defRPr/>
            </a:pPr>
            <a:r>
              <a:rPr lang="nl-NL" altLang="nl-NL" sz="2000" b="1" dirty="0">
                <a:solidFill>
                  <a:schemeClr val="accent5">
                    <a:lumMod val="10000"/>
                  </a:schemeClr>
                </a:solidFill>
                <a:sym typeface="Wingdings" panose="05000000000000000000" pitchFamily="2" charset="2"/>
              </a:rPr>
              <a:t>Klassengrootte</a:t>
            </a:r>
          </a:p>
          <a:p>
            <a:pPr marL="342900" indent="-342900">
              <a:defRPr/>
            </a:pPr>
            <a:r>
              <a:rPr lang="nl-NL" altLang="nl-NL" sz="2000" dirty="0">
                <a:solidFill>
                  <a:schemeClr val="accent5">
                    <a:lumMod val="10000"/>
                  </a:schemeClr>
                </a:solidFill>
                <a:sym typeface="Wingdings" panose="05000000000000000000" pitchFamily="2" charset="2"/>
              </a:rPr>
              <a:t>max. 20 studenten</a:t>
            </a:r>
          </a:p>
          <a:p>
            <a:pPr>
              <a:buFontTx/>
              <a:buNone/>
              <a:defRPr/>
            </a:pPr>
            <a:endParaRPr lang="nl-NL" altLang="nl-NL" sz="1000" b="1" dirty="0">
              <a:solidFill>
                <a:schemeClr val="accent5">
                  <a:lumMod val="10000"/>
                </a:schemeClr>
              </a:solidFill>
              <a:sym typeface="Wingdings" panose="05000000000000000000" pitchFamily="2" charset="2"/>
            </a:endParaRPr>
          </a:p>
          <a:p>
            <a:pPr>
              <a:buFontTx/>
              <a:buNone/>
              <a:defRPr/>
            </a:pPr>
            <a:r>
              <a:rPr lang="nl-NL" altLang="nl-NL" sz="2000" b="1" dirty="0">
                <a:solidFill>
                  <a:schemeClr val="accent5">
                    <a:lumMod val="10000"/>
                  </a:schemeClr>
                </a:solidFill>
                <a:sym typeface="Wingdings" panose="05000000000000000000" pitchFamily="2" charset="2"/>
              </a:rPr>
              <a:t>Basisdeel</a:t>
            </a:r>
          </a:p>
          <a:p>
            <a:pPr marL="342900" indent="-342900">
              <a:buFont typeface="Wingdings" panose="05000000000000000000" pitchFamily="2" charset="2"/>
              <a:buChar char="à"/>
              <a:defRPr/>
            </a:pPr>
            <a:r>
              <a:rPr lang="nl-NL" altLang="nl-NL" sz="2000" dirty="0">
                <a:solidFill>
                  <a:schemeClr val="accent5">
                    <a:lumMod val="10000"/>
                  </a:schemeClr>
                </a:solidFill>
                <a:sym typeface="Wingdings" panose="05000000000000000000" pitchFamily="2" charset="2"/>
              </a:rPr>
              <a:t>Speciaal programma afgestemd op jou</a:t>
            </a:r>
          </a:p>
          <a:p>
            <a:pPr marL="342900" indent="-342900">
              <a:buFont typeface="Wingdings" panose="05000000000000000000" pitchFamily="2" charset="2"/>
              <a:buChar char="§"/>
              <a:defRPr/>
            </a:pPr>
            <a:r>
              <a:rPr lang="nl-NL" altLang="nl-NL" sz="2000" dirty="0">
                <a:solidFill>
                  <a:schemeClr val="accent5">
                    <a:lumMod val="10000"/>
                  </a:schemeClr>
                </a:solidFill>
                <a:sym typeface="Wingdings" panose="05000000000000000000" pitchFamily="2" charset="2"/>
              </a:rPr>
              <a:t>kleine klassen </a:t>
            </a:r>
          </a:p>
          <a:p>
            <a:pPr marL="342900" indent="-342900">
              <a:buFont typeface="Wingdings" panose="05000000000000000000" pitchFamily="2" charset="2"/>
              <a:buChar char="§"/>
              <a:defRPr/>
            </a:pPr>
            <a:r>
              <a:rPr lang="nl-NL" altLang="nl-NL" sz="2000" dirty="0">
                <a:solidFill>
                  <a:schemeClr val="accent5">
                    <a:lumMod val="10000"/>
                  </a:schemeClr>
                </a:solidFill>
                <a:sym typeface="Wingdings" panose="05000000000000000000" pitchFamily="2" charset="2"/>
              </a:rPr>
              <a:t>groep blijft tijdens de hele N3 opleiding bij elkaar</a:t>
            </a:r>
          </a:p>
          <a:p>
            <a:pPr marL="342900" indent="-342900">
              <a:buFont typeface="Wingdings" panose="05000000000000000000" pitchFamily="2" charset="2"/>
              <a:buChar char="§"/>
              <a:defRPr/>
            </a:pPr>
            <a:r>
              <a:rPr lang="nl-NL" altLang="nl-NL" sz="2000" dirty="0">
                <a:solidFill>
                  <a:schemeClr val="accent5">
                    <a:lumMod val="10000"/>
                  </a:schemeClr>
                </a:solidFill>
                <a:sym typeface="Wingdings" panose="05000000000000000000" pitchFamily="2" charset="2"/>
              </a:rPr>
              <a:t>indien een examen onvoldoende is behaald  extra uren in volgende periode</a:t>
            </a:r>
          </a:p>
        </p:txBody>
      </p:sp>
    </p:spTree>
    <p:extLst>
      <p:ext uri="{BB962C8B-B14F-4D97-AF65-F5344CB8AC3E}">
        <p14:creationId xmlns:p14="http://schemas.microsoft.com/office/powerpoint/2010/main" val="39386386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3">
            <a:extLst>
              <a:ext uri="{FF2B5EF4-FFF2-40B4-BE49-F238E27FC236}">
                <a16:creationId xmlns:a16="http://schemas.microsoft.com/office/drawing/2014/main" id="{B75D82C7-D8DD-44EA-977C-765F981DB3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5663" y="836613"/>
            <a:ext cx="7416800" cy="4751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9pPr>
          </a:lstStyle>
          <a:p>
            <a:pPr eaLnBrk="1" hangingPunct="1"/>
            <a:endParaRPr lang="nl-NL" altLang="nl-NL" sz="240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nl-NL" altLang="nl-NL" b="1"/>
          </a:p>
        </p:txBody>
      </p:sp>
      <p:graphicFrame>
        <p:nvGraphicFramePr>
          <p:cNvPr id="2" name="Tabel 1">
            <a:extLst>
              <a:ext uri="{FF2B5EF4-FFF2-40B4-BE49-F238E27FC236}">
                <a16:creationId xmlns:a16="http://schemas.microsoft.com/office/drawing/2014/main" id="{D6578C22-8B86-4464-A0E4-95C2BAAD18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8378525"/>
              </p:ext>
            </p:extLst>
          </p:nvPr>
        </p:nvGraphicFramePr>
        <p:xfrm>
          <a:off x="377221" y="1368601"/>
          <a:ext cx="8389557" cy="3234268"/>
        </p:xfrm>
        <a:graphic>
          <a:graphicData uri="http://schemas.openxmlformats.org/drawingml/2006/table">
            <a:tbl>
              <a:tblPr/>
              <a:tblGrid>
                <a:gridCol w="429202">
                  <a:extLst>
                    <a:ext uri="{9D8B030D-6E8A-4147-A177-3AD203B41FA5}">
                      <a16:colId xmlns:a16="http://schemas.microsoft.com/office/drawing/2014/main" val="3700857450"/>
                    </a:ext>
                  </a:extLst>
                </a:gridCol>
                <a:gridCol w="429202">
                  <a:extLst>
                    <a:ext uri="{9D8B030D-6E8A-4147-A177-3AD203B41FA5}">
                      <a16:colId xmlns:a16="http://schemas.microsoft.com/office/drawing/2014/main" val="3325421975"/>
                    </a:ext>
                  </a:extLst>
                </a:gridCol>
                <a:gridCol w="429202">
                  <a:extLst>
                    <a:ext uri="{9D8B030D-6E8A-4147-A177-3AD203B41FA5}">
                      <a16:colId xmlns:a16="http://schemas.microsoft.com/office/drawing/2014/main" val="3092867115"/>
                    </a:ext>
                  </a:extLst>
                </a:gridCol>
                <a:gridCol w="214600">
                  <a:extLst>
                    <a:ext uri="{9D8B030D-6E8A-4147-A177-3AD203B41FA5}">
                      <a16:colId xmlns:a16="http://schemas.microsoft.com/office/drawing/2014/main" val="1624657726"/>
                    </a:ext>
                  </a:extLst>
                </a:gridCol>
                <a:gridCol w="429202">
                  <a:extLst>
                    <a:ext uri="{9D8B030D-6E8A-4147-A177-3AD203B41FA5}">
                      <a16:colId xmlns:a16="http://schemas.microsoft.com/office/drawing/2014/main" val="81805449"/>
                    </a:ext>
                  </a:extLst>
                </a:gridCol>
                <a:gridCol w="536503">
                  <a:extLst>
                    <a:ext uri="{9D8B030D-6E8A-4147-A177-3AD203B41FA5}">
                      <a16:colId xmlns:a16="http://schemas.microsoft.com/office/drawing/2014/main" val="2595984055"/>
                    </a:ext>
                  </a:extLst>
                </a:gridCol>
                <a:gridCol w="429202">
                  <a:extLst>
                    <a:ext uri="{9D8B030D-6E8A-4147-A177-3AD203B41FA5}">
                      <a16:colId xmlns:a16="http://schemas.microsoft.com/office/drawing/2014/main" val="3535778998"/>
                    </a:ext>
                  </a:extLst>
                </a:gridCol>
                <a:gridCol w="429202">
                  <a:extLst>
                    <a:ext uri="{9D8B030D-6E8A-4147-A177-3AD203B41FA5}">
                      <a16:colId xmlns:a16="http://schemas.microsoft.com/office/drawing/2014/main" val="3224954101"/>
                    </a:ext>
                  </a:extLst>
                </a:gridCol>
                <a:gridCol w="429202">
                  <a:extLst>
                    <a:ext uri="{9D8B030D-6E8A-4147-A177-3AD203B41FA5}">
                      <a16:colId xmlns:a16="http://schemas.microsoft.com/office/drawing/2014/main" val="3413597457"/>
                    </a:ext>
                  </a:extLst>
                </a:gridCol>
                <a:gridCol w="342020">
                  <a:extLst>
                    <a:ext uri="{9D8B030D-6E8A-4147-A177-3AD203B41FA5}">
                      <a16:colId xmlns:a16="http://schemas.microsoft.com/office/drawing/2014/main" val="2994835430"/>
                    </a:ext>
                  </a:extLst>
                </a:gridCol>
                <a:gridCol w="429202">
                  <a:extLst>
                    <a:ext uri="{9D8B030D-6E8A-4147-A177-3AD203B41FA5}">
                      <a16:colId xmlns:a16="http://schemas.microsoft.com/office/drawing/2014/main" val="4241128031"/>
                    </a:ext>
                  </a:extLst>
                </a:gridCol>
                <a:gridCol w="429202">
                  <a:extLst>
                    <a:ext uri="{9D8B030D-6E8A-4147-A177-3AD203B41FA5}">
                      <a16:colId xmlns:a16="http://schemas.microsoft.com/office/drawing/2014/main" val="425397346"/>
                    </a:ext>
                  </a:extLst>
                </a:gridCol>
                <a:gridCol w="429202">
                  <a:extLst>
                    <a:ext uri="{9D8B030D-6E8A-4147-A177-3AD203B41FA5}">
                      <a16:colId xmlns:a16="http://schemas.microsoft.com/office/drawing/2014/main" val="4293140213"/>
                    </a:ext>
                  </a:extLst>
                </a:gridCol>
                <a:gridCol w="429202">
                  <a:extLst>
                    <a:ext uri="{9D8B030D-6E8A-4147-A177-3AD203B41FA5}">
                      <a16:colId xmlns:a16="http://schemas.microsoft.com/office/drawing/2014/main" val="539646119"/>
                    </a:ext>
                  </a:extLst>
                </a:gridCol>
                <a:gridCol w="429202">
                  <a:extLst>
                    <a:ext uri="{9D8B030D-6E8A-4147-A177-3AD203B41FA5}">
                      <a16:colId xmlns:a16="http://schemas.microsoft.com/office/drawing/2014/main" val="4266108851"/>
                    </a:ext>
                  </a:extLst>
                </a:gridCol>
                <a:gridCol w="429202">
                  <a:extLst>
                    <a:ext uri="{9D8B030D-6E8A-4147-A177-3AD203B41FA5}">
                      <a16:colId xmlns:a16="http://schemas.microsoft.com/office/drawing/2014/main" val="2522776844"/>
                    </a:ext>
                  </a:extLst>
                </a:gridCol>
                <a:gridCol w="429202">
                  <a:extLst>
                    <a:ext uri="{9D8B030D-6E8A-4147-A177-3AD203B41FA5}">
                      <a16:colId xmlns:a16="http://schemas.microsoft.com/office/drawing/2014/main" val="424595883"/>
                    </a:ext>
                  </a:extLst>
                </a:gridCol>
                <a:gridCol w="429202">
                  <a:extLst>
                    <a:ext uri="{9D8B030D-6E8A-4147-A177-3AD203B41FA5}">
                      <a16:colId xmlns:a16="http://schemas.microsoft.com/office/drawing/2014/main" val="230430103"/>
                    </a:ext>
                  </a:extLst>
                </a:gridCol>
                <a:gridCol w="429202">
                  <a:extLst>
                    <a:ext uri="{9D8B030D-6E8A-4147-A177-3AD203B41FA5}">
                      <a16:colId xmlns:a16="http://schemas.microsoft.com/office/drawing/2014/main" val="3801170815"/>
                    </a:ext>
                  </a:extLst>
                </a:gridCol>
                <a:gridCol w="429202">
                  <a:extLst>
                    <a:ext uri="{9D8B030D-6E8A-4147-A177-3AD203B41FA5}">
                      <a16:colId xmlns:a16="http://schemas.microsoft.com/office/drawing/2014/main" val="2507832350"/>
                    </a:ext>
                  </a:extLst>
                </a:gridCol>
              </a:tblGrid>
              <a:tr h="533486">
                <a:tc>
                  <a:txBody>
                    <a:bodyPr/>
                    <a:lstStyle/>
                    <a:p>
                      <a:pPr algn="l" fontAlgn="b"/>
                      <a:endParaRPr lang="nl-NL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14" marR="6214" marT="62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14" marR="6214" marT="62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14" marR="6214" marT="62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14" marR="6214" marT="62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14" marR="6214" marT="62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14" marR="6214" marT="62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14" marR="6214" marT="62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14" marR="6214" marT="62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14" marR="6214" marT="62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14" marR="6214" marT="62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14" marR="6214" marT="62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14" marR="6214" marT="62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14" marR="6214" marT="62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14" marR="6214" marT="62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14" marR="6214" marT="62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14" marR="6214" marT="62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14" marR="6214" marT="62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14" marR="6214" marT="62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4" marR="6214" marT="62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14" marR="6214" marT="62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9023563"/>
                  </a:ext>
                </a:extLst>
              </a:tr>
              <a:tr h="533486">
                <a:tc>
                  <a:txBody>
                    <a:bodyPr/>
                    <a:lstStyle/>
                    <a:p>
                      <a:pPr algn="l" fontAlgn="b"/>
                      <a:endParaRPr lang="nl-NL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14" marR="6214" marT="62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14" marR="6214" marT="621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14" marR="6214" marT="62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LEERJAAR 1</a:t>
                      </a:r>
                    </a:p>
                  </a:txBody>
                  <a:tcPr marL="6214" marR="6214" marT="621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nl-NL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14" marR="6214" marT="621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14" marR="6214" marT="621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14" marR="6214" marT="621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14" marR="6214" marT="62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LEERJAAR 2</a:t>
                      </a:r>
                    </a:p>
                  </a:txBody>
                  <a:tcPr marL="6214" marR="6214" marT="621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nl-NL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14" marR="6214" marT="621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14" marR="6214" marT="621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14" marR="6214" marT="621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14" marR="6214" marT="62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LEERJAAR 3</a:t>
                      </a:r>
                    </a:p>
                  </a:txBody>
                  <a:tcPr marL="6214" marR="6214" marT="621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nl-NL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14" marR="6214" marT="621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14" marR="6214" marT="621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14" marR="6214" marT="621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2618689"/>
                  </a:ext>
                </a:extLst>
              </a:tr>
              <a:tr h="516817">
                <a:tc>
                  <a:txBody>
                    <a:bodyPr/>
                    <a:lstStyle/>
                    <a:p>
                      <a:pPr algn="l" fontAlgn="b"/>
                      <a:endParaRPr lang="nl-NL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14" marR="6214" marT="62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14" marR="6214" marT="621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14" marR="6214" marT="62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14" marR="6214" marT="621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14" marR="6214" marT="621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14" marR="6214" marT="621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14" marR="6214" marT="621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14" marR="6214" marT="621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14" marR="6214" marT="62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14" marR="6214" marT="621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14" marR="6214" marT="621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14" marR="6214" marT="621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14" marR="6214" marT="621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14" marR="6214" marT="621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nl-N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BEDRIJFSADMINISTATEUR</a:t>
                      </a:r>
                    </a:p>
                  </a:txBody>
                  <a:tcPr marL="6214" marR="6214" marT="62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8CBA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nl-NL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14" marR="6214" marT="621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14" marR="6214" marT="621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14" marR="6214" marT="621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8CBA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528787"/>
                  </a:ext>
                </a:extLst>
              </a:tr>
              <a:tr h="633516"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FAM</a:t>
                      </a:r>
                    </a:p>
                  </a:txBody>
                  <a:tcPr marL="6214" marR="6214" marT="62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14" marR="6214" marT="621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14" marR="6214" marT="62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14" marR="6214" marT="62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14" marR="6214" marT="62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14" marR="6214" marT="62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14" marR="6214" marT="62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14" marR="6214" marT="621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14" marR="6214" marT="62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14" marR="6214" marT="62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14" marR="6214" marT="62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14" marR="6214" marT="62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14" marR="6214" marT="62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14" marR="6214" marT="621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14" marR="6214" marT="62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14" marR="6214" marT="62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14" marR="6214" marT="62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14" marR="6214" marT="62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14" marR="6214" marT="62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14" marR="6214" marT="621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CBA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3789468"/>
                  </a:ext>
                </a:extLst>
              </a:tr>
              <a:tr h="333430">
                <a:tc>
                  <a:txBody>
                    <a:bodyPr/>
                    <a:lstStyle/>
                    <a:p>
                      <a:pPr algn="l" fontAlgn="b"/>
                      <a:endParaRPr lang="nl-NL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14" marR="6214" marT="62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14" marR="6214" marT="621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14" marR="6214" marT="62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nl-N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NIVEAU 3</a:t>
                      </a:r>
                    </a:p>
                  </a:txBody>
                  <a:tcPr marL="6214" marR="6214" marT="62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nl-NL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14" marR="6214" marT="62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14" marR="6214" marT="62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4" marR="6214" marT="621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14" marR="6214" marT="62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nl-N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NIVEAU 3</a:t>
                      </a:r>
                    </a:p>
                  </a:txBody>
                  <a:tcPr marL="6214" marR="6214" marT="62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nl-NL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14" marR="6214" marT="62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14" marR="6214" marT="62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14" marR="6214" marT="621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nl-N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JUNIOR ASSISTENT-ACCOUNTANT</a:t>
                      </a:r>
                    </a:p>
                  </a:txBody>
                  <a:tcPr marL="6214" marR="6214" marT="62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nl-NL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14" marR="6214" marT="62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14" marR="6214" marT="621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3233193"/>
                  </a:ext>
                </a:extLst>
              </a:tr>
              <a:tr h="333430">
                <a:tc>
                  <a:txBody>
                    <a:bodyPr/>
                    <a:lstStyle/>
                    <a:p>
                      <a:pPr algn="l" fontAlgn="b"/>
                      <a:endParaRPr lang="nl-NL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14" marR="6214" marT="62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14" marR="6214" marT="621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14" marR="6214" marT="62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14" marR="6214" marT="62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14" marR="6214" marT="62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14" marR="6214" marT="62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14" marR="6214" marT="62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14" marR="6214" marT="621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14" marR="6214" marT="62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14" marR="6214" marT="62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14" marR="6214" marT="62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14" marR="6214" marT="62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14" marR="6214" marT="62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14" marR="6214" marT="621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14" marR="6214" marT="62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14" marR="6214" marT="62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14" marR="6214" marT="62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14" marR="6214" marT="62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14" marR="6214" marT="62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14" marR="6214" marT="621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3462834"/>
                  </a:ext>
                </a:extLst>
              </a:tr>
              <a:tr h="350103">
                <a:tc>
                  <a:txBody>
                    <a:bodyPr/>
                    <a:lstStyle/>
                    <a:p>
                      <a:pPr algn="l" fontAlgn="b"/>
                      <a:endParaRPr lang="nl-NL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14" marR="6214" marT="62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14" marR="6214" marT="621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14" marR="6214" marT="62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nl-N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KEUZEDELEN</a:t>
                      </a:r>
                    </a:p>
                  </a:txBody>
                  <a:tcPr marL="6214" marR="6214" marT="62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nl-NL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14" marR="6214" marT="62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14" marR="6214" marT="62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14" marR="6214" marT="621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14" marR="6214" marT="62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nl-N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KEUZEDELEN</a:t>
                      </a:r>
                    </a:p>
                  </a:txBody>
                  <a:tcPr marL="6214" marR="6214" marT="62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nl-NL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14" marR="6214" marT="62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14" marR="6214" marT="62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14" marR="6214" marT="621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14" marR="6214" marT="62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nl-N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KEUZEDELEN</a:t>
                      </a:r>
                    </a:p>
                  </a:txBody>
                  <a:tcPr marL="6214" marR="6214" marT="62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nl-NL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14" marR="6214" marT="62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14" marR="6214" marT="62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4" marR="6214" marT="621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10912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617668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3" name="Picture 7" descr="https://medewerker.roc-nijmegen.nl/info/joost/Beeldenbank/Financiele%20Beroepen/_Z6A6049%20WEB.jpg">
            <a:extLst>
              <a:ext uri="{FF2B5EF4-FFF2-40B4-BE49-F238E27FC236}">
                <a16:creationId xmlns:a16="http://schemas.microsoft.com/office/drawing/2014/main" id="{664FB1BA-769E-4FA9-9C74-01164E633B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9231" y="4746913"/>
            <a:ext cx="2456119" cy="1636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4" name="Rechthoek 1">
            <a:extLst>
              <a:ext uri="{FF2B5EF4-FFF2-40B4-BE49-F238E27FC236}">
                <a16:creationId xmlns:a16="http://schemas.microsoft.com/office/drawing/2014/main" id="{A7295F1C-4AC5-41F5-8B64-B7504BE2A0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8650" y="1534960"/>
            <a:ext cx="8064646" cy="4154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9pPr>
          </a:lstStyle>
          <a:p>
            <a:pPr>
              <a:spcBef>
                <a:spcPct val="0"/>
              </a:spcBef>
              <a:buNone/>
            </a:pPr>
            <a:endParaRPr lang="nl-NL" altLang="nl-NL" sz="2400" b="1" dirty="0">
              <a:solidFill>
                <a:srgbClr val="000000"/>
              </a:solidFill>
              <a:latin typeface="Arial"/>
            </a:endParaRPr>
          </a:p>
          <a:p>
            <a:pPr marL="342900" indent="-34290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nl-NL" altLang="nl-NL" sz="2400" dirty="0">
                <a:solidFill>
                  <a:srgbClr val="000000"/>
                </a:solidFill>
                <a:latin typeface="Arial"/>
              </a:rPr>
              <a:t>Medewerker (Financiële) Administratie (niveau 2)</a:t>
            </a:r>
            <a:endParaRPr lang="nl-NL" altLang="nl-NL" sz="2400" dirty="0">
              <a:solidFill>
                <a:srgbClr val="000000"/>
              </a:solidFill>
            </a:endParaRPr>
          </a:p>
          <a:p>
            <a:pPr marL="342900" indent="-34290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nl-NL" altLang="nl-NL" sz="2400" dirty="0">
                <a:solidFill>
                  <a:srgbClr val="000000"/>
                </a:solidFill>
                <a:latin typeface="Arial"/>
              </a:rPr>
              <a:t>Medewerker Secretariaat en Receptie (niveau 2)</a:t>
            </a:r>
            <a:endParaRPr lang="nl-NL" altLang="nl-NL" sz="2400" dirty="0">
              <a:solidFill>
                <a:srgbClr val="000000"/>
              </a:solidFill>
            </a:endParaRPr>
          </a:p>
          <a:p>
            <a:pPr marL="342900" indent="-34290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nl-NL" altLang="nl-NL" sz="2400" dirty="0">
                <a:solidFill>
                  <a:srgbClr val="000000"/>
                </a:solidFill>
                <a:latin typeface="Arial"/>
              </a:rPr>
              <a:t>Financieel Administratief Medewerker (niveau 3)</a:t>
            </a:r>
            <a:endParaRPr lang="nl-NL" altLang="nl-NL" sz="2400" dirty="0">
              <a:solidFill>
                <a:srgbClr val="000000"/>
              </a:solidFill>
            </a:endParaRPr>
          </a:p>
          <a:p>
            <a:pPr marL="342900" indent="-34290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nl-NL" altLang="nl-NL" sz="2400" dirty="0">
                <a:solidFill>
                  <a:srgbClr val="000000"/>
                </a:solidFill>
                <a:latin typeface="Arial"/>
              </a:rPr>
              <a:t>Bedrijfsadministrateur (niveau 4)</a:t>
            </a:r>
            <a:endParaRPr lang="nl-NL" altLang="nl-NL" sz="2400" dirty="0">
              <a:solidFill>
                <a:srgbClr val="000000"/>
              </a:solidFill>
            </a:endParaRPr>
          </a:p>
          <a:p>
            <a:pPr marL="342900" indent="-34290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nl-NL" altLang="nl-NL" sz="2400" dirty="0">
                <a:solidFill>
                  <a:srgbClr val="000000"/>
                </a:solidFill>
                <a:latin typeface="Arial"/>
              </a:rPr>
              <a:t>Junior Assistent Accountant (niveau 4)</a:t>
            </a:r>
            <a:endParaRPr lang="nl-NL" altLang="nl-NL" sz="2400" dirty="0">
              <a:solidFill>
                <a:srgbClr val="000000"/>
              </a:solidFill>
            </a:endParaRPr>
          </a:p>
          <a:p>
            <a:pPr marL="342900" indent="-34290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endParaRPr lang="nl-NL" altLang="nl-NL" sz="2400" b="1" dirty="0">
              <a:solidFill>
                <a:srgbClr val="000000"/>
              </a:solidFill>
            </a:endParaRPr>
          </a:p>
          <a:p>
            <a:pPr marL="342900" indent="-34290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endParaRPr lang="nl-NL" altLang="nl-NL" sz="2400" b="1" dirty="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nl-NL" altLang="nl-NL" sz="2400" dirty="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nl-NL" altLang="nl-NL" sz="2400" b="1" dirty="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nl-NL" altLang="nl-NL" sz="2400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0095110-3B9D-4735-9DCD-66A8C747B6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Financieel administratieve beroepen</a:t>
            </a:r>
          </a:p>
        </p:txBody>
      </p:sp>
    </p:spTree>
    <p:extLst>
      <p:ext uri="{BB962C8B-B14F-4D97-AF65-F5344CB8AC3E}">
        <p14:creationId xmlns:p14="http://schemas.microsoft.com/office/powerpoint/2010/main" val="34691503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>
            <a:extLst>
              <a:ext uri="{FF2B5EF4-FFF2-40B4-BE49-F238E27FC236}">
                <a16:creationId xmlns:a16="http://schemas.microsoft.com/office/drawing/2014/main" id="{58C9018C-50A8-462B-AAC3-6DF0C6FE14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4700" y="493713"/>
            <a:ext cx="7758113" cy="636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9pPr>
          </a:lstStyle>
          <a:p>
            <a:pPr>
              <a:lnSpc>
                <a:spcPct val="80000"/>
              </a:lnSpc>
              <a:buFontTx/>
              <a:buNone/>
            </a:pPr>
            <a:endParaRPr lang="nl-NL" altLang="nl-NL" sz="800" b="1" dirty="0">
              <a:solidFill>
                <a:schemeClr val="accent5">
                  <a:lumMod val="10000"/>
                </a:schemeClr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nl-NL" altLang="nl-NL" b="1" dirty="0"/>
              <a:t>Niveau 4 : </a:t>
            </a:r>
            <a:r>
              <a:rPr lang="nl-NL" altLang="nl-NL" sz="2000" b="1" i="1" dirty="0"/>
              <a:t>Financieel Administratieve Beroepen</a:t>
            </a:r>
          </a:p>
          <a:p>
            <a:pPr>
              <a:lnSpc>
                <a:spcPct val="80000"/>
              </a:lnSpc>
              <a:buNone/>
            </a:pPr>
            <a:endParaRPr lang="nl-NL" altLang="nl-NL" sz="1800" dirty="0">
              <a:solidFill>
                <a:schemeClr val="accent5">
                  <a:lumMod val="10000"/>
                </a:schemeClr>
              </a:solidFill>
              <a:sym typeface="Wingdings" panose="05000000000000000000" pitchFamily="2" charset="2"/>
            </a:endParaRPr>
          </a:p>
          <a:p>
            <a:pPr marL="285750" indent="-285750">
              <a:lnSpc>
                <a:spcPct val="80000"/>
              </a:lnSpc>
            </a:pPr>
            <a:r>
              <a:rPr lang="nl-NL" altLang="nl-NL" sz="1800" dirty="0">
                <a:solidFill>
                  <a:schemeClr val="accent5">
                    <a:lumMod val="10000"/>
                  </a:schemeClr>
                </a:solidFill>
                <a:sym typeface="Wingdings" panose="05000000000000000000" pitchFamily="2" charset="2"/>
              </a:rPr>
              <a:t>Duur : 3 jaar</a:t>
            </a:r>
          </a:p>
          <a:p>
            <a:pPr marL="285750" indent="-285750">
              <a:lnSpc>
                <a:spcPct val="80000"/>
              </a:lnSpc>
            </a:pPr>
            <a:r>
              <a:rPr lang="nl-NL" altLang="nl-NL" sz="1800" dirty="0">
                <a:solidFill>
                  <a:schemeClr val="accent5">
                    <a:lumMod val="10000"/>
                  </a:schemeClr>
                </a:solidFill>
                <a:sym typeface="Wingdings" panose="05000000000000000000" pitchFamily="2" charset="2"/>
              </a:rPr>
              <a:t>Vooropleiding : VMBO – gemengd of theoretisch (MAVO)</a:t>
            </a:r>
          </a:p>
          <a:p>
            <a:pPr marL="285750" indent="-285750">
              <a:lnSpc>
                <a:spcPct val="80000"/>
              </a:lnSpc>
            </a:pPr>
            <a:endParaRPr lang="nl-NL" altLang="nl-NL" sz="1800" dirty="0">
              <a:solidFill>
                <a:schemeClr val="accent5">
                  <a:lumMod val="10000"/>
                </a:schemeClr>
              </a:solidFill>
              <a:sym typeface="Wingdings" panose="05000000000000000000" pitchFamily="2" charset="2"/>
            </a:endParaRPr>
          </a:p>
          <a:p>
            <a:pPr>
              <a:buNone/>
            </a:pPr>
            <a:r>
              <a:rPr lang="nl-NL" sz="1800" b="1" dirty="0">
                <a:solidFill>
                  <a:schemeClr val="accent5">
                    <a:lumMod val="10000"/>
                  </a:schemeClr>
                </a:solidFill>
              </a:rPr>
              <a:t>Vakken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1800" dirty="0">
                <a:solidFill>
                  <a:schemeClr val="accent5">
                    <a:lumMod val="10000"/>
                  </a:schemeClr>
                </a:solidFill>
              </a:rPr>
              <a:t>Bedrijfsadministratie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1800" dirty="0">
                <a:solidFill>
                  <a:schemeClr val="accent5">
                    <a:lumMod val="10000"/>
                  </a:schemeClr>
                </a:solidFill>
              </a:rPr>
              <a:t>Bedrijfseconomie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1800" dirty="0">
                <a:solidFill>
                  <a:schemeClr val="accent5">
                    <a:lumMod val="10000"/>
                  </a:schemeClr>
                </a:solidFill>
              </a:rPr>
              <a:t>Simulatie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1800" dirty="0">
                <a:solidFill>
                  <a:schemeClr val="accent5">
                    <a:lumMod val="10000"/>
                  </a:schemeClr>
                </a:solidFill>
              </a:rPr>
              <a:t>Nederlands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1800" dirty="0">
                <a:solidFill>
                  <a:schemeClr val="accent5">
                    <a:lumMod val="10000"/>
                  </a:schemeClr>
                </a:solidFill>
              </a:rPr>
              <a:t>Engels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1800" dirty="0">
                <a:solidFill>
                  <a:schemeClr val="accent5">
                    <a:lumMod val="10000"/>
                  </a:schemeClr>
                </a:solidFill>
              </a:rPr>
              <a:t>Duits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1800" dirty="0">
                <a:solidFill>
                  <a:schemeClr val="accent5">
                    <a:lumMod val="10000"/>
                  </a:schemeClr>
                </a:solidFill>
              </a:rPr>
              <a:t>ICT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1800" dirty="0">
                <a:solidFill>
                  <a:schemeClr val="accent5">
                    <a:lumMod val="10000"/>
                  </a:schemeClr>
                </a:solidFill>
              </a:rPr>
              <a:t>Rekenen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1800" dirty="0">
                <a:solidFill>
                  <a:schemeClr val="accent5">
                    <a:lumMod val="10000"/>
                  </a:schemeClr>
                </a:solidFill>
              </a:rPr>
              <a:t>Sport op Maat</a:t>
            </a:r>
          </a:p>
          <a:p>
            <a:pPr>
              <a:lnSpc>
                <a:spcPct val="80000"/>
              </a:lnSpc>
              <a:buNone/>
            </a:pPr>
            <a:endParaRPr lang="nl-NL" altLang="nl-NL" sz="1800" dirty="0">
              <a:solidFill>
                <a:schemeClr val="accent5">
                  <a:lumMod val="10000"/>
                </a:schemeClr>
              </a:solidFill>
              <a:sym typeface="Wingdings" panose="05000000000000000000" pitchFamily="2" charset="2"/>
            </a:endParaRPr>
          </a:p>
        </p:txBody>
      </p:sp>
      <p:pic>
        <p:nvPicPr>
          <p:cNvPr id="2" name="Afbeelding 1">
            <a:extLst>
              <a:ext uri="{FF2B5EF4-FFF2-40B4-BE49-F238E27FC236}">
                <a16:creationId xmlns:a16="http://schemas.microsoft.com/office/drawing/2014/main" id="{72F68031-CDAC-4473-B8A6-159F7D51050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70000"/>
          </a:blip>
          <a:srcRect l="8472" t="17780" r="3692" b="8886"/>
          <a:stretch/>
        </p:blipFill>
        <p:spPr>
          <a:xfrm>
            <a:off x="3088683" y="2995204"/>
            <a:ext cx="5936405" cy="3074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24358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9" name="Rectangle 3">
            <a:extLst>
              <a:ext uri="{FF2B5EF4-FFF2-40B4-BE49-F238E27FC236}">
                <a16:creationId xmlns:a16="http://schemas.microsoft.com/office/drawing/2014/main" id="{93BC8124-E3F5-4406-9020-60EA6680B7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0113" y="1557338"/>
            <a:ext cx="6767512" cy="4751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9pPr>
          </a:lstStyle>
          <a:p>
            <a:pPr eaLnBrk="1" hangingPunct="1">
              <a:lnSpc>
                <a:spcPct val="80000"/>
              </a:lnSpc>
              <a:buFontTx/>
              <a:buNone/>
            </a:pPr>
            <a:endParaRPr lang="nl-NL" altLang="nl-NL" sz="2400"/>
          </a:p>
        </p:txBody>
      </p:sp>
      <p:pic>
        <p:nvPicPr>
          <p:cNvPr id="60420" name="Picture 5">
            <a:extLst>
              <a:ext uri="{FF2B5EF4-FFF2-40B4-BE49-F238E27FC236}">
                <a16:creationId xmlns:a16="http://schemas.microsoft.com/office/drawing/2014/main" id="{E821D980-D12C-483B-91A8-BD9A234C6A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317" r="1508" b="5612"/>
          <a:stretch>
            <a:fillRect/>
          </a:stretch>
        </p:blipFill>
        <p:spPr bwMode="auto">
          <a:xfrm>
            <a:off x="297423" y="1079500"/>
            <a:ext cx="8411602" cy="476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421" name="Tekstvak 1">
            <a:extLst>
              <a:ext uri="{FF2B5EF4-FFF2-40B4-BE49-F238E27FC236}">
                <a16:creationId xmlns:a16="http://schemas.microsoft.com/office/drawing/2014/main" id="{F924E2D4-561B-4D5A-BDF0-4EE334D07E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689" y="2758597"/>
            <a:ext cx="872709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nl-NL" altLang="nl-NL" sz="3600" b="1" dirty="0">
                <a:latin typeface="Arial"/>
              </a:rPr>
              <a:t>Werken met EXACT in de simulaties</a:t>
            </a:r>
            <a:endParaRPr lang="nl-NL" altLang="nl-NL" sz="3600" b="1" dirty="0"/>
          </a:p>
        </p:txBody>
      </p:sp>
      <p:pic>
        <p:nvPicPr>
          <p:cNvPr id="60422" name="Picture 6">
            <a:extLst>
              <a:ext uri="{FF2B5EF4-FFF2-40B4-BE49-F238E27FC236}">
                <a16:creationId xmlns:a16="http://schemas.microsoft.com/office/drawing/2014/main" id="{39E03A89-6CE6-46D1-837D-2B9EE850DF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1128" y="220074"/>
            <a:ext cx="6026654" cy="2266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Afbeelding 2">
            <a:extLst>
              <a:ext uri="{FF2B5EF4-FFF2-40B4-BE49-F238E27FC236}">
                <a16:creationId xmlns:a16="http://schemas.microsoft.com/office/drawing/2014/main" id="{A796C96A-F83E-4349-B6B0-BB51CEDDBFE5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70000"/>
          </a:blip>
          <a:stretch>
            <a:fillRect/>
          </a:stretch>
        </p:blipFill>
        <p:spPr>
          <a:xfrm>
            <a:off x="3288030" y="2048486"/>
            <a:ext cx="4762500" cy="476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651421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Rectangle 3">
            <a:extLst>
              <a:ext uri="{FF2B5EF4-FFF2-40B4-BE49-F238E27FC236}">
                <a16:creationId xmlns:a16="http://schemas.microsoft.com/office/drawing/2014/main" id="{7BF4C349-F3F5-4CCE-A39B-73192BD39E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1188" y="566057"/>
            <a:ext cx="7705725" cy="5455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9pPr>
          </a:lstStyle>
          <a:p>
            <a:pPr eaLnBrk="1" hangingPunct="1">
              <a:lnSpc>
                <a:spcPct val="80000"/>
              </a:lnSpc>
              <a:buFontTx/>
              <a:buNone/>
            </a:pPr>
            <a:r>
              <a:rPr lang="nl-NL" altLang="nl-NL" b="1" dirty="0"/>
              <a:t>Stage op Niveau 3 / 4</a:t>
            </a:r>
          </a:p>
        </p:txBody>
      </p:sp>
      <p:pic>
        <p:nvPicPr>
          <p:cNvPr id="44036" name="Picture 2" descr="Reith ten Bohmer">
            <a:hlinkClick r:id="rId3"/>
            <a:extLst>
              <a:ext uri="{FF2B5EF4-FFF2-40B4-BE49-F238E27FC236}">
                <a16:creationId xmlns:a16="http://schemas.microsoft.com/office/drawing/2014/main" id="{33CC1C4C-70CC-4872-9853-3645079D96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150" y="1484313"/>
            <a:ext cx="3667125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7" name="Picture 4" descr="Radboudumc">
            <a:extLst>
              <a:ext uri="{FF2B5EF4-FFF2-40B4-BE49-F238E27FC236}">
                <a16:creationId xmlns:a16="http://schemas.microsoft.com/office/drawing/2014/main" id="{AB371916-9F16-4084-B03E-F2B4142E9C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8663" y="2924175"/>
            <a:ext cx="2655887" cy="557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8" name="Picture 6" descr="naar de homepage">
            <a:hlinkClick r:id="rId6"/>
            <a:extLst>
              <a:ext uri="{FF2B5EF4-FFF2-40B4-BE49-F238E27FC236}">
                <a16:creationId xmlns:a16="http://schemas.microsoft.com/office/drawing/2014/main" id="{EF6B1910-A499-4C5A-87A7-AA6F238360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3763" y="1522413"/>
            <a:ext cx="3321050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9" name="Picture 8" descr="Ga naar de homepage van werkenbijtechnischeunie.nl">
            <a:extLst>
              <a:ext uri="{FF2B5EF4-FFF2-40B4-BE49-F238E27FC236}">
                <a16:creationId xmlns:a16="http://schemas.microsoft.com/office/drawing/2014/main" id="{582AF366-9E79-45E0-ABAB-C731154EFB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150" y="3302000"/>
            <a:ext cx="329723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40" name="Picture 9">
            <a:extLst>
              <a:ext uri="{FF2B5EF4-FFF2-40B4-BE49-F238E27FC236}">
                <a16:creationId xmlns:a16="http://schemas.microsoft.com/office/drawing/2014/main" id="{F95D1B50-6853-48A9-941D-A92E57CC47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18" t="36456" r="43153" b="55949"/>
          <a:stretch>
            <a:fillRect/>
          </a:stretch>
        </p:blipFill>
        <p:spPr bwMode="auto">
          <a:xfrm>
            <a:off x="2855913" y="3890963"/>
            <a:ext cx="3600450" cy="65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41" name="Picture 11">
            <a:extLst>
              <a:ext uri="{FF2B5EF4-FFF2-40B4-BE49-F238E27FC236}">
                <a16:creationId xmlns:a16="http://schemas.microsoft.com/office/drawing/2014/main" id="{AD63F940-9287-4315-B910-45F415F273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78" t="17490" r="66522" b="66026"/>
          <a:stretch>
            <a:fillRect/>
          </a:stretch>
        </p:blipFill>
        <p:spPr bwMode="auto">
          <a:xfrm>
            <a:off x="577850" y="4718050"/>
            <a:ext cx="2286000" cy="141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42" name="Picture 13" descr="Van der Velden rioleringsbeheer">
            <a:hlinkClick r:id="rId11" tooltip="Van der Velden rioleringsbeheer"/>
            <a:extLst>
              <a:ext uri="{FF2B5EF4-FFF2-40B4-BE49-F238E27FC236}">
                <a16:creationId xmlns:a16="http://schemas.microsoft.com/office/drawing/2014/main" id="{773DF61D-2A73-4E5C-8F06-62AB438820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5938" y="5157788"/>
            <a:ext cx="2038350" cy="100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43" name="Picture 15" descr="Welling Groep">
            <a:hlinkClick r:id="rId13" tooltip="Welling Groep"/>
            <a:extLst>
              <a:ext uri="{FF2B5EF4-FFF2-40B4-BE49-F238E27FC236}">
                <a16:creationId xmlns:a16="http://schemas.microsoft.com/office/drawing/2014/main" id="{9B6E94B2-DCBE-43F6-B29A-1A6E680C52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9125" y="3516313"/>
            <a:ext cx="1601788" cy="960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44" name="Picture 17" descr="http://huismangroup.com/gfx/tmpl/logo-huisman-group.png">
            <a:hlinkClick r:id="rId15"/>
            <a:extLst>
              <a:ext uri="{FF2B5EF4-FFF2-40B4-BE49-F238E27FC236}">
                <a16:creationId xmlns:a16="http://schemas.microsoft.com/office/drawing/2014/main" id="{6E6D0E55-0608-4E68-8F52-626EABC33E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588" y="4748213"/>
            <a:ext cx="2076450" cy="676275"/>
          </a:xfrm>
          <a:prstGeom prst="rect">
            <a:avLst/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45" name="Picture 19" descr="logo gemeente Nijmegen">
            <a:extLst>
              <a:ext uri="{FF2B5EF4-FFF2-40B4-BE49-F238E27FC236}">
                <a16:creationId xmlns:a16="http://schemas.microsoft.com/office/drawing/2014/main" id="{EEB41275-299D-4BD3-9DFB-31F646C704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9600" y="2363788"/>
            <a:ext cx="2195513" cy="808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1895534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3">
            <a:extLst>
              <a:ext uri="{FF2B5EF4-FFF2-40B4-BE49-F238E27FC236}">
                <a16:creationId xmlns:a16="http://schemas.microsoft.com/office/drawing/2014/main" id="{C9E8AC5E-7FEE-446C-A3F5-CFFCB430B0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834" y="639753"/>
            <a:ext cx="7416800" cy="5317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9pPr>
          </a:lstStyle>
          <a:p>
            <a:pPr eaLnBrk="1" hangingPunct="1">
              <a:lnSpc>
                <a:spcPct val="80000"/>
              </a:lnSpc>
              <a:buFontTx/>
              <a:buNone/>
            </a:pPr>
            <a:r>
              <a:rPr lang="nl-NL" altLang="nl-NL" b="1" dirty="0"/>
              <a:t>Wanneer ben je toelaatbaar?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nl-NL" altLang="nl-NL" b="1" dirty="0"/>
          </a:p>
          <a:p>
            <a:pPr eaLnBrk="1" hangingPunct="1">
              <a:lnSpc>
                <a:spcPct val="80000"/>
              </a:lnSpc>
            </a:pPr>
            <a:r>
              <a:rPr lang="nl-NL" altLang="nl-NL" sz="2000" dirty="0">
                <a:solidFill>
                  <a:schemeClr val="accent5">
                    <a:lumMod val="10000"/>
                  </a:schemeClr>
                </a:solidFill>
              </a:rPr>
              <a:t>Je hebt de juiste vooropleiding</a:t>
            </a:r>
          </a:p>
          <a:p>
            <a:pPr eaLnBrk="1" hangingPunct="1"/>
            <a:r>
              <a:rPr lang="nl-NL" altLang="nl-NL" sz="2000" dirty="0">
                <a:solidFill>
                  <a:schemeClr val="accent5">
                    <a:lumMod val="10000"/>
                  </a:schemeClr>
                </a:solidFill>
              </a:rPr>
              <a:t>Advies toeleverende school (doorstroomformulier)</a:t>
            </a:r>
          </a:p>
          <a:p>
            <a:pPr eaLnBrk="1" hangingPunct="1">
              <a:buFontTx/>
              <a:buNone/>
            </a:pPr>
            <a:r>
              <a:rPr lang="nl-NL" altLang="nl-NL" sz="2000" dirty="0">
                <a:solidFill>
                  <a:schemeClr val="accent5">
                    <a:lumMod val="10000"/>
                  </a:schemeClr>
                </a:solidFill>
              </a:rPr>
              <a:t>    (of via speciaal LOB programma – digitaal doorstroom formulier)</a:t>
            </a:r>
          </a:p>
          <a:p>
            <a:pPr eaLnBrk="1" hangingPunct="1"/>
            <a:r>
              <a:rPr lang="nl-NL" altLang="nl-NL" sz="2000" dirty="0">
                <a:solidFill>
                  <a:schemeClr val="accent5">
                    <a:lumMod val="10000"/>
                  </a:schemeClr>
                </a:solidFill>
              </a:rPr>
              <a:t>Intake / kennismakings- / welkomstgesprek</a:t>
            </a:r>
          </a:p>
          <a:p>
            <a:pPr eaLnBrk="1" hangingPunct="1"/>
            <a:endParaRPr lang="nl-NL" altLang="nl-NL" sz="2000" dirty="0">
              <a:solidFill>
                <a:schemeClr val="accent5">
                  <a:lumMod val="10000"/>
                </a:schemeClr>
              </a:solidFill>
            </a:endParaRPr>
          </a:p>
          <a:p>
            <a:pPr marL="0" indent="0" eaLnBrk="1" hangingPunct="1">
              <a:buNone/>
            </a:pPr>
            <a:r>
              <a:rPr lang="nl-NL" altLang="nl-NL" sz="2000" dirty="0">
                <a:solidFill>
                  <a:schemeClr val="accent5">
                    <a:lumMod val="10000"/>
                  </a:schemeClr>
                </a:solidFill>
              </a:rPr>
              <a:t>En dan ga je van start na de zomervakantie! </a:t>
            </a:r>
          </a:p>
          <a:p>
            <a:pPr eaLnBrk="1" hangingPunct="1"/>
            <a:endParaRPr lang="nl-NL" altLang="nl-NL" sz="2400" dirty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nl-NL" altLang="nl-NL" b="1" dirty="0"/>
          </a:p>
        </p:txBody>
      </p:sp>
    </p:spTree>
    <p:extLst>
      <p:ext uri="{BB962C8B-B14F-4D97-AF65-F5344CB8AC3E}">
        <p14:creationId xmlns:p14="http://schemas.microsoft.com/office/powerpoint/2010/main" val="23680710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3" name="Rectangle 3">
            <a:extLst>
              <a:ext uri="{FF2B5EF4-FFF2-40B4-BE49-F238E27FC236}">
                <a16:creationId xmlns:a16="http://schemas.microsoft.com/office/drawing/2014/main" id="{B47CF595-B483-4E60-A192-D3CAFA3EDE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0113" y="1557338"/>
            <a:ext cx="7416800" cy="4751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9pPr>
          </a:lstStyle>
          <a:p>
            <a:pPr eaLnBrk="1" hangingPunct="1">
              <a:lnSpc>
                <a:spcPct val="80000"/>
              </a:lnSpc>
              <a:buFontTx/>
              <a:buNone/>
            </a:pPr>
            <a:endParaRPr lang="nl-NL" altLang="nl-NL" b="1"/>
          </a:p>
          <a:p>
            <a:pPr eaLnBrk="1" hangingPunct="1">
              <a:buFontTx/>
              <a:buNone/>
            </a:pPr>
            <a:endParaRPr lang="nl-NL" altLang="nl-NL" sz="240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nl-NL" altLang="nl-NL" b="1"/>
          </a:p>
        </p:txBody>
      </p:sp>
      <p:pic>
        <p:nvPicPr>
          <p:cNvPr id="56324" name="Picture 6">
            <a:extLst>
              <a:ext uri="{FF2B5EF4-FFF2-40B4-BE49-F238E27FC236}">
                <a16:creationId xmlns:a16="http://schemas.microsoft.com/office/drawing/2014/main" id="{78D500AD-1FBE-46C0-A232-3BA927DE3A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6279" y="2188328"/>
            <a:ext cx="3667483" cy="2937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25" name="Afbeelding 1">
            <a:extLst>
              <a:ext uri="{FF2B5EF4-FFF2-40B4-BE49-F238E27FC236}">
                <a16:creationId xmlns:a16="http://schemas.microsoft.com/office/drawing/2014/main" id="{851ECCA2-72DD-4588-B1B5-FA3CB028EA1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7" y="3932238"/>
            <a:ext cx="2095500" cy="209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326" name="Tekstvak 2">
            <a:extLst>
              <a:ext uri="{FF2B5EF4-FFF2-40B4-BE49-F238E27FC236}">
                <a16:creationId xmlns:a16="http://schemas.microsoft.com/office/drawing/2014/main" id="{A13057FE-6FC5-48C8-9AEF-CCF195ABBE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7556" y="619237"/>
            <a:ext cx="5614987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l-NL" altLang="nl-NL" b="1" dirty="0"/>
              <a:t>Start van de opleiding:</a:t>
            </a:r>
          </a:p>
        </p:txBody>
      </p:sp>
      <p:pic>
        <p:nvPicPr>
          <p:cNvPr id="56327" name="Afbeelding 3">
            <a:extLst>
              <a:ext uri="{FF2B5EF4-FFF2-40B4-BE49-F238E27FC236}">
                <a16:creationId xmlns:a16="http://schemas.microsoft.com/office/drawing/2014/main" id="{521A61A9-95CE-4666-BE12-621EA6179CF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9539" y="4322321"/>
            <a:ext cx="1720850" cy="138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Afbeelding 1">
            <a:extLst>
              <a:ext uri="{FF2B5EF4-FFF2-40B4-BE49-F238E27FC236}">
                <a16:creationId xmlns:a16="http://schemas.microsoft.com/office/drawing/2014/main" id="{E23D653E-1189-4781-BE70-A7BC97EBA5CF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0939" r="2000" b="6337"/>
          <a:stretch/>
        </p:blipFill>
        <p:spPr>
          <a:xfrm>
            <a:off x="827087" y="1559547"/>
            <a:ext cx="4257071" cy="2020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357982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B518640-C954-458D-8FB4-7527CD7A07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Vragen? Neem contact op met: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2B04249-1552-4927-BA56-C13BC214C3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ct val="0"/>
              </a:spcBef>
              <a:buNone/>
            </a:pPr>
            <a:r>
              <a:rPr lang="nl-NL" altLang="nl-NL" b="1" dirty="0">
                <a:solidFill>
                  <a:srgbClr val="000000"/>
                </a:solidFill>
              </a:rPr>
              <a:t>Hans Witsiers: </a:t>
            </a:r>
            <a:r>
              <a:rPr lang="nl-NL" altLang="nl-NL" dirty="0">
                <a:solidFill>
                  <a:srgbClr val="000000"/>
                </a:solidFill>
                <a:hlinkClick r:id="rId2"/>
              </a:rPr>
              <a:t>h.witsiers@roc-nijmegen.nl</a:t>
            </a:r>
            <a:r>
              <a:rPr lang="nl-NL" altLang="nl-NL" dirty="0">
                <a:solidFill>
                  <a:srgbClr val="000000"/>
                </a:solidFill>
              </a:rPr>
              <a:t> </a:t>
            </a:r>
          </a:p>
          <a:p>
            <a:pPr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nl-NL" altLang="nl-NL" dirty="0">
                <a:solidFill>
                  <a:srgbClr val="000000"/>
                </a:solidFill>
              </a:rPr>
              <a:t>Medewerker (Financiële) Administratie (niveau 2)</a:t>
            </a:r>
          </a:p>
          <a:p>
            <a:pPr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nl-NL" altLang="nl-NL" dirty="0">
                <a:solidFill>
                  <a:srgbClr val="000000"/>
                </a:solidFill>
              </a:rPr>
              <a:t>Medewerker Secretariaat en Receptie (niveau 2)</a:t>
            </a:r>
          </a:p>
          <a:p>
            <a:pPr>
              <a:spcBef>
                <a:spcPct val="0"/>
              </a:spcBef>
              <a:buFont typeface="Arial" panose="020B0604020202020204" pitchFamily="34" charset="0"/>
              <a:buChar char="•"/>
            </a:pPr>
            <a:endParaRPr lang="nl-NL" altLang="nl-NL" dirty="0">
              <a:solidFill>
                <a:srgbClr val="000000"/>
              </a:solidFill>
            </a:endParaRPr>
          </a:p>
          <a:p>
            <a:pPr marL="0" indent="0">
              <a:spcBef>
                <a:spcPct val="0"/>
              </a:spcBef>
              <a:buNone/>
            </a:pPr>
            <a:r>
              <a:rPr lang="nl-NL" altLang="nl-NL" b="1" dirty="0">
                <a:solidFill>
                  <a:srgbClr val="000000"/>
                </a:solidFill>
              </a:rPr>
              <a:t>Mart Kouwenberg: </a:t>
            </a:r>
            <a:r>
              <a:rPr lang="nl-NL" altLang="nl-NL" dirty="0">
                <a:solidFill>
                  <a:srgbClr val="000000"/>
                </a:solidFill>
                <a:hlinkClick r:id="rId3"/>
              </a:rPr>
              <a:t>m.kouwenberg@roc-nijmegen.nl</a:t>
            </a:r>
            <a:r>
              <a:rPr lang="nl-NL" altLang="nl-NL" dirty="0">
                <a:solidFill>
                  <a:srgbClr val="000000"/>
                </a:solidFill>
              </a:rPr>
              <a:t> </a:t>
            </a:r>
          </a:p>
          <a:p>
            <a:pPr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nl-NL" altLang="nl-NL" dirty="0">
                <a:solidFill>
                  <a:srgbClr val="000000"/>
                </a:solidFill>
              </a:rPr>
              <a:t>Financieel Administratief Medewerker (niveau 3)</a:t>
            </a:r>
          </a:p>
          <a:p>
            <a:pPr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nl-NL" altLang="nl-NL" dirty="0">
                <a:solidFill>
                  <a:srgbClr val="000000"/>
                </a:solidFill>
              </a:rPr>
              <a:t>Bedrijfsadministrateur (niveau 4)</a:t>
            </a:r>
          </a:p>
          <a:p>
            <a:pPr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nl-NL" altLang="nl-NL" dirty="0">
                <a:solidFill>
                  <a:srgbClr val="000000"/>
                </a:solidFill>
              </a:rPr>
              <a:t>Junior Assistent Accountant (niveau 4)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036221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>
            <a:extLst>
              <a:ext uri="{FF2B5EF4-FFF2-40B4-BE49-F238E27FC236}">
                <a16:creationId xmlns:a16="http://schemas.microsoft.com/office/drawing/2014/main" id="{425B837E-E3BD-4649-A8FE-F1AA5E26654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00113" y="538163"/>
            <a:ext cx="7772400" cy="4114800"/>
          </a:xfrm>
        </p:spPr>
        <p:txBody>
          <a:bodyPr/>
          <a:lstStyle/>
          <a:p>
            <a:pPr algn="ctr" eaLnBrk="1" hangingPunct="1">
              <a:buFontTx/>
              <a:buNone/>
            </a:pPr>
            <a:endParaRPr lang="nl-NL" altLang="nl-NL" b="1"/>
          </a:p>
          <a:p>
            <a:pPr algn="ctr" eaLnBrk="1" hangingPunct="1">
              <a:buFontTx/>
              <a:buNone/>
            </a:pPr>
            <a:endParaRPr lang="nl-NL" altLang="nl-NL" b="1"/>
          </a:p>
        </p:txBody>
      </p:sp>
      <p:sp>
        <p:nvSpPr>
          <p:cNvPr id="25604" name="Rectangle 3">
            <a:extLst>
              <a:ext uri="{FF2B5EF4-FFF2-40B4-BE49-F238E27FC236}">
                <a16:creationId xmlns:a16="http://schemas.microsoft.com/office/drawing/2014/main" id="{FF254C65-97CD-44D3-813C-614DADBC0E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6762" y="557212"/>
            <a:ext cx="7704138" cy="574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9pPr>
          </a:lstStyle>
          <a:p>
            <a:pPr>
              <a:lnSpc>
                <a:spcPct val="80000"/>
              </a:lnSpc>
              <a:buFontTx/>
              <a:buNone/>
            </a:pPr>
            <a:endParaRPr lang="nl-NL" altLang="nl-NL" sz="800" b="1" dirty="0">
              <a:solidFill>
                <a:schemeClr val="accent5">
                  <a:lumMod val="10000"/>
                </a:schemeClr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nl-NL" altLang="nl-NL" b="1" dirty="0"/>
              <a:t>Niveau 2 : </a:t>
            </a:r>
            <a:r>
              <a:rPr lang="nl-NL" altLang="nl-NL" sz="2000" b="1" i="1" dirty="0"/>
              <a:t>Administratief Medewerker</a:t>
            </a:r>
          </a:p>
          <a:p>
            <a:pPr>
              <a:lnSpc>
                <a:spcPct val="80000"/>
              </a:lnSpc>
              <a:buNone/>
            </a:pPr>
            <a:endParaRPr lang="nl-NL" altLang="nl-NL" sz="2000" dirty="0">
              <a:solidFill>
                <a:schemeClr val="accent5">
                  <a:lumMod val="10000"/>
                </a:schemeClr>
              </a:solidFill>
              <a:sym typeface="Wingdings" panose="05000000000000000000" pitchFamily="2" charset="2"/>
            </a:endParaRPr>
          </a:p>
          <a:p>
            <a:pPr marL="342900" indent="-342900">
              <a:lnSpc>
                <a:spcPct val="80000"/>
              </a:lnSpc>
            </a:pPr>
            <a:r>
              <a:rPr lang="nl-NL" altLang="nl-NL" sz="2000" dirty="0">
                <a:solidFill>
                  <a:schemeClr val="accent5">
                    <a:lumMod val="10000"/>
                  </a:schemeClr>
                </a:solidFill>
                <a:sym typeface="Wingdings" panose="05000000000000000000" pitchFamily="2" charset="2"/>
              </a:rPr>
              <a:t>Duur : 2 jaar            </a:t>
            </a:r>
          </a:p>
          <a:p>
            <a:pPr marL="342900" indent="-342900">
              <a:lnSpc>
                <a:spcPct val="80000"/>
              </a:lnSpc>
            </a:pPr>
            <a:r>
              <a:rPr lang="nl-NL" altLang="nl-NL" sz="2000" dirty="0">
                <a:solidFill>
                  <a:schemeClr val="accent5">
                    <a:lumMod val="10000"/>
                  </a:schemeClr>
                </a:solidFill>
                <a:sym typeface="Wingdings" panose="05000000000000000000" pitchFamily="2" charset="2"/>
              </a:rPr>
              <a:t>Vooropleiding : VMBO - basis</a:t>
            </a:r>
          </a:p>
          <a:p>
            <a:pPr marL="342900" indent="-342900">
              <a:lnSpc>
                <a:spcPct val="80000"/>
              </a:lnSpc>
            </a:pPr>
            <a:r>
              <a:rPr lang="nl-NL" altLang="nl-NL" sz="2000" dirty="0">
                <a:solidFill>
                  <a:schemeClr val="accent5">
                    <a:lumMod val="10000"/>
                  </a:schemeClr>
                </a:solidFill>
                <a:sym typeface="Wingdings" panose="05000000000000000000" pitchFamily="2" charset="2"/>
              </a:rPr>
              <a:t>Verkort traject van 1 jaar onder voorbehoud</a:t>
            </a:r>
          </a:p>
          <a:p>
            <a:pPr>
              <a:buFontTx/>
              <a:buNone/>
            </a:pPr>
            <a:endParaRPr lang="nl-NL" altLang="nl-NL" sz="1200" dirty="0">
              <a:solidFill>
                <a:srgbClr val="000000"/>
              </a:solidFill>
            </a:endParaRPr>
          </a:p>
          <a:p>
            <a:pPr>
              <a:buFontTx/>
              <a:buNone/>
            </a:pPr>
            <a:endParaRPr lang="nl-NL" altLang="nl-NL" b="1" dirty="0">
              <a:solidFill>
                <a:srgbClr val="000000"/>
              </a:solidFill>
            </a:endParaRPr>
          </a:p>
          <a:p>
            <a:pPr algn="ctr">
              <a:buFontTx/>
              <a:buNone/>
            </a:pPr>
            <a:endParaRPr lang="nl-NL" altLang="nl-NL" b="1" dirty="0">
              <a:solidFill>
                <a:srgbClr val="000000"/>
              </a:solidFill>
            </a:endParaRPr>
          </a:p>
          <a:p>
            <a:pPr algn="ctr">
              <a:buFontTx/>
              <a:buNone/>
            </a:pPr>
            <a:endParaRPr lang="nl-NL" altLang="nl-NL" b="1" dirty="0">
              <a:solidFill>
                <a:srgbClr val="000000"/>
              </a:solidFill>
            </a:endParaRPr>
          </a:p>
          <a:p>
            <a:pPr algn="ctr" eaLnBrk="1" hangingPunct="1">
              <a:lnSpc>
                <a:spcPct val="90000"/>
              </a:lnSpc>
              <a:buFontTx/>
              <a:buNone/>
            </a:pPr>
            <a:endParaRPr lang="nl-NL" altLang="nl-NL" b="1" dirty="0">
              <a:solidFill>
                <a:srgbClr val="000000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nl-NL" altLang="nl-NL" b="1" dirty="0">
              <a:solidFill>
                <a:srgbClr val="000000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nl-NL" altLang="nl-NL" b="1" dirty="0">
              <a:solidFill>
                <a:srgbClr val="000000"/>
              </a:solidFill>
            </a:endParaRPr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9B119484-A174-495C-AC00-6528DE08E4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701" y="2740522"/>
            <a:ext cx="8078597" cy="3087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03673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Afbeelding 2">
            <a:extLst>
              <a:ext uri="{FF2B5EF4-FFF2-40B4-BE49-F238E27FC236}">
                <a16:creationId xmlns:a16="http://schemas.microsoft.com/office/drawing/2014/main" id="{1D52A977-EBA8-4937-9BD1-8C33B3D63E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288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946783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>
            <a:extLst>
              <a:ext uri="{FF2B5EF4-FFF2-40B4-BE49-F238E27FC236}">
                <a16:creationId xmlns:a16="http://schemas.microsoft.com/office/drawing/2014/main" id="{425B837E-E3BD-4649-A8FE-F1AA5E26654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00113" y="538163"/>
            <a:ext cx="7772400" cy="4114800"/>
          </a:xfrm>
        </p:spPr>
        <p:txBody>
          <a:bodyPr/>
          <a:lstStyle/>
          <a:p>
            <a:pPr algn="ctr" eaLnBrk="1" hangingPunct="1">
              <a:buFontTx/>
              <a:buNone/>
            </a:pPr>
            <a:endParaRPr lang="nl-NL" altLang="nl-NL" b="1"/>
          </a:p>
          <a:p>
            <a:pPr algn="ctr" eaLnBrk="1" hangingPunct="1">
              <a:buFontTx/>
              <a:buNone/>
            </a:pPr>
            <a:endParaRPr lang="nl-NL" altLang="nl-NL" b="1"/>
          </a:p>
        </p:txBody>
      </p:sp>
      <p:sp>
        <p:nvSpPr>
          <p:cNvPr id="25604" name="Rectangle 3">
            <a:extLst>
              <a:ext uri="{FF2B5EF4-FFF2-40B4-BE49-F238E27FC236}">
                <a16:creationId xmlns:a16="http://schemas.microsoft.com/office/drawing/2014/main" id="{FF254C65-97CD-44D3-813C-614DADBC0E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650" y="493713"/>
            <a:ext cx="7704138" cy="574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9pPr>
          </a:lstStyle>
          <a:p>
            <a:pPr>
              <a:lnSpc>
                <a:spcPct val="80000"/>
              </a:lnSpc>
              <a:buFontTx/>
              <a:buNone/>
            </a:pPr>
            <a:endParaRPr lang="nl-NL" altLang="nl-NL" sz="800" b="1" dirty="0">
              <a:solidFill>
                <a:schemeClr val="accent5">
                  <a:lumMod val="10000"/>
                </a:schemeClr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nl-NL" altLang="nl-NL" b="1" dirty="0"/>
              <a:t>Niveau 2 </a:t>
            </a:r>
            <a:r>
              <a:rPr lang="nl-NL" altLang="nl-NL" sz="2000" b="1" i="1" dirty="0"/>
              <a:t>Administratief Medewerker</a:t>
            </a:r>
          </a:p>
          <a:p>
            <a:pPr>
              <a:lnSpc>
                <a:spcPct val="80000"/>
              </a:lnSpc>
              <a:buNone/>
            </a:pPr>
            <a:endParaRPr lang="nl-NL" altLang="nl-NL" sz="1800" dirty="0">
              <a:solidFill>
                <a:schemeClr val="accent5">
                  <a:lumMod val="10000"/>
                </a:schemeClr>
              </a:solidFill>
              <a:sym typeface="Wingdings" panose="05000000000000000000" pitchFamily="2" charset="2"/>
            </a:endParaRPr>
          </a:p>
          <a:p>
            <a:pPr marL="285750" indent="-285750">
              <a:lnSpc>
                <a:spcPct val="80000"/>
              </a:lnSpc>
            </a:pPr>
            <a:r>
              <a:rPr lang="nl-NL" altLang="nl-NL" sz="1800" dirty="0">
                <a:solidFill>
                  <a:schemeClr val="accent5">
                    <a:lumMod val="10000"/>
                  </a:schemeClr>
                </a:solidFill>
                <a:sym typeface="Wingdings" panose="05000000000000000000" pitchFamily="2" charset="2"/>
              </a:rPr>
              <a:t>Duur: 2 jaar            </a:t>
            </a:r>
          </a:p>
          <a:p>
            <a:pPr marL="285750" indent="-285750">
              <a:lnSpc>
                <a:spcPct val="80000"/>
              </a:lnSpc>
            </a:pPr>
            <a:r>
              <a:rPr lang="nl-NL" altLang="nl-NL" sz="1800" dirty="0">
                <a:solidFill>
                  <a:schemeClr val="accent5">
                    <a:lumMod val="10000"/>
                  </a:schemeClr>
                </a:solidFill>
                <a:sym typeface="Wingdings" panose="05000000000000000000" pitchFamily="2" charset="2"/>
              </a:rPr>
              <a:t>Vooropleiding : VMBO - basis</a:t>
            </a:r>
          </a:p>
          <a:p>
            <a:pPr marL="285750" indent="-285750">
              <a:lnSpc>
                <a:spcPct val="80000"/>
              </a:lnSpc>
            </a:pPr>
            <a:r>
              <a:rPr lang="nl-NL" altLang="nl-NL" sz="1800" dirty="0">
                <a:solidFill>
                  <a:schemeClr val="accent5">
                    <a:lumMod val="10000"/>
                  </a:schemeClr>
                </a:solidFill>
                <a:sym typeface="Wingdings" panose="05000000000000000000" pitchFamily="2" charset="2"/>
              </a:rPr>
              <a:t>Verkort traject van 1 jaar onder voorbehoud</a:t>
            </a:r>
          </a:p>
          <a:p>
            <a:pPr>
              <a:buFontTx/>
              <a:buNone/>
            </a:pPr>
            <a:endParaRPr lang="nl-NL" altLang="nl-NL" sz="1000" b="1" dirty="0">
              <a:solidFill>
                <a:schemeClr val="accent5">
                  <a:lumMod val="10000"/>
                </a:schemeClr>
              </a:solidFill>
              <a:sym typeface="Wingdings" panose="05000000000000000000" pitchFamily="2" charset="2"/>
            </a:endParaRPr>
          </a:p>
          <a:p>
            <a:pPr>
              <a:buFontTx/>
              <a:buNone/>
            </a:pPr>
            <a:r>
              <a:rPr lang="nl-NL" altLang="nl-NL" sz="2000" b="1" dirty="0">
                <a:solidFill>
                  <a:schemeClr val="accent5">
                    <a:lumMod val="10000"/>
                  </a:schemeClr>
                </a:solidFill>
                <a:sym typeface="Wingdings" panose="05000000000000000000" pitchFamily="2" charset="2"/>
              </a:rPr>
              <a:t>Klassengrootte: </a:t>
            </a:r>
          </a:p>
          <a:p>
            <a:pPr marL="342900" indent="-342900"/>
            <a:r>
              <a:rPr lang="nl-NL" altLang="nl-NL" sz="2000" dirty="0">
                <a:solidFill>
                  <a:schemeClr val="accent5">
                    <a:lumMod val="10000"/>
                  </a:schemeClr>
                </a:solidFill>
                <a:sym typeface="Wingdings" panose="05000000000000000000" pitchFamily="2" charset="2"/>
              </a:rPr>
              <a:t>max. 20 studenten</a:t>
            </a:r>
          </a:p>
          <a:p>
            <a:pPr>
              <a:buFontTx/>
              <a:buNone/>
            </a:pPr>
            <a:endParaRPr lang="nl-NL" altLang="nl-NL" sz="1000" b="1" dirty="0">
              <a:solidFill>
                <a:schemeClr val="accent5">
                  <a:lumMod val="10000"/>
                </a:schemeClr>
              </a:solidFill>
              <a:sym typeface="Wingdings" panose="05000000000000000000" pitchFamily="2" charset="2"/>
            </a:endParaRPr>
          </a:p>
          <a:p>
            <a:pPr>
              <a:buNone/>
            </a:pPr>
            <a:r>
              <a:rPr lang="nl-NL" altLang="nl-NL" sz="2000" b="1" dirty="0">
                <a:solidFill>
                  <a:schemeClr val="accent5">
                    <a:lumMod val="10000"/>
                  </a:schemeClr>
                </a:solidFill>
                <a:sym typeface="Wingdings" panose="05000000000000000000" pitchFamily="2" charset="2"/>
              </a:rPr>
              <a:t>Basisdeel </a:t>
            </a:r>
            <a:r>
              <a:rPr lang="nl-NL" altLang="nl-NL" sz="2000" dirty="0">
                <a:solidFill>
                  <a:schemeClr val="accent5">
                    <a:lumMod val="10000"/>
                  </a:schemeClr>
                </a:solidFill>
                <a:sym typeface="Wingdings" panose="05000000000000000000" pitchFamily="2" charset="2"/>
              </a:rPr>
              <a:t>(1</a:t>
            </a:r>
            <a:r>
              <a:rPr lang="nl-NL" altLang="nl-NL" sz="2000" baseline="30000" dirty="0">
                <a:solidFill>
                  <a:schemeClr val="accent5">
                    <a:lumMod val="10000"/>
                  </a:schemeClr>
                </a:solidFill>
                <a:sym typeface="Wingdings" panose="05000000000000000000" pitchFamily="2" charset="2"/>
              </a:rPr>
              <a:t>e</a:t>
            </a:r>
            <a:r>
              <a:rPr lang="nl-NL" altLang="nl-NL" sz="2000" dirty="0">
                <a:solidFill>
                  <a:schemeClr val="accent5">
                    <a:lumMod val="10000"/>
                  </a:schemeClr>
                </a:solidFill>
                <a:sym typeface="Wingdings" panose="05000000000000000000" pitchFamily="2" charset="2"/>
              </a:rPr>
              <a:t> leerjaar)</a:t>
            </a:r>
            <a:endParaRPr lang="nl-NL" altLang="nl-NL" sz="2000" b="1" dirty="0">
              <a:solidFill>
                <a:schemeClr val="accent5">
                  <a:lumMod val="10000"/>
                </a:schemeClr>
              </a:solidFill>
              <a:sym typeface="Wingdings" panose="05000000000000000000" pitchFamily="2" charset="2"/>
            </a:endParaRPr>
          </a:p>
          <a:p>
            <a:pPr marL="342900" indent="-342900"/>
            <a:r>
              <a:rPr lang="nl-NL" altLang="nl-NL" sz="2000" dirty="0">
                <a:solidFill>
                  <a:schemeClr val="accent5">
                    <a:lumMod val="10000"/>
                  </a:schemeClr>
                </a:solidFill>
                <a:sym typeface="Wingdings" panose="05000000000000000000" pitchFamily="2" charset="2"/>
              </a:rPr>
              <a:t>Ondersteunende Administratieve Beroepen </a:t>
            </a:r>
          </a:p>
          <a:p>
            <a:pPr>
              <a:buFontTx/>
              <a:buNone/>
            </a:pPr>
            <a:endParaRPr lang="nl-NL" altLang="nl-NL" sz="900" dirty="0">
              <a:solidFill>
                <a:schemeClr val="accent5">
                  <a:lumMod val="10000"/>
                </a:schemeClr>
              </a:solidFill>
              <a:sym typeface="Wingdings" panose="05000000000000000000" pitchFamily="2" charset="2"/>
            </a:endParaRPr>
          </a:p>
          <a:p>
            <a:pPr>
              <a:buNone/>
            </a:pPr>
            <a:r>
              <a:rPr lang="nl-NL" altLang="nl-NL" sz="2000" b="1" dirty="0">
                <a:solidFill>
                  <a:schemeClr val="accent5">
                    <a:lumMod val="10000"/>
                  </a:schemeClr>
                </a:solidFill>
                <a:sym typeface="Wingdings" panose="05000000000000000000" pitchFamily="2" charset="2"/>
              </a:rPr>
              <a:t>Profieldeel </a:t>
            </a:r>
            <a:r>
              <a:rPr lang="nl-NL" altLang="nl-NL" sz="2000" dirty="0">
                <a:solidFill>
                  <a:schemeClr val="accent5">
                    <a:lumMod val="10000"/>
                  </a:schemeClr>
                </a:solidFill>
                <a:sym typeface="Wingdings" panose="05000000000000000000" pitchFamily="2" charset="2"/>
              </a:rPr>
              <a:t>(2</a:t>
            </a:r>
            <a:r>
              <a:rPr lang="nl-NL" altLang="nl-NL" sz="2000" baseline="30000" dirty="0">
                <a:solidFill>
                  <a:schemeClr val="accent5">
                    <a:lumMod val="10000"/>
                  </a:schemeClr>
                </a:solidFill>
                <a:sym typeface="Wingdings" panose="05000000000000000000" pitchFamily="2" charset="2"/>
              </a:rPr>
              <a:t>e</a:t>
            </a:r>
            <a:r>
              <a:rPr lang="nl-NL" altLang="nl-NL" sz="2000" dirty="0">
                <a:solidFill>
                  <a:schemeClr val="accent5">
                    <a:lumMod val="10000"/>
                  </a:schemeClr>
                </a:solidFill>
                <a:sym typeface="Wingdings" panose="05000000000000000000" pitchFamily="2" charset="2"/>
              </a:rPr>
              <a:t> leerjaar)</a:t>
            </a:r>
            <a:endParaRPr lang="nl-NL" altLang="nl-NL" sz="2000" b="1" dirty="0">
              <a:solidFill>
                <a:schemeClr val="accent5">
                  <a:lumMod val="10000"/>
                </a:schemeClr>
              </a:solidFill>
              <a:sym typeface="Wingdings" panose="05000000000000000000" pitchFamily="2" charset="2"/>
            </a:endParaRPr>
          </a:p>
          <a:p>
            <a:pPr marL="342900" indent="-342900"/>
            <a:r>
              <a:rPr lang="nl-NL" altLang="nl-NL" sz="2000" dirty="0">
                <a:solidFill>
                  <a:schemeClr val="accent5">
                    <a:lumMod val="10000"/>
                  </a:schemeClr>
                </a:solidFill>
                <a:sym typeface="Wingdings" panose="05000000000000000000" pitchFamily="2" charset="2"/>
              </a:rPr>
              <a:t>Medewerker Secretariaat en Receptie</a:t>
            </a:r>
          </a:p>
          <a:p>
            <a:pPr marL="342900" indent="-342900"/>
            <a:r>
              <a:rPr lang="nl-NL" altLang="nl-NL" sz="2000" dirty="0">
                <a:solidFill>
                  <a:schemeClr val="accent5">
                    <a:lumMod val="10000"/>
                  </a:schemeClr>
                </a:solidFill>
                <a:sym typeface="Wingdings" panose="05000000000000000000" pitchFamily="2" charset="2"/>
              </a:rPr>
              <a:t>Medewerker (Financiële) Administratie</a:t>
            </a:r>
          </a:p>
          <a:p>
            <a:pPr>
              <a:buFontTx/>
              <a:buNone/>
            </a:pPr>
            <a:endParaRPr lang="nl-NL" altLang="nl-NL" sz="1000" dirty="0">
              <a:sym typeface="Wingdings" panose="05000000000000000000" pitchFamily="2" charset="2"/>
            </a:endParaRPr>
          </a:p>
          <a:p>
            <a:pPr>
              <a:buFontTx/>
              <a:buNone/>
            </a:pPr>
            <a:r>
              <a:rPr lang="nl-NL" altLang="nl-NL" sz="2400" dirty="0">
                <a:sym typeface="Wingdings" panose="05000000000000000000" pitchFamily="2" charset="2"/>
              </a:rPr>
              <a:t> </a:t>
            </a:r>
          </a:p>
          <a:p>
            <a:pPr>
              <a:buFontTx/>
              <a:buNone/>
            </a:pPr>
            <a:r>
              <a:rPr lang="nl-NL" altLang="nl-NL" sz="2400" i="1" dirty="0">
                <a:sym typeface="Wingdings" panose="05000000000000000000" pitchFamily="2" charset="2"/>
              </a:rPr>
              <a:t>    </a:t>
            </a:r>
            <a:endParaRPr lang="nl-NL" altLang="nl-NL" sz="2400" dirty="0">
              <a:sym typeface="Wingdings" panose="05000000000000000000" pitchFamily="2" charset="2"/>
            </a:endParaRPr>
          </a:p>
          <a:p>
            <a:pPr>
              <a:buFontTx/>
              <a:buNone/>
            </a:pPr>
            <a:endParaRPr lang="nl-NL" altLang="nl-NL" sz="2400" dirty="0">
              <a:sym typeface="Wingdings" panose="05000000000000000000" pitchFamily="2" charset="2"/>
            </a:endParaRPr>
          </a:p>
          <a:p>
            <a:pPr>
              <a:buFontTx/>
              <a:buNone/>
            </a:pPr>
            <a:endParaRPr lang="nl-NL" altLang="nl-NL" sz="2400" dirty="0">
              <a:sym typeface="Wingdings" panose="05000000000000000000" pitchFamily="2" charset="2"/>
            </a:endParaRPr>
          </a:p>
          <a:p>
            <a:pPr>
              <a:buFontTx/>
              <a:buNone/>
            </a:pPr>
            <a:endParaRPr lang="nl-NL" altLang="nl-NL" sz="2400" dirty="0">
              <a:sym typeface="Wingdings" panose="05000000000000000000" pitchFamily="2" charset="2"/>
            </a:endParaRPr>
          </a:p>
          <a:p>
            <a:pPr>
              <a:buFontTx/>
              <a:buNone/>
            </a:pPr>
            <a:endParaRPr lang="nl-NL" altLang="nl-NL" sz="2400" dirty="0">
              <a:sym typeface="Wingdings" panose="05000000000000000000" pitchFamily="2" charset="2"/>
            </a:endParaRPr>
          </a:p>
          <a:p>
            <a:pPr>
              <a:buFontTx/>
              <a:buNone/>
            </a:pPr>
            <a:endParaRPr lang="nl-NL" altLang="nl-NL" sz="2400" dirty="0">
              <a:sym typeface="Wingdings" panose="05000000000000000000" pitchFamily="2" charset="2"/>
            </a:endParaRPr>
          </a:p>
          <a:p>
            <a:pPr>
              <a:buFontTx/>
              <a:buNone/>
            </a:pPr>
            <a:r>
              <a:rPr lang="nl-NL" altLang="nl-NL" sz="2400" dirty="0">
                <a:sym typeface="Wingdings" panose="05000000000000000000" pitchFamily="2" charset="2"/>
              </a:rPr>
              <a:t>(verkort 1 jaar onder voorbehoud)</a:t>
            </a:r>
          </a:p>
          <a:p>
            <a:pPr>
              <a:buFontTx/>
              <a:buNone/>
            </a:pPr>
            <a:endParaRPr lang="nl-NL" altLang="nl-NL" sz="1200" dirty="0">
              <a:solidFill>
                <a:srgbClr val="000000"/>
              </a:solidFill>
            </a:endParaRPr>
          </a:p>
          <a:p>
            <a:pPr>
              <a:buFontTx/>
              <a:buNone/>
            </a:pPr>
            <a:endParaRPr lang="nl-NL" altLang="nl-NL" b="1" dirty="0">
              <a:solidFill>
                <a:srgbClr val="000000"/>
              </a:solidFill>
            </a:endParaRPr>
          </a:p>
          <a:p>
            <a:pPr algn="ctr">
              <a:buFontTx/>
              <a:buNone/>
            </a:pPr>
            <a:endParaRPr lang="nl-NL" altLang="nl-NL" b="1" dirty="0">
              <a:solidFill>
                <a:srgbClr val="000000"/>
              </a:solidFill>
            </a:endParaRPr>
          </a:p>
          <a:p>
            <a:pPr algn="ctr">
              <a:buFontTx/>
              <a:buNone/>
            </a:pPr>
            <a:endParaRPr lang="nl-NL" altLang="nl-NL" b="1" dirty="0">
              <a:solidFill>
                <a:srgbClr val="000000"/>
              </a:solidFill>
            </a:endParaRPr>
          </a:p>
          <a:p>
            <a:pPr algn="ctr" eaLnBrk="1" hangingPunct="1">
              <a:lnSpc>
                <a:spcPct val="90000"/>
              </a:lnSpc>
              <a:buFontTx/>
              <a:buNone/>
            </a:pPr>
            <a:endParaRPr lang="nl-NL" altLang="nl-NL" b="1" dirty="0">
              <a:solidFill>
                <a:srgbClr val="000000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nl-NL" altLang="nl-NL" b="1" dirty="0">
              <a:solidFill>
                <a:srgbClr val="000000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nl-NL" altLang="nl-NL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86489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>
            <a:extLst>
              <a:ext uri="{FF2B5EF4-FFF2-40B4-BE49-F238E27FC236}">
                <a16:creationId xmlns:a16="http://schemas.microsoft.com/office/drawing/2014/main" id="{425B837E-E3BD-4649-A8FE-F1AA5E26654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00113" y="538163"/>
            <a:ext cx="7772400" cy="4114800"/>
          </a:xfrm>
        </p:spPr>
        <p:txBody>
          <a:bodyPr/>
          <a:lstStyle/>
          <a:p>
            <a:pPr algn="ctr" eaLnBrk="1" hangingPunct="1">
              <a:buFontTx/>
              <a:buNone/>
            </a:pPr>
            <a:endParaRPr lang="nl-NL" altLang="nl-NL" b="1"/>
          </a:p>
          <a:p>
            <a:pPr algn="ctr" eaLnBrk="1" hangingPunct="1">
              <a:buFontTx/>
              <a:buNone/>
            </a:pPr>
            <a:endParaRPr lang="nl-NL" altLang="nl-NL" b="1"/>
          </a:p>
        </p:txBody>
      </p:sp>
      <p:sp>
        <p:nvSpPr>
          <p:cNvPr id="25604" name="Rectangle 3">
            <a:extLst>
              <a:ext uri="{FF2B5EF4-FFF2-40B4-BE49-F238E27FC236}">
                <a16:creationId xmlns:a16="http://schemas.microsoft.com/office/drawing/2014/main" id="{FF254C65-97CD-44D3-813C-614DADBC0E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1487" y="493713"/>
            <a:ext cx="8201025" cy="574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9pPr>
          </a:lstStyle>
          <a:p>
            <a:pPr>
              <a:lnSpc>
                <a:spcPct val="80000"/>
              </a:lnSpc>
              <a:buFontTx/>
              <a:buNone/>
            </a:pPr>
            <a:endParaRPr lang="nl-NL" altLang="nl-NL" sz="800" b="1" dirty="0">
              <a:solidFill>
                <a:schemeClr val="accent5">
                  <a:lumMod val="10000"/>
                </a:schemeClr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nl-NL" altLang="nl-NL" b="1" dirty="0"/>
              <a:t>Niveau 2 </a:t>
            </a:r>
            <a:r>
              <a:rPr lang="nl-NL" altLang="nl-NL" sz="2000" b="1" i="1" dirty="0"/>
              <a:t>Administratief Medewerker</a:t>
            </a:r>
            <a:endParaRPr lang="nl-NL" altLang="nl-NL" sz="2000" b="1" i="1" dirty="0">
              <a:cs typeface="Arial"/>
            </a:endParaRPr>
          </a:p>
          <a:p>
            <a:pPr>
              <a:lnSpc>
                <a:spcPct val="80000"/>
              </a:lnSpc>
              <a:buNone/>
            </a:pPr>
            <a:endParaRPr lang="nl-NL" altLang="nl-NL" sz="1800" dirty="0">
              <a:solidFill>
                <a:schemeClr val="accent5">
                  <a:lumMod val="10000"/>
                </a:schemeClr>
              </a:solidFill>
              <a:sym typeface="Wingdings" panose="05000000000000000000" pitchFamily="2" charset="2"/>
            </a:endParaRPr>
          </a:p>
          <a:p>
            <a:pPr marL="285750" indent="-285750">
              <a:lnSpc>
                <a:spcPct val="80000"/>
              </a:lnSpc>
            </a:pPr>
            <a:r>
              <a:rPr lang="nl-NL" altLang="nl-NL" sz="1800" dirty="0">
                <a:solidFill>
                  <a:schemeClr val="accent5">
                    <a:lumMod val="10000"/>
                  </a:schemeClr>
                </a:solidFill>
                <a:sym typeface="Wingdings" panose="05000000000000000000" pitchFamily="2" charset="2"/>
              </a:rPr>
              <a:t>Duur: 2 jaar            </a:t>
            </a:r>
          </a:p>
          <a:p>
            <a:pPr marL="285750" indent="-285750">
              <a:lnSpc>
                <a:spcPct val="80000"/>
              </a:lnSpc>
            </a:pPr>
            <a:r>
              <a:rPr lang="nl-NL" altLang="nl-NL" sz="1800" dirty="0">
                <a:solidFill>
                  <a:schemeClr val="accent5">
                    <a:lumMod val="10000"/>
                  </a:schemeClr>
                </a:solidFill>
                <a:sym typeface="Wingdings" panose="05000000000000000000" pitchFamily="2" charset="2"/>
              </a:rPr>
              <a:t>Vooropleiding: VMBO - basis</a:t>
            </a:r>
            <a:endParaRPr lang="nl-NL" altLang="nl-NL" sz="1800" dirty="0">
              <a:solidFill>
                <a:schemeClr val="accent5">
                  <a:lumMod val="10000"/>
                </a:schemeClr>
              </a:solidFill>
              <a:cs typeface="Arial"/>
            </a:endParaRPr>
          </a:p>
          <a:p>
            <a:pPr marL="285750" indent="-285750">
              <a:lnSpc>
                <a:spcPct val="80000"/>
              </a:lnSpc>
            </a:pPr>
            <a:r>
              <a:rPr lang="nl-NL" altLang="nl-NL" sz="1800" dirty="0">
                <a:solidFill>
                  <a:schemeClr val="accent5">
                    <a:lumMod val="10000"/>
                  </a:schemeClr>
                </a:solidFill>
                <a:sym typeface="Wingdings" panose="05000000000000000000" pitchFamily="2" charset="2"/>
              </a:rPr>
              <a:t>Verkort traject van 1 jaar onder voorbehoud</a:t>
            </a:r>
            <a:endParaRPr lang="nl-NL" altLang="nl-NL" sz="1800" dirty="0">
              <a:solidFill>
                <a:schemeClr val="accent5">
                  <a:lumMod val="10000"/>
                </a:schemeClr>
              </a:solidFill>
              <a:cs typeface="Arial"/>
            </a:endParaRPr>
          </a:p>
          <a:p>
            <a:pPr>
              <a:buFontTx/>
              <a:buNone/>
            </a:pPr>
            <a:endParaRPr lang="nl-NL" altLang="nl-NL" sz="1000" b="1" dirty="0">
              <a:solidFill>
                <a:schemeClr val="accent5">
                  <a:lumMod val="10000"/>
                </a:schemeClr>
              </a:solidFill>
              <a:sym typeface="Wingdings" panose="05000000000000000000" pitchFamily="2" charset="2"/>
            </a:endParaRPr>
          </a:p>
          <a:p>
            <a:pPr>
              <a:buNone/>
            </a:pPr>
            <a:endParaRPr lang="nl-NL" altLang="nl-NL" sz="1000" dirty="0">
              <a:solidFill>
                <a:schemeClr val="accent5">
                  <a:lumMod val="10000"/>
                </a:schemeClr>
              </a:solidFill>
              <a:cs typeface="Arial"/>
            </a:endParaRPr>
          </a:p>
          <a:p>
            <a:pPr>
              <a:buFontTx/>
              <a:buNone/>
            </a:pPr>
            <a:r>
              <a:rPr lang="nl-NL" altLang="nl-NL" sz="2000" b="1" dirty="0">
                <a:solidFill>
                  <a:schemeClr val="accent5">
                    <a:lumMod val="10000"/>
                  </a:schemeClr>
                </a:solidFill>
                <a:sym typeface="Wingdings" panose="05000000000000000000" pitchFamily="2" charset="2"/>
              </a:rPr>
              <a:t>Keuzedelen</a:t>
            </a:r>
            <a:endParaRPr lang="nl-NL" altLang="nl-NL" sz="2000" dirty="0">
              <a:solidFill>
                <a:schemeClr val="accent5">
                  <a:lumMod val="10000"/>
                </a:schemeClr>
              </a:solidFill>
              <a:sym typeface="Wingdings" panose="05000000000000000000" pitchFamily="2" charset="2"/>
            </a:endParaRPr>
          </a:p>
          <a:p>
            <a:pPr marL="342900" indent="-342900">
              <a:buFont typeface="Arial"/>
              <a:buChar char="•"/>
            </a:pPr>
            <a:r>
              <a:rPr lang="nl-NL" altLang="nl-NL" sz="2400" dirty="0">
                <a:solidFill>
                  <a:schemeClr val="accent5">
                    <a:lumMod val="10000"/>
                  </a:schemeClr>
                </a:solidFill>
                <a:sym typeface="Wingdings" panose="05000000000000000000" pitchFamily="2" charset="2"/>
              </a:rPr>
              <a:t> </a:t>
            </a:r>
            <a:r>
              <a:rPr lang="nl-NL" altLang="nl-NL" sz="2400" dirty="0">
                <a:solidFill>
                  <a:schemeClr val="accent5">
                    <a:lumMod val="10000"/>
                  </a:schemeClr>
                </a:solidFill>
                <a:cs typeface="Arial"/>
              </a:rPr>
              <a:t>Engels</a:t>
            </a:r>
          </a:p>
          <a:p>
            <a:pPr marL="342900" indent="-342900">
              <a:buFont typeface="Arial"/>
              <a:buChar char="•"/>
            </a:pPr>
            <a:r>
              <a:rPr lang="nl-NL" altLang="nl-NL" sz="2400" dirty="0">
                <a:solidFill>
                  <a:schemeClr val="accent5">
                    <a:lumMod val="10000"/>
                  </a:schemeClr>
                </a:solidFill>
                <a:cs typeface="Arial"/>
              </a:rPr>
              <a:t> Duits</a:t>
            </a:r>
          </a:p>
          <a:p>
            <a:pPr marL="342900" indent="-342900">
              <a:buFont typeface="Arial"/>
              <a:buChar char="•"/>
            </a:pPr>
            <a:r>
              <a:rPr lang="nl-NL" altLang="nl-NL" sz="2400" dirty="0">
                <a:solidFill>
                  <a:schemeClr val="accent5">
                    <a:lumMod val="10000"/>
                  </a:schemeClr>
                </a:solidFill>
                <a:cs typeface="Arial"/>
              </a:rPr>
              <a:t> Financiële Doorstroom (voorbereiding niveau 3 FAM)</a:t>
            </a:r>
          </a:p>
          <a:p>
            <a:pPr marL="342900" indent="-342900">
              <a:buFont typeface="Arial"/>
              <a:buChar char="•"/>
            </a:pPr>
            <a:r>
              <a:rPr lang="nl-NL" altLang="nl-NL" sz="2400" dirty="0">
                <a:solidFill>
                  <a:schemeClr val="accent5">
                    <a:lumMod val="10000"/>
                  </a:schemeClr>
                </a:solidFill>
                <a:cs typeface="Arial"/>
              </a:rPr>
              <a:t>Secretariële Doorstroom (voorbereiding niveau 3 O&amp;MA)</a:t>
            </a:r>
          </a:p>
          <a:p>
            <a:pPr marL="342900" indent="-342900">
              <a:buFont typeface="Arial"/>
              <a:buChar char="•"/>
            </a:pPr>
            <a:r>
              <a:rPr lang="nl-NL" altLang="nl-NL" sz="2400" dirty="0">
                <a:solidFill>
                  <a:schemeClr val="accent5">
                    <a:lumMod val="10000"/>
                  </a:schemeClr>
                </a:solidFill>
                <a:cs typeface="Arial"/>
              </a:rPr>
              <a:t> Digitale Vaardigheden</a:t>
            </a:r>
            <a:endParaRPr lang="nl-NL" altLang="nl-NL" b="1" dirty="0">
              <a:solidFill>
                <a:schemeClr val="accent5">
                  <a:lumMod val="10000"/>
                </a:schemeClr>
              </a:solidFill>
              <a:cs typeface="Arial"/>
            </a:endParaRPr>
          </a:p>
          <a:p>
            <a:pPr eaLnBrk="1" hangingPunct="1">
              <a:lnSpc>
                <a:spcPct val="90000"/>
              </a:lnSpc>
              <a:buNone/>
            </a:pPr>
            <a:endParaRPr lang="nl-NL" altLang="nl-NL" b="1" dirty="0">
              <a:solidFill>
                <a:schemeClr val="accent5">
                  <a:lumMod val="10000"/>
                </a:schemeClr>
              </a:solidFill>
              <a:cs typeface="Arial"/>
            </a:endParaRPr>
          </a:p>
          <a:p>
            <a:pPr eaLnBrk="1" hangingPunct="1">
              <a:lnSpc>
                <a:spcPct val="90000"/>
              </a:lnSpc>
              <a:buNone/>
            </a:pPr>
            <a:endParaRPr lang="nl-NL" altLang="nl-NL" b="1" dirty="0">
              <a:solidFill>
                <a:schemeClr val="accent5">
                  <a:lumMod val="10000"/>
                </a:schemeClr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000375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>
            <a:extLst>
              <a:ext uri="{FF2B5EF4-FFF2-40B4-BE49-F238E27FC236}">
                <a16:creationId xmlns:a16="http://schemas.microsoft.com/office/drawing/2014/main" id="{425B837E-E3BD-4649-A8FE-F1AA5E26654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00113" y="538163"/>
            <a:ext cx="7772400" cy="4114800"/>
          </a:xfrm>
        </p:spPr>
        <p:txBody>
          <a:bodyPr/>
          <a:lstStyle/>
          <a:p>
            <a:pPr algn="ctr" eaLnBrk="1" hangingPunct="1">
              <a:buFontTx/>
              <a:buNone/>
            </a:pPr>
            <a:endParaRPr lang="nl-NL" altLang="nl-NL" b="1"/>
          </a:p>
          <a:p>
            <a:pPr algn="ctr" eaLnBrk="1" hangingPunct="1">
              <a:buFontTx/>
              <a:buNone/>
            </a:pPr>
            <a:endParaRPr lang="nl-NL" altLang="nl-NL" b="1"/>
          </a:p>
        </p:txBody>
      </p:sp>
      <p:sp>
        <p:nvSpPr>
          <p:cNvPr id="25604" name="Rectangle 3">
            <a:extLst>
              <a:ext uri="{FF2B5EF4-FFF2-40B4-BE49-F238E27FC236}">
                <a16:creationId xmlns:a16="http://schemas.microsoft.com/office/drawing/2014/main" id="{FF254C65-97CD-44D3-813C-614DADBC0E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650" y="493713"/>
            <a:ext cx="7704138" cy="574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9pPr>
          </a:lstStyle>
          <a:p>
            <a:pPr>
              <a:lnSpc>
                <a:spcPct val="80000"/>
              </a:lnSpc>
              <a:buFontTx/>
              <a:buNone/>
            </a:pPr>
            <a:endParaRPr lang="nl-NL" altLang="nl-NL" sz="800" b="1" dirty="0">
              <a:solidFill>
                <a:schemeClr val="accent5">
                  <a:lumMod val="10000"/>
                </a:schemeClr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nl-NL" altLang="nl-NL" b="1" dirty="0"/>
              <a:t>Niveau 2 </a:t>
            </a:r>
            <a:r>
              <a:rPr lang="nl-NL" altLang="nl-NL" sz="2000" b="1" i="1" dirty="0"/>
              <a:t>Administratief Medewerker</a:t>
            </a:r>
            <a:endParaRPr lang="nl-NL" altLang="nl-NL" sz="2000" b="1" i="1" dirty="0">
              <a:cs typeface="Arial"/>
            </a:endParaRPr>
          </a:p>
          <a:p>
            <a:pPr>
              <a:lnSpc>
                <a:spcPct val="80000"/>
              </a:lnSpc>
              <a:buNone/>
            </a:pPr>
            <a:endParaRPr lang="nl-NL" altLang="nl-NL" sz="1800" dirty="0">
              <a:sym typeface="Wingdings" panose="05000000000000000000" pitchFamily="2" charset="2"/>
            </a:endParaRPr>
          </a:p>
          <a:p>
            <a:pPr marL="285750" indent="-285750">
              <a:lnSpc>
                <a:spcPct val="80000"/>
              </a:lnSpc>
            </a:pPr>
            <a:r>
              <a:rPr lang="nl-NL" altLang="nl-NL" sz="1800" dirty="0">
                <a:solidFill>
                  <a:schemeClr val="accent5">
                    <a:lumMod val="10000"/>
                  </a:schemeClr>
                </a:solidFill>
                <a:sym typeface="Wingdings" panose="05000000000000000000" pitchFamily="2" charset="2"/>
              </a:rPr>
              <a:t>Duur: 2 jaar</a:t>
            </a:r>
          </a:p>
          <a:p>
            <a:pPr marL="285750" indent="-285750">
              <a:lnSpc>
                <a:spcPct val="80000"/>
              </a:lnSpc>
            </a:pPr>
            <a:r>
              <a:rPr lang="nl-NL" altLang="nl-NL" sz="1800" dirty="0">
                <a:solidFill>
                  <a:schemeClr val="accent5">
                    <a:lumMod val="10000"/>
                  </a:schemeClr>
                </a:solidFill>
                <a:sym typeface="Wingdings" panose="05000000000000000000" pitchFamily="2" charset="2"/>
              </a:rPr>
              <a:t>Vooropleiding: VMBO – basis</a:t>
            </a:r>
          </a:p>
          <a:p>
            <a:pPr marL="285750" indent="-285750">
              <a:lnSpc>
                <a:spcPct val="80000"/>
              </a:lnSpc>
            </a:pPr>
            <a:r>
              <a:rPr lang="nl-NL" altLang="nl-NL" sz="1800" dirty="0">
                <a:solidFill>
                  <a:schemeClr val="accent5">
                    <a:lumMod val="10000"/>
                  </a:schemeClr>
                </a:solidFill>
                <a:sym typeface="Wingdings" panose="05000000000000000000" pitchFamily="2" charset="2"/>
              </a:rPr>
              <a:t>Verkort traject van 1 jaar onder voorbehoud</a:t>
            </a:r>
          </a:p>
          <a:p>
            <a:pPr marL="285750" indent="-285750">
              <a:lnSpc>
                <a:spcPct val="80000"/>
              </a:lnSpc>
            </a:pPr>
            <a:endParaRPr lang="nl-NL" altLang="nl-NL" sz="1800" dirty="0">
              <a:solidFill>
                <a:schemeClr val="accent5">
                  <a:lumMod val="10000"/>
                </a:schemeClr>
              </a:solidFill>
              <a:cs typeface="Arial"/>
              <a:sym typeface="Wingdings" panose="05000000000000000000" pitchFamily="2" charset="2"/>
            </a:endParaRPr>
          </a:p>
          <a:p>
            <a:pPr>
              <a:buNone/>
            </a:pPr>
            <a:r>
              <a:rPr lang="nl-NL" sz="1800" b="1" dirty="0">
                <a:solidFill>
                  <a:schemeClr val="accent5">
                    <a:lumMod val="10000"/>
                  </a:schemeClr>
                </a:solidFill>
              </a:rPr>
              <a:t>Vakken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1800" dirty="0">
                <a:solidFill>
                  <a:schemeClr val="accent5">
                    <a:lumMod val="10000"/>
                  </a:schemeClr>
                </a:solidFill>
              </a:rPr>
              <a:t>Simulatie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1800" dirty="0">
                <a:solidFill>
                  <a:schemeClr val="accent5">
                    <a:lumMod val="10000"/>
                  </a:schemeClr>
                </a:solidFill>
              </a:rPr>
              <a:t>ICT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1800" dirty="0">
                <a:solidFill>
                  <a:schemeClr val="accent5">
                    <a:lumMod val="10000"/>
                  </a:schemeClr>
                </a:solidFill>
              </a:rPr>
              <a:t>De ontvangst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1800" dirty="0">
                <a:solidFill>
                  <a:schemeClr val="accent5">
                    <a:lumMod val="10000"/>
                  </a:schemeClr>
                </a:solidFill>
              </a:rPr>
              <a:t>Engels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1800" dirty="0">
                <a:solidFill>
                  <a:schemeClr val="accent5">
                    <a:lumMod val="10000"/>
                  </a:schemeClr>
                </a:solidFill>
              </a:rPr>
              <a:t>Duits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1800" dirty="0">
                <a:solidFill>
                  <a:schemeClr val="accent5">
                    <a:lumMod val="10000"/>
                  </a:schemeClr>
                </a:solidFill>
              </a:rPr>
              <a:t>Nederlands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1800" dirty="0">
                <a:solidFill>
                  <a:schemeClr val="accent5">
                    <a:lumMod val="10000"/>
                  </a:schemeClr>
                </a:solidFill>
              </a:rPr>
              <a:t>Rekenen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1800" dirty="0">
                <a:solidFill>
                  <a:schemeClr val="accent5">
                    <a:lumMod val="10000"/>
                  </a:schemeClr>
                </a:solidFill>
              </a:rPr>
              <a:t>Basiskennis Boekhouden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1800" dirty="0">
                <a:solidFill>
                  <a:schemeClr val="accent5">
                    <a:lumMod val="10000"/>
                  </a:schemeClr>
                </a:solidFill>
              </a:rPr>
              <a:t>Sport op Maat</a:t>
            </a:r>
            <a:endParaRPr lang="nl-NL" altLang="nl-NL" sz="2400" dirty="0">
              <a:solidFill>
                <a:schemeClr val="accent5">
                  <a:lumMod val="10000"/>
                </a:schemeClr>
              </a:solidFill>
              <a:cs typeface="Arial"/>
            </a:endParaRPr>
          </a:p>
          <a:p>
            <a:pPr>
              <a:buFontTx/>
              <a:buNone/>
            </a:pPr>
            <a:endParaRPr lang="nl-NL" altLang="nl-NL" sz="1200" dirty="0">
              <a:solidFill>
                <a:schemeClr val="accent5">
                  <a:lumMod val="10000"/>
                </a:schemeClr>
              </a:solidFill>
              <a:cs typeface="Arial"/>
            </a:endParaRPr>
          </a:p>
        </p:txBody>
      </p:sp>
      <p:pic>
        <p:nvPicPr>
          <p:cNvPr id="2" name="Afbeelding 1">
            <a:extLst>
              <a:ext uri="{FF2B5EF4-FFF2-40B4-BE49-F238E27FC236}">
                <a16:creationId xmlns:a16="http://schemas.microsoft.com/office/drawing/2014/main" id="{1BE03517-DA03-44CC-8C57-3489E4E7360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50000"/>
          </a:blip>
          <a:srcRect l="6326" t="17658" r="1080" b="7173"/>
          <a:stretch/>
        </p:blipFill>
        <p:spPr>
          <a:xfrm>
            <a:off x="3282504" y="2469543"/>
            <a:ext cx="5534472" cy="2555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44574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>
            <a:extLst>
              <a:ext uri="{FF2B5EF4-FFF2-40B4-BE49-F238E27FC236}">
                <a16:creationId xmlns:a16="http://schemas.microsoft.com/office/drawing/2014/main" id="{9841B74A-7D11-47B7-A90E-FC532DF7C4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0113" y="1557338"/>
            <a:ext cx="6767512" cy="4751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9pPr>
          </a:lstStyle>
          <a:p>
            <a:pPr eaLnBrk="1" hangingPunct="1">
              <a:lnSpc>
                <a:spcPct val="80000"/>
              </a:lnSpc>
              <a:buFontTx/>
              <a:buNone/>
            </a:pPr>
            <a:endParaRPr lang="nl-NL" altLang="nl-NL" sz="2400"/>
          </a:p>
        </p:txBody>
      </p:sp>
      <p:sp>
        <p:nvSpPr>
          <p:cNvPr id="29700" name="Tekstvak 2">
            <a:extLst>
              <a:ext uri="{FF2B5EF4-FFF2-40B4-BE49-F238E27FC236}">
                <a16:creationId xmlns:a16="http://schemas.microsoft.com/office/drawing/2014/main" id="{7C9E9121-754B-4D6B-B82B-A4C330558A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19250" y="492125"/>
            <a:ext cx="5400675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l-NL" altLang="nl-NL" b="1"/>
              <a:t>Werken aan de simulaties:</a:t>
            </a:r>
          </a:p>
          <a:p>
            <a:pPr>
              <a:spcBef>
                <a:spcPct val="0"/>
              </a:spcBef>
              <a:buFontTx/>
              <a:buNone/>
            </a:pPr>
            <a:endParaRPr lang="nl-NL" altLang="nl-NL" sz="2400"/>
          </a:p>
        </p:txBody>
      </p:sp>
      <p:pic>
        <p:nvPicPr>
          <p:cNvPr id="29701" name="Afbeelding 1">
            <a:extLst>
              <a:ext uri="{FF2B5EF4-FFF2-40B4-BE49-F238E27FC236}">
                <a16:creationId xmlns:a16="http://schemas.microsoft.com/office/drawing/2014/main" id="{B94AD7EB-8998-4F7B-8396-059D9D54A34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196975"/>
            <a:ext cx="8393112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690783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3">
            <a:extLst>
              <a:ext uri="{FF2B5EF4-FFF2-40B4-BE49-F238E27FC236}">
                <a16:creationId xmlns:a16="http://schemas.microsoft.com/office/drawing/2014/main" id="{E187539B-FAC5-4960-805D-7592C09DFC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2638" y="836613"/>
            <a:ext cx="7559675" cy="51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9pPr>
          </a:lstStyle>
          <a:p>
            <a:pPr eaLnBrk="1" hangingPunct="1">
              <a:lnSpc>
                <a:spcPct val="80000"/>
              </a:lnSpc>
              <a:buFontTx/>
              <a:buNone/>
            </a:pPr>
            <a:r>
              <a:rPr lang="nl-NL" altLang="nl-NL" b="1"/>
              <a:t>Stage op Niveau 2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nl-NL" altLang="nl-NL" b="1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nl-NL" altLang="nl-NL" b="1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nl-NL" altLang="nl-NL" b="1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nl-NL" altLang="nl-NL" b="1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nl-NL" altLang="nl-NL" b="1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nl-NL" altLang="nl-NL" b="1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nl-NL" altLang="nl-NL" b="1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nl-NL" altLang="nl-NL" b="1"/>
          </a:p>
        </p:txBody>
      </p:sp>
      <p:pic>
        <p:nvPicPr>
          <p:cNvPr id="31748" name="Picture 2" descr="HANOS Internationale Horeca Groothandel">
            <a:hlinkClick r:id="rId3"/>
            <a:extLst>
              <a:ext uri="{FF2B5EF4-FFF2-40B4-BE49-F238E27FC236}">
                <a16:creationId xmlns:a16="http://schemas.microsoft.com/office/drawing/2014/main" id="{58A45F93-6B67-4B8B-B7A1-906291DD36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700213"/>
            <a:ext cx="1762125" cy="94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9" name="Picture 3">
            <a:extLst>
              <a:ext uri="{FF2B5EF4-FFF2-40B4-BE49-F238E27FC236}">
                <a16:creationId xmlns:a16="http://schemas.microsoft.com/office/drawing/2014/main" id="{A1E5C989-E760-4920-A921-B5AA67ADFA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91" t="10977" r="66473" b="83113"/>
          <a:stretch>
            <a:fillRect/>
          </a:stretch>
        </p:blipFill>
        <p:spPr bwMode="auto">
          <a:xfrm>
            <a:off x="3663950" y="5689600"/>
            <a:ext cx="2617788" cy="614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0" name="Picture 4">
            <a:extLst>
              <a:ext uri="{FF2B5EF4-FFF2-40B4-BE49-F238E27FC236}">
                <a16:creationId xmlns:a16="http://schemas.microsoft.com/office/drawing/2014/main" id="{ABB146C8-72A8-4EFF-A757-DEEDF961F4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95" t="13788" r="54881" b="69228"/>
          <a:stretch>
            <a:fillRect/>
          </a:stretch>
        </p:blipFill>
        <p:spPr bwMode="auto">
          <a:xfrm>
            <a:off x="282575" y="2852738"/>
            <a:ext cx="4256088" cy="145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1" name="Picture 6" descr="http://beaufortmakelaars.nl/assets/logo-47bb485c7932c1aac361456c21a97541.png">
            <a:hlinkClick r:id="rId7"/>
            <a:extLst>
              <a:ext uri="{FF2B5EF4-FFF2-40B4-BE49-F238E27FC236}">
                <a16:creationId xmlns:a16="http://schemas.microsoft.com/office/drawing/2014/main" id="{7AEB7B58-B303-4F32-8399-668AD471EA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0190" y="1300163"/>
            <a:ext cx="2449512" cy="1087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2" name="Picture 8" descr="http://www.wtcan.com/images/blank.png">
            <a:extLst>
              <a:ext uri="{FF2B5EF4-FFF2-40B4-BE49-F238E27FC236}">
                <a16:creationId xmlns:a16="http://schemas.microsoft.com/office/drawing/2014/main" id="{DDDA3021-8FA5-467A-A4F3-9E4B96E1FA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38" y="-182563"/>
            <a:ext cx="9525" cy="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3" name="Picture 12" descr="http://www.wtcan.com/images/blank.png">
            <a:extLst>
              <a:ext uri="{FF2B5EF4-FFF2-40B4-BE49-F238E27FC236}">
                <a16:creationId xmlns:a16="http://schemas.microsoft.com/office/drawing/2014/main" id="{B81184FD-78FC-443D-A077-9AF764D991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538" y="-30163"/>
            <a:ext cx="9525" cy="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4" name="Picture 14" descr="http://www.wtcan.com/images/blank.png">
            <a:extLst>
              <a:ext uri="{FF2B5EF4-FFF2-40B4-BE49-F238E27FC236}">
                <a16:creationId xmlns:a16="http://schemas.microsoft.com/office/drawing/2014/main" id="{8603D05C-AF85-4E93-88F0-E60C8D26B3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938" y="122238"/>
            <a:ext cx="9525" cy="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5" name="Picture 16" descr="http://www.wtcan.com/images/blank.png">
            <a:extLst>
              <a:ext uri="{FF2B5EF4-FFF2-40B4-BE49-F238E27FC236}">
                <a16:creationId xmlns:a16="http://schemas.microsoft.com/office/drawing/2014/main" id="{BB0855C9-5C9C-4B91-B748-5F6808E4B2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338" y="274638"/>
            <a:ext cx="9525" cy="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6" name="Picture 17">
            <a:extLst>
              <a:ext uri="{FF2B5EF4-FFF2-40B4-BE49-F238E27FC236}">
                <a16:creationId xmlns:a16="http://schemas.microsoft.com/office/drawing/2014/main" id="{A2C56E58-C44E-4E9E-B060-52CE5B9907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68" t="12097" r="61523" b="75848"/>
          <a:stretch>
            <a:fillRect/>
          </a:stretch>
        </p:blipFill>
        <p:spPr bwMode="auto">
          <a:xfrm>
            <a:off x="5462588" y="3701168"/>
            <a:ext cx="2965450" cy="132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7" name="Picture 19" descr="don uitzendgroep">
            <a:hlinkClick r:id="rId11" tooltip="don uitzendgroep"/>
            <a:extLst>
              <a:ext uri="{FF2B5EF4-FFF2-40B4-BE49-F238E27FC236}">
                <a16:creationId xmlns:a16="http://schemas.microsoft.com/office/drawing/2014/main" id="{CAD947AC-1957-43D8-877B-CA8CF86C52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4614863"/>
            <a:ext cx="1873250" cy="119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8" name="Picture 20">
            <a:extLst>
              <a:ext uri="{FF2B5EF4-FFF2-40B4-BE49-F238E27FC236}">
                <a16:creationId xmlns:a16="http://schemas.microsoft.com/office/drawing/2014/main" id="{4DB349D2-C099-485E-92A9-E648F754E8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39" t="11421" r="60539" b="72830"/>
          <a:stretch>
            <a:fillRect/>
          </a:stretch>
        </p:blipFill>
        <p:spPr bwMode="auto">
          <a:xfrm>
            <a:off x="2516188" y="1700213"/>
            <a:ext cx="30861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39229777"/>
      </p:ext>
    </p:extLst>
  </p:cSld>
  <p:clrMapOvr>
    <a:masterClrMapping/>
  </p:clrMapOvr>
</p:sld>
</file>

<file path=ppt/theme/theme1.xml><?xml version="1.0" encoding="utf-8"?>
<a:theme xmlns:a="http://schemas.openxmlformats.org/drawingml/2006/main" name="ROC Nijmegen">
  <a:themeElements>
    <a:clrScheme name="Aangepast 3">
      <a:dk1>
        <a:srgbClr val="EF7D00"/>
      </a:dk1>
      <a:lt1>
        <a:srgbClr val="FFFFFF"/>
      </a:lt1>
      <a:dk2>
        <a:srgbClr val="EDEDED"/>
      </a:dk2>
      <a:lt2>
        <a:srgbClr val="FFFFFF"/>
      </a:lt2>
      <a:accent1>
        <a:srgbClr val="EF7D00"/>
      </a:accent1>
      <a:accent2>
        <a:srgbClr val="E30613"/>
      </a:accent2>
      <a:accent3>
        <a:srgbClr val="A8A8A7"/>
      </a:accent3>
      <a:accent4>
        <a:srgbClr val="646363"/>
      </a:accent4>
      <a:accent5>
        <a:srgbClr val="EDEDED"/>
      </a:accent5>
      <a:accent6>
        <a:srgbClr val="FFFFFF"/>
      </a:accent6>
      <a:hlink>
        <a:srgbClr val="A8A8A7"/>
      </a:hlink>
      <a:folHlink>
        <a:srgbClr val="275B9B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oorlichting fin.adm.beroepen" id="{D57AE051-5C45-40EB-A75D-465D65A7F3CA}" vid="{F5C57989-FC1B-413D-AB85-4ABEA0649B1C}"/>
    </a:ext>
  </a:extLst>
</a:theme>
</file>

<file path=ppt/theme/theme2.xml><?xml version="1.0" encoding="utf-8"?>
<a:theme xmlns:a="http://schemas.openxmlformats.org/drawingml/2006/main" name="Aangepast model voor grafiek">
  <a:themeElements>
    <a:clrScheme name="Aangepast 14">
      <a:dk1>
        <a:srgbClr val="171717"/>
      </a:dk1>
      <a:lt1>
        <a:srgbClr val="FFFFFF"/>
      </a:lt1>
      <a:dk2>
        <a:srgbClr val="EDEDED"/>
      </a:dk2>
      <a:lt2>
        <a:srgbClr val="FFFFFF"/>
      </a:lt2>
      <a:accent1>
        <a:srgbClr val="EF7D00"/>
      </a:accent1>
      <a:accent2>
        <a:srgbClr val="E30613"/>
      </a:accent2>
      <a:accent3>
        <a:srgbClr val="A8A8A7"/>
      </a:accent3>
      <a:accent4>
        <a:srgbClr val="646363"/>
      </a:accent4>
      <a:accent5>
        <a:srgbClr val="EDEDED"/>
      </a:accent5>
      <a:accent6>
        <a:srgbClr val="FFFFFF"/>
      </a:accent6>
      <a:hlink>
        <a:srgbClr val="A8A8A7"/>
      </a:hlink>
      <a:folHlink>
        <a:srgbClr val="275B9B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oorlichting fin.adm.beroepen" id="{D57AE051-5C45-40EB-A75D-465D65A7F3CA}" vid="{D6C468C6-9068-4FE3-8763-8CA6AE3932B6}"/>
    </a:ext>
  </a:extLst>
</a:theme>
</file>

<file path=ppt/theme/theme3.xml><?xml version="1.0" encoding="utf-8"?>
<a:theme xmlns:a="http://schemas.openxmlformats.org/drawingml/2006/main" name="Aangepast ontwerp voor tabel">
  <a:themeElements>
    <a:clrScheme name="kleuren voor tabel">
      <a:dk1>
        <a:srgbClr val="000000"/>
      </a:dk1>
      <a:lt1>
        <a:srgbClr val="FFFFFF"/>
      </a:lt1>
      <a:dk2>
        <a:srgbClr val="EDEDED"/>
      </a:dk2>
      <a:lt2>
        <a:srgbClr val="FFFFFF"/>
      </a:lt2>
      <a:accent1>
        <a:srgbClr val="E30613"/>
      </a:accent1>
      <a:accent2>
        <a:srgbClr val="EF7D00"/>
      </a:accent2>
      <a:accent3>
        <a:srgbClr val="A8A8A7"/>
      </a:accent3>
      <a:accent4>
        <a:srgbClr val="646363"/>
      </a:accent4>
      <a:accent5>
        <a:srgbClr val="EDEDED"/>
      </a:accent5>
      <a:accent6>
        <a:srgbClr val="FFFFFF"/>
      </a:accent6>
      <a:hlink>
        <a:srgbClr val="A8A8A7"/>
      </a:hlink>
      <a:folHlink>
        <a:srgbClr val="275B9B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oorlichting fin.adm.beroepen" id="{D57AE051-5C45-40EB-A75D-465D65A7F3CA}" vid="{A8DA647C-DF3A-4E01-8C91-B89FEF011C73}"/>
    </a:ext>
  </a:extLst>
</a:theme>
</file>

<file path=ppt/theme/theme4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E6DBBCF657AE4E8C22ADCFD574A4D4" ma:contentTypeVersion="12" ma:contentTypeDescription="Een nieuw document maken." ma:contentTypeScope="" ma:versionID="ab22d58ca54f2fe788429183ccc3e3fd">
  <xsd:schema xmlns:xsd="http://www.w3.org/2001/XMLSchema" xmlns:xs="http://www.w3.org/2001/XMLSchema" xmlns:p="http://schemas.microsoft.com/office/2006/metadata/properties" xmlns:ns2="63cd4bd6-bae8-4f8b-b92c-9464a67bb200" xmlns:ns3="6239e0f7-bd6b-405f-8af9-ae217371239b" targetNamespace="http://schemas.microsoft.com/office/2006/metadata/properties" ma:root="true" ma:fieldsID="9fbf086c846938e5e6cd397eba9ab0f9" ns2:_="" ns3:_="">
    <xsd:import namespace="63cd4bd6-bae8-4f8b-b92c-9464a67bb200"/>
    <xsd:import namespace="6239e0f7-bd6b-405f-8af9-ae217371239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GenerationTime" minOccurs="0"/>
                <xsd:element ref="ns2:MediaServiceEventHashCode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3cd4bd6-bae8-4f8b-b92c-9464a67bb20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MediaServiceAutoTags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239e0f7-bd6b-405f-8af9-ae217371239b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4" ma:displayName="Inhoudstype"/>
        <xsd:element ref="dc:title" minOccurs="0" maxOccurs="1" ma:index="0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SharedContentType xmlns="Microsoft.SharePoint.Taxonomy.ContentTypeSync" SourceId="96173d46-5f7d-49bf-a64d-4dd4f1c458b8" ContentTypeId="0x0101" PreviousValue="false"/>
</file>

<file path=customXml/itemProps1.xml><?xml version="1.0" encoding="utf-8"?>
<ds:datastoreItem xmlns:ds="http://schemas.openxmlformats.org/officeDocument/2006/customXml" ds:itemID="{6441CD26-5B52-4D19-A2A3-3BE97AF5528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ECE152D-BFBE-47F1-B11B-4F513645ABF2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schemas.microsoft.com/office/infopath/2007/PartnerControls"/>
    <ds:schemaRef ds:uri="6239e0f7-bd6b-405f-8af9-ae217371239b"/>
    <ds:schemaRef ds:uri="http://purl.org/dc/elements/1.1/"/>
    <ds:schemaRef ds:uri="http://schemas.microsoft.com/office/2006/metadata/properties"/>
    <ds:schemaRef ds:uri="63cd4bd6-bae8-4f8b-b92c-9464a67bb200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21B2215F-4882-4F89-ABB0-3508EAF8429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3cd4bd6-bae8-4f8b-b92c-9464a67bb200"/>
    <ds:schemaRef ds:uri="6239e0f7-bd6b-405f-8af9-ae217371239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BDB08176-CAF2-4F5E-A362-0E5A03D8CD0C}">
  <ds:schemaRefs>
    <ds:schemaRef ds:uri="Microsoft.SharePoint.Taxonomy.ContentTypeSync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voorlichting fin.adm.beroepen</Template>
  <TotalTime>0</TotalTime>
  <Words>1101</Words>
  <Application>Microsoft Office PowerPoint</Application>
  <PresentationFormat>Diavoorstelling (4:3)</PresentationFormat>
  <Paragraphs>296</Paragraphs>
  <Slides>25</Slides>
  <Notes>23</Notes>
  <HiddenSlides>0</HiddenSlides>
  <MMClips>0</MMClips>
  <ScaleCrop>false</ScaleCrop>
  <HeadingPairs>
    <vt:vector size="8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3</vt:i4>
      </vt:variant>
      <vt:variant>
        <vt:lpstr>Ingesloten OLE-bronprogramma's</vt:lpstr>
      </vt:variant>
      <vt:variant>
        <vt:i4>1</vt:i4>
      </vt:variant>
      <vt:variant>
        <vt:lpstr>Diatitels</vt:lpstr>
      </vt:variant>
      <vt:variant>
        <vt:i4>25</vt:i4>
      </vt:variant>
    </vt:vector>
  </HeadingPairs>
  <TitlesOfParts>
    <vt:vector size="34" baseType="lpstr">
      <vt:lpstr>Arial</vt:lpstr>
      <vt:lpstr>Calibri</vt:lpstr>
      <vt:lpstr>Courier New</vt:lpstr>
      <vt:lpstr>Wingdings</vt:lpstr>
      <vt:lpstr>ヒラギノ角ゴ Pro W3</vt:lpstr>
      <vt:lpstr>ROC Nijmegen</vt:lpstr>
      <vt:lpstr>Aangepast model voor grafiek</vt:lpstr>
      <vt:lpstr>Aangepast ontwerp voor tabel</vt:lpstr>
      <vt:lpstr>Worksheet</vt:lpstr>
      <vt:lpstr>Financiële beroepen</vt:lpstr>
      <vt:lpstr>Financieel administratieve beroepen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Vragen? Neem contact op met: </vt:lpstr>
    </vt:vector>
  </TitlesOfParts>
  <Company>ROC Nijmegen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Financiële beroepen</dc:title>
  <dc:creator>Femke Terwiel</dc:creator>
  <cp:lastModifiedBy>Femke Terwiel</cp:lastModifiedBy>
  <cp:revision>1</cp:revision>
  <dcterms:created xsi:type="dcterms:W3CDTF">2020-04-09T14:33:45Z</dcterms:created>
  <dcterms:modified xsi:type="dcterms:W3CDTF">2020-04-09T14:34:20Z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0x010100CFE6DBBCF657AE4E8C22ADCFD574A4D4</vt:lpwstr>
  </property>
</Properties>
</file>