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6"/>
  </p:sldMasterIdLst>
  <p:notesMasterIdLst>
    <p:notesMasterId r:id="rId36"/>
  </p:notesMasterIdLst>
  <p:handoutMasterIdLst>
    <p:handoutMasterId r:id="rId37"/>
  </p:handoutMasterIdLst>
  <p:sldIdLst>
    <p:sldId id="290" r:id="rId7"/>
    <p:sldId id="278" r:id="rId8"/>
    <p:sldId id="315" r:id="rId9"/>
    <p:sldId id="316" r:id="rId10"/>
    <p:sldId id="273" r:id="rId11"/>
    <p:sldId id="314" r:id="rId12"/>
    <p:sldId id="310" r:id="rId13"/>
    <p:sldId id="280" r:id="rId14"/>
    <p:sldId id="296" r:id="rId15"/>
    <p:sldId id="287" r:id="rId16"/>
    <p:sldId id="307" r:id="rId17"/>
    <p:sldId id="312" r:id="rId18"/>
    <p:sldId id="300" r:id="rId19"/>
    <p:sldId id="301" r:id="rId20"/>
    <p:sldId id="313" r:id="rId21"/>
    <p:sldId id="317" r:id="rId22"/>
    <p:sldId id="318" r:id="rId23"/>
    <p:sldId id="320" r:id="rId24"/>
    <p:sldId id="302" r:id="rId25"/>
    <p:sldId id="303" r:id="rId26"/>
    <p:sldId id="308" r:id="rId27"/>
    <p:sldId id="271" r:id="rId28"/>
    <p:sldId id="270" r:id="rId29"/>
    <p:sldId id="304" r:id="rId30"/>
    <p:sldId id="321" r:id="rId31"/>
    <p:sldId id="292" r:id="rId32"/>
    <p:sldId id="289" r:id="rId33"/>
    <p:sldId id="306" r:id="rId34"/>
    <p:sldId id="305" r:id="rId35"/>
  </p:sldIdLst>
  <p:sldSz cx="9144000" cy="6858000" type="screen4x3"/>
  <p:notesSz cx="67945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613"/>
    <a:srgbClr val="007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5F914C-D435-4826-A22C-10EFEC1B5A5D}" v="1" dt="2020-04-14T10:53:45.6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76248" autoAdjust="0"/>
  </p:normalViewPr>
  <p:slideViewPr>
    <p:cSldViewPr>
      <p:cViewPr varScale="1">
        <p:scale>
          <a:sx n="84" d="100"/>
          <a:sy n="84" d="100"/>
        </p:scale>
        <p:origin x="180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mke Terwiel" userId="42bfa86a-3fd1-4524-8064-f25b2043f37b" providerId="ADAL" clId="{5A5F914C-D435-4826-A22C-10EFEC1B5A5D}"/>
    <pc:docChg chg="custSel delSld modSld">
      <pc:chgData name="Femke Terwiel" userId="42bfa86a-3fd1-4524-8064-f25b2043f37b" providerId="ADAL" clId="{5A5F914C-D435-4826-A22C-10EFEC1B5A5D}" dt="2020-04-14T10:53:49.983" v="63" actId="1076"/>
      <pc:docMkLst>
        <pc:docMk/>
      </pc:docMkLst>
      <pc:sldChg chg="modSp modNotesTx">
        <pc:chgData name="Femke Terwiel" userId="42bfa86a-3fd1-4524-8064-f25b2043f37b" providerId="ADAL" clId="{5A5F914C-D435-4826-A22C-10EFEC1B5A5D}" dt="2020-04-14T10:48:45.164" v="43" actId="5793"/>
        <pc:sldMkLst>
          <pc:docMk/>
          <pc:sldMk cId="0" sldId="270"/>
        </pc:sldMkLst>
        <pc:spChg chg="mod">
          <ac:chgData name="Femke Terwiel" userId="42bfa86a-3fd1-4524-8064-f25b2043f37b" providerId="ADAL" clId="{5A5F914C-D435-4826-A22C-10EFEC1B5A5D}" dt="2020-04-14T10:48:45.164" v="43" actId="5793"/>
          <ac:spMkLst>
            <pc:docMk/>
            <pc:sldMk cId="0" sldId="270"/>
            <ac:spMk id="36867" creationId="{00000000-0000-0000-0000-000000000000}"/>
          </ac:spMkLst>
        </pc:spChg>
      </pc:sldChg>
      <pc:sldChg chg="modNotesTx">
        <pc:chgData name="Femke Terwiel" userId="42bfa86a-3fd1-4524-8064-f25b2043f37b" providerId="ADAL" clId="{5A5F914C-D435-4826-A22C-10EFEC1B5A5D}" dt="2020-04-14T10:36:26.377" v="16" actId="6549"/>
        <pc:sldMkLst>
          <pc:docMk/>
          <pc:sldMk cId="0" sldId="271"/>
        </pc:sldMkLst>
      </pc:sldChg>
      <pc:sldChg chg="modNotesTx">
        <pc:chgData name="Femke Terwiel" userId="42bfa86a-3fd1-4524-8064-f25b2043f37b" providerId="ADAL" clId="{5A5F914C-D435-4826-A22C-10EFEC1B5A5D}" dt="2020-04-14T10:35:35.910" v="2" actId="6549"/>
        <pc:sldMkLst>
          <pc:docMk/>
          <pc:sldMk cId="0" sldId="273"/>
        </pc:sldMkLst>
      </pc:sldChg>
      <pc:sldChg chg="modSp del modNotesTx">
        <pc:chgData name="Femke Terwiel" userId="42bfa86a-3fd1-4524-8064-f25b2043f37b" providerId="ADAL" clId="{5A5F914C-D435-4826-A22C-10EFEC1B5A5D}" dt="2020-04-14T10:52:49" v="58" actId="2696"/>
        <pc:sldMkLst>
          <pc:docMk/>
          <pc:sldMk cId="0" sldId="276"/>
        </pc:sldMkLst>
        <pc:spChg chg="mod">
          <ac:chgData name="Femke Terwiel" userId="42bfa86a-3fd1-4524-8064-f25b2043f37b" providerId="ADAL" clId="{5A5F914C-D435-4826-A22C-10EFEC1B5A5D}" dt="2020-04-14T10:49:57.344" v="57" actId="6549"/>
          <ac:spMkLst>
            <pc:docMk/>
            <pc:sldMk cId="0" sldId="276"/>
            <ac:spMk id="5" creationId="{00000000-0000-0000-0000-000000000000}"/>
          </ac:spMkLst>
        </pc:spChg>
      </pc:sldChg>
      <pc:sldChg chg="del modNotesTx">
        <pc:chgData name="Femke Terwiel" userId="42bfa86a-3fd1-4524-8064-f25b2043f37b" providerId="ADAL" clId="{5A5F914C-D435-4826-A22C-10EFEC1B5A5D}" dt="2020-04-14T10:52:50.468" v="59" actId="2696"/>
        <pc:sldMkLst>
          <pc:docMk/>
          <pc:sldMk cId="0" sldId="279"/>
        </pc:sldMkLst>
      </pc:sldChg>
      <pc:sldChg chg="modNotesTx">
        <pc:chgData name="Femke Terwiel" userId="42bfa86a-3fd1-4524-8064-f25b2043f37b" providerId="ADAL" clId="{5A5F914C-D435-4826-A22C-10EFEC1B5A5D}" dt="2020-04-14T10:35:43.456" v="5" actId="6549"/>
        <pc:sldMkLst>
          <pc:docMk/>
          <pc:sldMk cId="0" sldId="280"/>
        </pc:sldMkLst>
      </pc:sldChg>
      <pc:sldChg chg="modNotesTx">
        <pc:chgData name="Femke Terwiel" userId="42bfa86a-3fd1-4524-8064-f25b2043f37b" providerId="ADAL" clId="{5A5F914C-D435-4826-A22C-10EFEC1B5A5D}" dt="2020-04-14T10:36:39.646" v="20" actId="6549"/>
        <pc:sldMkLst>
          <pc:docMk/>
          <pc:sldMk cId="0" sldId="289"/>
        </pc:sldMkLst>
      </pc:sldChg>
      <pc:sldChg chg="del modNotesTx">
        <pc:chgData name="Femke Terwiel" userId="42bfa86a-3fd1-4524-8064-f25b2043f37b" providerId="ADAL" clId="{5A5F914C-D435-4826-A22C-10EFEC1B5A5D}" dt="2020-04-14T10:52:53.396" v="60" actId="2696"/>
        <pc:sldMkLst>
          <pc:docMk/>
          <pc:sldMk cId="0" sldId="294"/>
        </pc:sldMkLst>
      </pc:sldChg>
      <pc:sldChg chg="modNotesTx">
        <pc:chgData name="Femke Terwiel" userId="42bfa86a-3fd1-4524-8064-f25b2043f37b" providerId="ADAL" clId="{5A5F914C-D435-4826-A22C-10EFEC1B5A5D}" dt="2020-04-14T10:36:05.762" v="7" actId="6549"/>
        <pc:sldMkLst>
          <pc:docMk/>
          <pc:sldMk cId="0" sldId="300"/>
        </pc:sldMkLst>
      </pc:sldChg>
      <pc:sldChg chg="modNotesTx">
        <pc:chgData name="Femke Terwiel" userId="42bfa86a-3fd1-4524-8064-f25b2043f37b" providerId="ADAL" clId="{5A5F914C-D435-4826-A22C-10EFEC1B5A5D}" dt="2020-04-14T10:36:08.337" v="8" actId="6549"/>
        <pc:sldMkLst>
          <pc:docMk/>
          <pc:sldMk cId="0" sldId="301"/>
        </pc:sldMkLst>
      </pc:sldChg>
      <pc:sldChg chg="modNotesTx">
        <pc:chgData name="Femke Terwiel" userId="42bfa86a-3fd1-4524-8064-f25b2043f37b" providerId="ADAL" clId="{5A5F914C-D435-4826-A22C-10EFEC1B5A5D}" dt="2020-04-14T10:36:19.904" v="13" actId="6549"/>
        <pc:sldMkLst>
          <pc:docMk/>
          <pc:sldMk cId="0" sldId="302"/>
        </pc:sldMkLst>
      </pc:sldChg>
      <pc:sldChg chg="modNotesTx">
        <pc:chgData name="Femke Terwiel" userId="42bfa86a-3fd1-4524-8064-f25b2043f37b" providerId="ADAL" clId="{5A5F914C-D435-4826-A22C-10EFEC1B5A5D}" dt="2020-04-14T10:36:21.708" v="14" actId="6549"/>
        <pc:sldMkLst>
          <pc:docMk/>
          <pc:sldMk cId="0" sldId="303"/>
        </pc:sldMkLst>
      </pc:sldChg>
      <pc:sldChg chg="modSp modNotesTx">
        <pc:chgData name="Femke Terwiel" userId="42bfa86a-3fd1-4524-8064-f25b2043f37b" providerId="ADAL" clId="{5A5F914C-D435-4826-A22C-10EFEC1B5A5D}" dt="2020-04-14T10:49:04.864" v="48" actId="113"/>
        <pc:sldMkLst>
          <pc:docMk/>
          <pc:sldMk cId="0" sldId="304"/>
        </pc:sldMkLst>
        <pc:spChg chg="mod">
          <ac:chgData name="Femke Terwiel" userId="42bfa86a-3fd1-4524-8064-f25b2043f37b" providerId="ADAL" clId="{5A5F914C-D435-4826-A22C-10EFEC1B5A5D}" dt="2020-04-14T10:49:04.864" v="48" actId="113"/>
          <ac:spMkLst>
            <pc:docMk/>
            <pc:sldMk cId="0" sldId="304"/>
            <ac:spMk id="38916" creationId="{00000000-0000-0000-0000-000000000000}"/>
          </ac:spMkLst>
        </pc:spChg>
      </pc:sldChg>
      <pc:sldChg chg="addSp delSp modSp modNotesTx">
        <pc:chgData name="Femke Terwiel" userId="42bfa86a-3fd1-4524-8064-f25b2043f37b" providerId="ADAL" clId="{5A5F914C-D435-4826-A22C-10EFEC1B5A5D}" dt="2020-04-14T10:53:49.983" v="63" actId="1076"/>
        <pc:sldMkLst>
          <pc:docMk/>
          <pc:sldMk cId="0" sldId="305"/>
        </pc:sldMkLst>
        <pc:picChg chg="add mod">
          <ac:chgData name="Femke Terwiel" userId="42bfa86a-3fd1-4524-8064-f25b2043f37b" providerId="ADAL" clId="{5A5F914C-D435-4826-A22C-10EFEC1B5A5D}" dt="2020-04-14T10:53:49.983" v="63" actId="1076"/>
          <ac:picMkLst>
            <pc:docMk/>
            <pc:sldMk cId="0" sldId="305"/>
            <ac:picMk id="2" creationId="{5014FCCD-60C4-461A-A902-1E633DCAE10C}"/>
          </ac:picMkLst>
        </pc:picChg>
        <pc:picChg chg="del">
          <ac:chgData name="Femke Terwiel" userId="42bfa86a-3fd1-4524-8064-f25b2043f37b" providerId="ADAL" clId="{5A5F914C-D435-4826-A22C-10EFEC1B5A5D}" dt="2020-04-14T10:52:56.708" v="61" actId="478"/>
          <ac:picMkLst>
            <pc:docMk/>
            <pc:sldMk cId="0" sldId="305"/>
            <ac:picMk id="50184" creationId="{00000000-0000-0000-0000-000000000000}"/>
          </ac:picMkLst>
        </pc:picChg>
      </pc:sldChg>
      <pc:sldChg chg="modSp modNotesTx">
        <pc:chgData name="Femke Terwiel" userId="42bfa86a-3fd1-4524-8064-f25b2043f37b" providerId="ADAL" clId="{5A5F914C-D435-4826-A22C-10EFEC1B5A5D}" dt="2020-04-14T10:49:41.300" v="55" actId="113"/>
        <pc:sldMkLst>
          <pc:docMk/>
          <pc:sldMk cId="0" sldId="306"/>
        </pc:sldMkLst>
        <pc:spChg chg="mod">
          <ac:chgData name="Femke Terwiel" userId="42bfa86a-3fd1-4524-8064-f25b2043f37b" providerId="ADAL" clId="{5A5F914C-D435-4826-A22C-10EFEC1B5A5D}" dt="2020-04-14T10:49:41.300" v="55" actId="113"/>
          <ac:spMkLst>
            <pc:docMk/>
            <pc:sldMk cId="0" sldId="306"/>
            <ac:spMk id="5124" creationId="{00000000-0000-0000-0000-000000000000}"/>
          </ac:spMkLst>
        </pc:spChg>
      </pc:sldChg>
      <pc:sldChg chg="modNotesTx">
        <pc:chgData name="Femke Terwiel" userId="42bfa86a-3fd1-4524-8064-f25b2043f37b" providerId="ADAL" clId="{5A5F914C-D435-4826-A22C-10EFEC1B5A5D}" dt="2020-04-14T10:35:59.510" v="6" actId="6549"/>
        <pc:sldMkLst>
          <pc:docMk/>
          <pc:sldMk cId="0" sldId="307"/>
        </pc:sldMkLst>
      </pc:sldChg>
      <pc:sldChg chg="modNotesTx">
        <pc:chgData name="Femke Terwiel" userId="42bfa86a-3fd1-4524-8064-f25b2043f37b" providerId="ADAL" clId="{5A5F914C-D435-4826-A22C-10EFEC1B5A5D}" dt="2020-04-14T10:36:24.387" v="15" actId="6549"/>
        <pc:sldMkLst>
          <pc:docMk/>
          <pc:sldMk cId="0" sldId="308"/>
        </pc:sldMkLst>
      </pc:sldChg>
      <pc:sldChg chg="modNotesTx">
        <pc:chgData name="Femke Terwiel" userId="42bfa86a-3fd1-4524-8064-f25b2043f37b" providerId="ADAL" clId="{5A5F914C-D435-4826-A22C-10EFEC1B5A5D}" dt="2020-04-14T10:35:40.804" v="4" actId="6549"/>
        <pc:sldMkLst>
          <pc:docMk/>
          <pc:sldMk cId="0" sldId="310"/>
        </pc:sldMkLst>
      </pc:sldChg>
      <pc:sldChg chg="modNotesTx">
        <pc:chgData name="Femke Terwiel" userId="42bfa86a-3fd1-4524-8064-f25b2043f37b" providerId="ADAL" clId="{5A5F914C-D435-4826-A22C-10EFEC1B5A5D}" dt="2020-04-14T10:36:10.229" v="9" actId="6549"/>
        <pc:sldMkLst>
          <pc:docMk/>
          <pc:sldMk cId="2018549170" sldId="313"/>
        </pc:sldMkLst>
      </pc:sldChg>
      <pc:sldChg chg="modNotesTx">
        <pc:chgData name="Femke Terwiel" userId="42bfa86a-3fd1-4524-8064-f25b2043f37b" providerId="ADAL" clId="{5A5F914C-D435-4826-A22C-10EFEC1B5A5D}" dt="2020-04-14T10:35:38.815" v="3" actId="6549"/>
        <pc:sldMkLst>
          <pc:docMk/>
          <pc:sldMk cId="2996076778" sldId="314"/>
        </pc:sldMkLst>
      </pc:sldChg>
      <pc:sldChg chg="modNotesTx">
        <pc:chgData name="Femke Terwiel" userId="42bfa86a-3fd1-4524-8064-f25b2043f37b" providerId="ADAL" clId="{5A5F914C-D435-4826-A22C-10EFEC1B5A5D}" dt="2020-04-14T10:35:30.912" v="0" actId="6549"/>
        <pc:sldMkLst>
          <pc:docMk/>
          <pc:sldMk cId="348683833" sldId="315"/>
        </pc:sldMkLst>
      </pc:sldChg>
      <pc:sldChg chg="modNotesTx">
        <pc:chgData name="Femke Terwiel" userId="42bfa86a-3fd1-4524-8064-f25b2043f37b" providerId="ADAL" clId="{5A5F914C-D435-4826-A22C-10EFEC1B5A5D}" dt="2020-04-14T10:35:33.742" v="1" actId="6549"/>
        <pc:sldMkLst>
          <pc:docMk/>
          <pc:sldMk cId="3053988351" sldId="316"/>
        </pc:sldMkLst>
      </pc:sldChg>
      <pc:sldChg chg="modNotesTx">
        <pc:chgData name="Femke Terwiel" userId="42bfa86a-3fd1-4524-8064-f25b2043f37b" providerId="ADAL" clId="{5A5F914C-D435-4826-A22C-10EFEC1B5A5D}" dt="2020-04-14T10:36:12.426" v="10" actId="6549"/>
        <pc:sldMkLst>
          <pc:docMk/>
          <pc:sldMk cId="1884890256" sldId="317"/>
        </pc:sldMkLst>
      </pc:sldChg>
      <pc:sldChg chg="modNotesTx">
        <pc:chgData name="Femke Terwiel" userId="42bfa86a-3fd1-4524-8064-f25b2043f37b" providerId="ADAL" clId="{5A5F914C-D435-4826-A22C-10EFEC1B5A5D}" dt="2020-04-14T10:36:14.684" v="11" actId="6549"/>
        <pc:sldMkLst>
          <pc:docMk/>
          <pc:sldMk cId="3963207962" sldId="318"/>
        </pc:sldMkLst>
      </pc:sldChg>
      <pc:sldChg chg="modNotesTx">
        <pc:chgData name="Femke Terwiel" userId="42bfa86a-3fd1-4524-8064-f25b2043f37b" providerId="ADAL" clId="{5A5F914C-D435-4826-A22C-10EFEC1B5A5D}" dt="2020-04-14T10:36:17.902" v="12" actId="6549"/>
        <pc:sldMkLst>
          <pc:docMk/>
          <pc:sldMk cId="2644416994" sldId="320"/>
        </pc:sldMkLst>
      </pc:sldChg>
      <pc:sldChg chg="modSp modNotesTx">
        <pc:chgData name="Femke Terwiel" userId="42bfa86a-3fd1-4524-8064-f25b2043f37b" providerId="ADAL" clId="{5A5F914C-D435-4826-A22C-10EFEC1B5A5D}" dt="2020-04-14T10:49:14.318" v="53" actId="113"/>
        <pc:sldMkLst>
          <pc:docMk/>
          <pc:sldMk cId="535885432" sldId="321"/>
        </pc:sldMkLst>
        <pc:spChg chg="mod">
          <ac:chgData name="Femke Terwiel" userId="42bfa86a-3fd1-4524-8064-f25b2043f37b" providerId="ADAL" clId="{5A5F914C-D435-4826-A22C-10EFEC1B5A5D}" dt="2020-04-14T10:49:14.318" v="53" actId="113"/>
          <ac:spMkLst>
            <pc:docMk/>
            <pc:sldMk cId="535885432" sldId="321"/>
            <ac:spMk id="3891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806" tIns="45903" rIns="91806" bIns="45903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BCC3F624-C95C-4900-813D-EC274CD87690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15800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/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8475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Klik om de tekststijl van het model te bewerken</a:t>
            </a:r>
          </a:p>
          <a:p>
            <a:pPr lvl="1"/>
            <a:r>
              <a:rPr lang="en-US" noProof="0"/>
              <a:t>Tweede niveau</a:t>
            </a:r>
          </a:p>
          <a:p>
            <a:pPr lvl="2"/>
            <a:r>
              <a:rPr lang="en-US" noProof="0"/>
              <a:t>Derde niveau</a:t>
            </a:r>
          </a:p>
          <a:p>
            <a:pPr lvl="3"/>
            <a:r>
              <a:rPr lang="en-US" noProof="0"/>
              <a:t>Vierde niveau</a:t>
            </a:r>
          </a:p>
          <a:p>
            <a:pPr lvl="4"/>
            <a:r>
              <a:rPr lang="en-US" noProof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806" tIns="45903" rIns="91806" bIns="45903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806" tIns="45903" rIns="91806" bIns="45903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8CF2EE1E-A206-4AF7-86FE-015A979E86DF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902429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3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  <p:sp>
        <p:nvSpPr>
          <p:cNvPr id="512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0045B8E9-7EF8-4EDC-A863-774A8D115108}" type="slidenum">
              <a:rPr lang="en-US" altLang="nl-NL" sz="1200" smtClean="0"/>
              <a:pPr/>
              <a:t>1</a:t>
            </a:fld>
            <a:endParaRPr lang="en-US" altLang="nl-NL" sz="1200"/>
          </a:p>
        </p:txBody>
      </p:sp>
    </p:spTree>
    <p:extLst>
      <p:ext uri="{BB962C8B-B14F-4D97-AF65-F5344CB8AC3E}">
        <p14:creationId xmlns:p14="http://schemas.microsoft.com/office/powerpoint/2010/main" val="201725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4A75D998-DBDA-435B-B056-45CF6242CD22}" type="slidenum">
              <a:rPr lang="en-US" altLang="nl-NL" sz="1200" smtClean="0"/>
              <a:pPr/>
              <a:t>10</a:t>
            </a:fld>
            <a:endParaRPr lang="en-US" altLang="nl-NL" sz="120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 dirty="0">
                <a:latin typeface="Arial" panose="020B0604020202020204" pitchFamily="34" charset="0"/>
                <a:ea typeface="ヒラギノ角ゴ Pro W3" pitchFamily="-84" charset="-128"/>
              </a:rPr>
              <a:t>BOL: Wie kiest voor de </a:t>
            </a:r>
            <a:r>
              <a:rPr lang="nl-NL" altLang="nl-NL" dirty="0" err="1">
                <a:latin typeface="Arial" panose="020B0604020202020204" pitchFamily="34" charset="0"/>
                <a:ea typeface="ヒラギノ角ゴ Pro W3" pitchFamily="-84" charset="-128"/>
              </a:rPr>
              <a:t>beroepsopleidende</a:t>
            </a:r>
            <a:r>
              <a:rPr lang="nl-NL" altLang="nl-NL" dirty="0">
                <a:latin typeface="Arial" panose="020B0604020202020204" pitchFamily="34" charset="0"/>
                <a:ea typeface="ヒラギノ角ゴ Pro W3" pitchFamily="-84" charset="-128"/>
              </a:rPr>
              <a:t> leerweg, volgt het grootste gedeelte van zijn opleiding op school. Daarnaast zijn er stages in de beroepspraktijk (tussen de 20% en 60%).</a:t>
            </a:r>
          </a:p>
          <a:p>
            <a:pPr eaLnBrk="1" hangingPunct="1"/>
            <a:r>
              <a:rPr lang="nl-NL" altLang="nl-NL" dirty="0">
                <a:latin typeface="Arial" panose="020B0604020202020204" pitchFamily="34" charset="0"/>
                <a:ea typeface="ヒラギノ角ゴ Pro W3" pitchFamily="-84" charset="-128"/>
              </a:rPr>
              <a:t>BBL:  Studenten van de BBL werken het grootste deel van de tijd in de praktijk resp. in loondienst (minstens 60%). Minimaal één dag of avond in de week komen BBL-studenten naar school voor theorie en ondersteuning. Om de BBL te kunnen volgen, dient de student een leer-/arbeidsovereenkomst af te sluiten met een erkend leerbedrijf.</a:t>
            </a:r>
          </a:p>
        </p:txBody>
      </p:sp>
    </p:spTree>
    <p:extLst>
      <p:ext uri="{BB962C8B-B14F-4D97-AF65-F5344CB8AC3E}">
        <p14:creationId xmlns:p14="http://schemas.microsoft.com/office/powerpoint/2010/main" val="1598048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9A86E522-D646-4142-A32A-E5BD4D833295}" type="slidenum">
              <a:rPr lang="en-US" altLang="nl-NL" sz="1200" smtClean="0"/>
              <a:pPr/>
              <a:t>11</a:t>
            </a:fld>
            <a:endParaRPr lang="en-US" altLang="nl-NL" sz="120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467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F2EE1E-A206-4AF7-86FE-015A979E86DF}" type="slidenum">
              <a:rPr lang="en-US" altLang="nl-NL" smtClean="0"/>
              <a:pPr>
                <a:defRPr/>
              </a:pPr>
              <a:t>12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0948354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3BE8B391-E717-4AC2-8F53-F29987A3219C}" type="slidenum">
              <a:rPr lang="en-US" altLang="nl-NL" sz="1200" smtClean="0"/>
              <a:pPr/>
              <a:t>13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0391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6500FB3E-8D00-4D2E-8B31-48EC4E14E1AA}" type="slidenum">
              <a:rPr lang="en-US" altLang="nl-NL" sz="1200" smtClean="0"/>
              <a:pPr/>
              <a:t>14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835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C0843185-8FB5-4199-B676-D71E3608C4E8}" type="slidenum">
              <a:rPr lang="en-US" altLang="nl-NL" sz="1200" smtClean="0"/>
              <a:pPr/>
              <a:t>15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51069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C0843185-8FB5-4199-B676-D71E3608C4E8}" type="slidenum">
              <a:rPr lang="en-US" altLang="nl-NL" sz="1200" smtClean="0"/>
              <a:pPr/>
              <a:t>16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1466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C0843185-8FB5-4199-B676-D71E3608C4E8}" type="slidenum">
              <a:rPr lang="en-US" altLang="nl-NL" sz="1200" smtClean="0"/>
              <a:pPr/>
              <a:t>17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34232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C0843185-8FB5-4199-B676-D71E3608C4E8}" type="slidenum">
              <a:rPr lang="en-US" altLang="nl-NL" sz="1200" smtClean="0"/>
              <a:pPr/>
              <a:t>18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86933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C0843185-8FB5-4199-B676-D71E3608C4E8}" type="slidenum">
              <a:rPr lang="en-US" altLang="nl-NL" sz="1200" smtClean="0"/>
              <a:pPr/>
              <a:t>19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556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E70736F4-0163-4B8A-A13A-7D605F9766A6}" type="slidenum">
              <a:rPr lang="en-US" altLang="nl-NL" sz="1200" smtClean="0"/>
              <a:pPr/>
              <a:t>2</a:t>
            </a:fld>
            <a:endParaRPr lang="en-US" altLang="nl-NL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 b="1">
                <a:latin typeface="Arial" panose="020B0604020202020204" pitchFamily="34" charset="0"/>
                <a:ea typeface="ヒラギノ角ゴ Pro W3" pitchFamily="-84" charset="-128"/>
              </a:rPr>
              <a:t>ROC Nijmegen is een Regionaal Opleidingen Centrum dat meer dan 200 beroepsopleidingen aanbiedt. ROC Nijmegen heeft verschillende locaties in Nijmegen en Boxmeer.</a:t>
            </a:r>
          </a:p>
        </p:txBody>
      </p:sp>
    </p:spTree>
    <p:extLst>
      <p:ext uri="{BB962C8B-B14F-4D97-AF65-F5344CB8AC3E}">
        <p14:creationId xmlns:p14="http://schemas.microsoft.com/office/powerpoint/2010/main" val="9691067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F0AE5211-13E1-47DB-A32B-77BAE77DD646}" type="slidenum">
              <a:rPr lang="en-US" altLang="nl-NL" sz="1200" smtClean="0"/>
              <a:pPr/>
              <a:t>20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16601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62284214-A292-4967-8E54-4A0B0F34E9F7}" type="slidenum">
              <a:rPr lang="en-US" altLang="nl-NL" sz="1200" smtClean="0"/>
              <a:pPr/>
              <a:t>21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28486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EFC3A193-53DD-49F3-95FF-A2B57CF12BE2}" type="slidenum">
              <a:rPr lang="en-US" altLang="nl-NL" sz="1200" smtClean="0"/>
              <a:pPr/>
              <a:t>22</a:t>
            </a:fld>
            <a:endParaRPr lang="en-US" altLang="nl-NL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46862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891A47BF-8F25-4C90-BB9A-6F11EA812C9C}" type="slidenum">
              <a:rPr lang="en-US" altLang="nl-NL" sz="1200" smtClean="0"/>
              <a:pPr/>
              <a:t>23</a:t>
            </a:fld>
            <a:endParaRPr lang="en-US" altLang="nl-NL" sz="120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60494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6F1AC81A-1F50-4B02-A4D7-BA7C5B230802}" type="slidenum">
              <a:rPr lang="en-US" altLang="nl-NL" sz="1200" smtClean="0"/>
              <a:pPr/>
              <a:t>24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27340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6F1AC81A-1F50-4B02-A4D7-BA7C5B230802}" type="slidenum">
              <a:rPr lang="en-US" altLang="nl-NL" sz="1200" smtClean="0"/>
              <a:pPr/>
              <a:t>25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81701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E487D483-DABE-4A9B-919D-D4F9BC35DD1F}" type="slidenum">
              <a:rPr lang="en-US" altLang="nl-NL" sz="1200" smtClean="0"/>
              <a:pPr/>
              <a:t>27</a:t>
            </a:fld>
            <a:endParaRPr lang="en-US" altLang="nl-NL" sz="1200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33737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E65C387F-5F72-429D-85F9-579B61A70CA2}" type="slidenum">
              <a:rPr lang="en-US" altLang="nl-NL" sz="1200" smtClean="0"/>
              <a:pPr/>
              <a:t>28</a:t>
            </a:fld>
            <a:endParaRPr lang="en-US" altLang="nl-NL" sz="12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3884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6BFF923F-3B1B-49D1-BF5C-1BA3720BFE66}" type="slidenum">
              <a:rPr lang="en-US" altLang="nl-NL" sz="1200" smtClean="0"/>
              <a:pPr/>
              <a:t>29</a:t>
            </a:fld>
            <a:endParaRPr lang="en-US" altLang="nl-NL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688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71341111-5350-4F11-BCD6-8740A89A3EC3}" type="slidenum">
              <a:rPr lang="en-US" altLang="nl-NL" sz="1200" smtClean="0"/>
              <a:pPr/>
              <a:t>3</a:t>
            </a:fld>
            <a:endParaRPr lang="en-US" altLang="nl-NL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3815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71341111-5350-4F11-BCD6-8740A89A3EC3}" type="slidenum">
              <a:rPr lang="en-US" altLang="nl-NL" sz="1200" smtClean="0"/>
              <a:pPr/>
              <a:t>4</a:t>
            </a:fld>
            <a:endParaRPr lang="en-US" altLang="nl-NL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0237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71341111-5350-4F11-BCD6-8740A89A3EC3}" type="slidenum">
              <a:rPr lang="en-US" altLang="nl-NL" sz="1200" smtClean="0"/>
              <a:pPr/>
              <a:t>5</a:t>
            </a:fld>
            <a:endParaRPr lang="en-US" altLang="nl-NL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4055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71341111-5350-4F11-BCD6-8740A89A3EC3}" type="slidenum">
              <a:rPr lang="en-US" altLang="nl-NL" sz="1200" smtClean="0"/>
              <a:pPr/>
              <a:t>6</a:t>
            </a:fld>
            <a:endParaRPr lang="en-US" altLang="nl-NL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4253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E5E6C9DA-F849-4058-B788-EF6FC4036D72}" type="slidenum">
              <a:rPr lang="en-US" altLang="nl-NL" sz="1200" smtClean="0"/>
              <a:pPr/>
              <a:t>7</a:t>
            </a:fld>
            <a:endParaRPr lang="en-US" altLang="nl-NL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6934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fld id="{AA2842FF-89B3-414D-AFB6-D5147F8F4447}" type="slidenum">
              <a:rPr lang="en-US" altLang="nl-NL" sz="1200" smtClean="0"/>
              <a:pPr/>
              <a:t>8</a:t>
            </a:fld>
            <a:endParaRPr lang="en-US" altLang="nl-NL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>
              <a:latin typeface="Arial" panose="020B0604020202020204" pitchFamily="34" charset="0"/>
              <a:ea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9815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F2EE1E-A206-4AF7-86FE-015A979E86DF}" type="slidenum">
              <a:rPr lang="en-US" altLang="nl-NL" smtClean="0"/>
              <a:pPr>
                <a:defRPr/>
              </a:pPr>
              <a:t>9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72226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titelstijl van het model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768E8-06BE-4CD1-824D-FDDD70C4AC36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885144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5CC5D-6FF7-4418-910E-7E4317F2903B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01394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A14A7-F142-41A4-8D47-AC7D5327798A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84913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7556A-597A-454B-9C95-D31EC5A7F64D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33930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36EBA-8247-4B7E-9B06-58DCCF56E7A0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638498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722FB-019F-4CB4-A2B6-087B836D781A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29477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DC5C6-7209-4197-8028-E9D7716D2841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49071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7F707-6753-412B-A008-3D76368913FC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86207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E974-80BB-4233-9CEE-3DFD6B84C719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943698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43FF2-56BC-4F91-BBB7-A2E2FF989CA8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18211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41BAA-B9F4-4692-B7BC-1AE1798B7353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74992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Titelstijl van model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Klik om de tekststijl van het model te bewerken</a:t>
            </a:r>
          </a:p>
          <a:p>
            <a:pPr lvl="1"/>
            <a:r>
              <a:rPr lang="en-US" altLang="nl-NL"/>
              <a:t>Tweede niveau</a:t>
            </a:r>
          </a:p>
          <a:p>
            <a:pPr lvl="2"/>
            <a:r>
              <a:rPr lang="en-US" altLang="nl-NL"/>
              <a:t>Derde niveau</a:t>
            </a:r>
          </a:p>
          <a:p>
            <a:pPr lvl="3"/>
            <a:r>
              <a:rPr lang="en-US" altLang="nl-NL"/>
              <a:t>Vierde niveau</a:t>
            </a:r>
          </a:p>
          <a:p>
            <a:pPr lvl="4"/>
            <a:r>
              <a:rPr lang="en-US" altLang="nl-NL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ヒラギノ角ゴ Pro W3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ヒラギノ角ゴ Pro W3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360A0A4-CF8C-45D0-AB30-352EA0792104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agemarkt.nl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meo.com/14613859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1" descr="ROC-DSB-CM-13xxx-PPT-format-BEELD-8.jpg">
            <a:extLst>
              <a:ext uri="{FF2B5EF4-FFF2-40B4-BE49-F238E27FC236}">
                <a16:creationId xmlns:a16="http://schemas.microsoft.com/office/drawing/2014/main" id="{14F666CC-FB8F-427E-BB0E-3097E1165B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3"/>
          <p:cNvSpPr txBox="1">
            <a:spLocks noChangeArrowheads="1"/>
          </p:cNvSpPr>
          <p:nvPr/>
        </p:nvSpPr>
        <p:spPr bwMode="auto">
          <a:xfrm>
            <a:off x="251520" y="332656"/>
            <a:ext cx="8353425" cy="481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nl-NL" b="1" kern="0" dirty="0">
                <a:solidFill>
                  <a:srgbClr val="000000"/>
                </a:solidFill>
                <a:latin typeface="Arial"/>
                <a:cs typeface="Arial"/>
              </a:rPr>
              <a:t>Facilitaire Dienstverlening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nl-NL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nl-NL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" name="Afbeelding 3" descr="Afbeelding met persoon, binnen, man, tafel&#10;&#10;Automatisch gegenereerde beschrijving">
            <a:extLst>
              <a:ext uri="{FF2B5EF4-FFF2-40B4-BE49-F238E27FC236}">
                <a16:creationId xmlns:a16="http://schemas.microsoft.com/office/drawing/2014/main" id="{3870D503-178A-41BE-8966-A111F209F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106" y="980728"/>
            <a:ext cx="6840252" cy="456016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900113" y="1557338"/>
            <a:ext cx="6551612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/>
              <a:t>Leerwegen</a:t>
            </a:r>
          </a:p>
          <a:p>
            <a:pPr eaLnBrk="1" hangingPunct="1">
              <a:buFontTx/>
              <a:buNone/>
              <a:defRPr/>
            </a:pPr>
            <a:endParaRPr lang="nl-NL" b="1" dirty="0"/>
          </a:p>
          <a:p>
            <a:pPr marL="0" indent="0" eaLnBrk="1" hangingPunct="1">
              <a:buFontTx/>
              <a:buNone/>
              <a:defRPr/>
            </a:pPr>
            <a:r>
              <a:rPr lang="nl-NL" b="1" dirty="0">
                <a:solidFill>
                  <a:srgbClr val="000000"/>
                </a:solidFill>
              </a:rPr>
              <a:t>BOL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err="1"/>
              <a:t>Beroepsopleidende</a:t>
            </a:r>
            <a:r>
              <a:rPr lang="nl-NL" sz="2400" dirty="0"/>
              <a:t> Leerweg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0825" y="620713"/>
            <a:ext cx="8424863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/>
              <a:t>De Omgekeerde Leerweg bij </a:t>
            </a:r>
            <a:r>
              <a:rPr lang="nl-NL" b="1" dirty="0" err="1"/>
              <a:t>niv</a:t>
            </a:r>
            <a:r>
              <a:rPr lang="nl-NL" b="1" dirty="0"/>
              <a:t>. 4</a:t>
            </a:r>
          </a:p>
          <a:p>
            <a:pPr eaLnBrk="1" hangingPunct="1">
              <a:buFontTx/>
              <a:buNone/>
              <a:defRPr/>
            </a:pPr>
            <a:endParaRPr lang="nl-NL" b="1" dirty="0"/>
          </a:p>
          <a:p>
            <a:pPr marL="0" indent="0" eaLnBrk="1" hangingPunct="1">
              <a:buFontTx/>
              <a:buNone/>
              <a:defRPr/>
            </a:pPr>
            <a:r>
              <a:rPr lang="nl-NL" sz="2400" dirty="0"/>
              <a:t>Vrijwel alle vakken worden gekoppeld aan de praktijk waar jij minimaal drie dagen per week mee bezig bent. </a:t>
            </a:r>
          </a:p>
          <a:p>
            <a:pPr marL="0" indent="0" eaLnBrk="1" hangingPunct="1">
              <a:buNone/>
              <a:defRPr/>
            </a:pPr>
            <a:endParaRPr lang="nl-NL" sz="2400" dirty="0"/>
          </a:p>
          <a:p>
            <a:pPr marL="0" indent="0" eaLnBrk="1" hangingPunct="1">
              <a:buNone/>
              <a:defRPr/>
            </a:pPr>
            <a:r>
              <a:rPr lang="nl-NL" sz="2400" dirty="0"/>
              <a:t>Eerste jaar:  	diverse uitvoerende rollen 		Assistent</a:t>
            </a:r>
          </a:p>
          <a:p>
            <a:pPr eaLnBrk="1" hangingPunct="1">
              <a:buFontTx/>
              <a:buChar char="-"/>
              <a:defRPr/>
            </a:pPr>
            <a:endParaRPr lang="nl-NL" sz="2400" dirty="0"/>
          </a:p>
          <a:p>
            <a:pPr marL="0" indent="0" eaLnBrk="1" hangingPunct="1">
              <a:buNone/>
              <a:defRPr/>
            </a:pPr>
            <a:r>
              <a:rPr lang="nl-NL" sz="2400" dirty="0"/>
              <a:t>Tweede jaar:  operationeel leidinggeven		Captain</a:t>
            </a:r>
          </a:p>
          <a:p>
            <a:pPr eaLnBrk="1" hangingPunct="1">
              <a:buFontTx/>
              <a:buChar char="-"/>
              <a:defRPr/>
            </a:pPr>
            <a:endParaRPr lang="nl-NL" sz="2400" dirty="0"/>
          </a:p>
          <a:p>
            <a:pPr marL="0" indent="0" eaLnBrk="1" hangingPunct="1">
              <a:buNone/>
              <a:defRPr/>
            </a:pPr>
            <a:r>
              <a:rPr lang="nl-NL" sz="2400" dirty="0"/>
              <a:t>Derde jaar: 	leidinggeven				Manager 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Tekstvak 5"/>
          <p:cNvSpPr txBox="1">
            <a:spLocks noChangeArrowheads="1"/>
          </p:cNvSpPr>
          <p:nvPr/>
        </p:nvSpPr>
        <p:spPr bwMode="auto">
          <a:xfrm>
            <a:off x="557920" y="188640"/>
            <a:ext cx="79977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000" b="1" dirty="0"/>
              <a:t>Het Leerwerkbedrijf  -  ROC Nijmegen Facilitaire Dienstverlening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829F8C8-3DE5-4963-9FEE-733D1936F8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6643"/>
            <a:ext cx="91440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611560" y="476250"/>
            <a:ext cx="7992690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nl-NL" sz="3200" b="1" dirty="0">
                <a:solidFill>
                  <a:srgbClr val="000000"/>
                </a:solidFill>
              </a:rPr>
              <a:t>Vakken</a:t>
            </a:r>
            <a:endParaRPr lang="nl-NL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Praktijklessen 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 err="1"/>
              <a:t>Vaktheorie</a:t>
            </a:r>
            <a:r>
              <a:rPr lang="nl-NL" sz="2000" dirty="0"/>
              <a:t> zoals:</a:t>
            </a:r>
          </a:p>
          <a:p>
            <a:pPr marL="1085850" lvl="1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Food</a:t>
            </a:r>
          </a:p>
          <a:p>
            <a:pPr marL="1085850" lvl="1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Non-Food</a:t>
            </a:r>
          </a:p>
          <a:p>
            <a:pPr marL="1085850" lvl="1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Veiligheid</a:t>
            </a:r>
          </a:p>
          <a:p>
            <a:pPr marL="1085850" lvl="1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Logistiek</a:t>
            </a:r>
          </a:p>
          <a:p>
            <a:pPr marL="1085850" lvl="1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Evenementenorganisatie</a:t>
            </a:r>
          </a:p>
          <a:p>
            <a:pPr marL="1085850" lvl="1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Kwaliteitszorg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Nederlands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Rekenen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Burgerschap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Bedrijfseconomie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(Engels)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(Leidinggeven)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sz="2000" dirty="0"/>
              <a:t>Keuzedelen</a:t>
            </a: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FF00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287" y="1318456"/>
            <a:ext cx="4221088" cy="422108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755576" y="908721"/>
            <a:ext cx="7848674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nl-NL" sz="3200" b="1" dirty="0">
                <a:solidFill>
                  <a:srgbClr val="000000"/>
                </a:solidFill>
              </a:rPr>
              <a:t>Praktijklessen</a:t>
            </a: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r>
              <a:rPr lang="nl-NL" dirty="0">
                <a:solidFill>
                  <a:srgbClr val="000000"/>
                </a:solidFill>
              </a:rPr>
              <a:t>Realistische leeromgeving om te oefenen:</a:t>
            </a: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Het Café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De Wasserij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De Eethoek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Service Bedrijf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Meeting Service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Evenementenbureau -&gt; evenementenuren</a:t>
            </a: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/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914400" y="1557338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7094AC3-FBF2-484F-B1C3-35487C8CD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49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914400" y="1557338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</p:txBody>
      </p:sp>
      <p:pic>
        <p:nvPicPr>
          <p:cNvPr id="1026" name="Picture 2" descr="Afbeelding kan het volgende bevatten: 4 mensen, lachende mensen, staande mensen, de tekst 'ROC West Floris Versluis Zoe van Veen Zadkine an den Oever RO FABER'">
            <a:extLst>
              <a:ext uri="{FF2B5EF4-FFF2-40B4-BE49-F238E27FC236}">
                <a16:creationId xmlns:a16="http://schemas.microsoft.com/office/drawing/2014/main" id="{50BD2141-4B7A-4DD5-8752-80C6F9C9A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890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914400" y="1557338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80591D7-E816-4E15-9632-3EF7F7BDD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207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914400" y="1557338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</p:txBody>
      </p:sp>
      <p:pic>
        <p:nvPicPr>
          <p:cNvPr id="4098" name="Picture 2" descr="Afbeelding kan het volgende bevatten: 6 mensen, lachende mensen, zittende mensen en binnen">
            <a:extLst>
              <a:ext uri="{FF2B5EF4-FFF2-40B4-BE49-F238E27FC236}">
                <a16:creationId xmlns:a16="http://schemas.microsoft.com/office/drawing/2014/main" id="{B06289A3-3454-401C-B61D-30E91D210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416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914400" y="1557338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nl-NL" sz="3200" b="1" dirty="0">
                <a:solidFill>
                  <a:srgbClr val="000000"/>
                </a:solidFill>
              </a:rPr>
              <a:t>Begeleiding</a:t>
            </a: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Eigen studieloopbaanbegeleider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Trajectbegeleider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nl-NL" dirty="0">
                <a:solidFill>
                  <a:srgbClr val="000000"/>
                </a:solidFill>
              </a:rPr>
              <a:t>Stagebegeleider</a:t>
            </a:r>
            <a:endParaRPr lang="nl-NL" dirty="0"/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Afbeelding 2" descr="ROC-DSB-CM-13xxx-PPT-format-BEELD-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Rechte verbindingslijn met pijl 2"/>
          <p:cNvCxnSpPr/>
          <p:nvPr/>
        </p:nvCxnSpPr>
        <p:spPr bwMode="auto">
          <a:xfrm flipV="1">
            <a:off x="5580063" y="4149725"/>
            <a:ext cx="1223962" cy="136683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30724" name="Rectangle 3"/>
          <p:cNvSpPr txBox="1">
            <a:spLocks noChangeArrowheads="1"/>
          </p:cNvSpPr>
          <p:nvPr/>
        </p:nvSpPr>
        <p:spPr bwMode="auto">
          <a:xfrm>
            <a:off x="900113" y="1557338"/>
            <a:ext cx="7704137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pPr>
              <a:buFontTx/>
              <a:buNone/>
            </a:pPr>
            <a:r>
              <a:rPr lang="nl-NL" altLang="nl-NL" b="1">
                <a:solidFill>
                  <a:srgbClr val="000000"/>
                </a:solidFill>
              </a:rPr>
              <a:t>BPV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/>
          </a:p>
          <a:p>
            <a:pPr eaLnBrk="1" hangingPunct="1">
              <a:spcBef>
                <a:spcPct val="0"/>
              </a:spcBef>
            </a:pPr>
            <a:r>
              <a:rPr lang="nl-NL" altLang="nl-NL" sz="2400"/>
              <a:t> Elk jaar op BPV 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sz="2400"/>
              <a:t> School helpt met vinden van stageplaats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sz="2400"/>
              <a:t> Student mag zelf voorkeur opgeven. 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sz="2400"/>
              <a:t> Mogelijkheid voor internationale stage.</a:t>
            </a:r>
          </a:p>
          <a:p>
            <a:pPr eaLnBrk="1" hangingPunct="1">
              <a:spcBef>
                <a:spcPct val="0"/>
              </a:spcBef>
            </a:pPr>
            <a:r>
              <a:rPr lang="nl-NL" altLang="nl-NL" sz="2400"/>
              <a:t> Leerbedrijf: erkend leerbedrijf</a:t>
            </a:r>
            <a:br>
              <a:rPr lang="nl-NL" altLang="nl-NL" sz="2400"/>
            </a:br>
            <a:endParaRPr lang="nl-NL" altLang="nl-NL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hlinkClick r:id="rId4"/>
              </a:rPr>
              <a:t>www.stagemarkt.nl</a:t>
            </a:r>
            <a:r>
              <a:rPr lang="nl-NL" altLang="nl-NL" sz="2400"/>
              <a:t> </a:t>
            </a:r>
          </a:p>
          <a:p>
            <a:pPr>
              <a:buFontTx/>
              <a:buChar char="-"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32771" name="Rectangle 3"/>
          <p:cNvSpPr txBox="1">
            <a:spLocks noChangeArrowheads="1"/>
          </p:cNvSpPr>
          <p:nvPr/>
        </p:nvSpPr>
        <p:spPr bwMode="auto">
          <a:xfrm>
            <a:off x="179388" y="188913"/>
            <a:ext cx="8424862" cy="611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pPr>
              <a:buFontTx/>
              <a:buNone/>
            </a:pPr>
            <a:r>
              <a:rPr lang="nl-NL" altLang="nl-NL" sz="2400">
                <a:solidFill>
                  <a:srgbClr val="000000"/>
                </a:solidFill>
              </a:rPr>
              <a:t>Enkele van onze stageplaatsen</a:t>
            </a: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sz="240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>
              <a:solidFill>
                <a:srgbClr val="000000"/>
              </a:solidFill>
            </a:endParaRPr>
          </a:p>
        </p:txBody>
      </p:sp>
      <p:pic>
        <p:nvPicPr>
          <p:cNvPr id="32772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0775"/>
            <a:ext cx="8859838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27088" y="1557338"/>
            <a:ext cx="69850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/>
              <a:t>Na deze opleiding(en)?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/>
          </a:p>
          <a:p>
            <a:pPr>
              <a:buFontTx/>
              <a:buChar char="-"/>
              <a:defRPr/>
            </a:pPr>
            <a:r>
              <a:rPr lang="nl-NL" sz="2400" dirty="0">
                <a:solidFill>
                  <a:srgbClr val="000000"/>
                </a:solidFill>
              </a:rPr>
              <a:t>Direct aan het werk</a:t>
            </a:r>
          </a:p>
          <a:p>
            <a:pPr>
              <a:buFontTx/>
              <a:buChar char="-"/>
              <a:defRPr/>
            </a:pPr>
            <a:r>
              <a:rPr lang="nl-NL" sz="2400" dirty="0">
                <a:solidFill>
                  <a:srgbClr val="000000"/>
                </a:solidFill>
              </a:rPr>
              <a:t>Doorstroom naar niveau 4.</a:t>
            </a:r>
          </a:p>
          <a:p>
            <a:pPr marL="342900" lvl="1" indent="-342900">
              <a:buFontTx/>
              <a:buChar char="-"/>
              <a:defRPr/>
            </a:pPr>
            <a:r>
              <a:rPr lang="nl-NL" sz="2400" dirty="0"/>
              <a:t>Vervolgopleiding na niveau 4</a:t>
            </a:r>
          </a:p>
          <a:p>
            <a:pPr marL="742950" lvl="2" indent="-342900">
              <a:buFontTx/>
              <a:buChar char="-"/>
              <a:defRPr/>
            </a:pPr>
            <a:r>
              <a:rPr lang="nl-NL" sz="2000" dirty="0"/>
              <a:t>HBO Facility Management</a:t>
            </a:r>
          </a:p>
          <a:p>
            <a:pPr marL="742950" lvl="2" indent="-342900">
              <a:buFontTx/>
              <a:buChar char="-"/>
              <a:defRPr/>
            </a:pPr>
            <a:endParaRPr lang="nl-NL" sz="2000" dirty="0"/>
          </a:p>
          <a:p>
            <a:pPr marL="742950" lvl="2" indent="-342900">
              <a:buFontTx/>
              <a:buChar char="-"/>
              <a:defRPr/>
            </a:pPr>
            <a:r>
              <a:rPr lang="nl-NL" sz="2000" dirty="0"/>
              <a:t>Economische opleidingen op het HBO zoals:</a:t>
            </a:r>
          </a:p>
          <a:p>
            <a:pPr marL="1200150" lvl="3" indent="-342900">
              <a:buFontTx/>
              <a:buChar char="-"/>
              <a:defRPr/>
            </a:pPr>
            <a:r>
              <a:rPr lang="nl-NL" sz="1600" dirty="0"/>
              <a:t>Personeel &amp; Organisatie</a:t>
            </a:r>
          </a:p>
          <a:p>
            <a:pPr marL="1200150" lvl="3" indent="-342900">
              <a:buFontTx/>
              <a:buChar char="-"/>
              <a:defRPr/>
            </a:pPr>
            <a:r>
              <a:rPr lang="nl-NL" sz="1600" dirty="0"/>
              <a:t>Small Business &amp; Retail Management</a:t>
            </a:r>
          </a:p>
          <a:p>
            <a:pPr marL="1200150" lvl="3" indent="-342900">
              <a:buFontTx/>
              <a:buChar char="-"/>
              <a:defRPr/>
            </a:pPr>
            <a:r>
              <a:rPr lang="nl-NL" sz="1600" dirty="0"/>
              <a:t>Commerciële Economie</a:t>
            </a:r>
          </a:p>
          <a:p>
            <a:pPr marL="1200150" lvl="3" indent="-342900">
              <a:buFontTx/>
              <a:buChar char="-"/>
              <a:defRPr/>
            </a:pPr>
            <a:endParaRPr lang="nl-NL" sz="1600" dirty="0"/>
          </a:p>
          <a:p>
            <a:pPr>
              <a:buFontTx/>
              <a:buChar char="-"/>
              <a:defRPr/>
            </a:pPr>
            <a:endParaRPr lang="nl-NL" sz="2400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354634" cy="70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3"/>
          <p:cNvSpPr txBox="1">
            <a:spLocks noChangeArrowheads="1"/>
          </p:cNvSpPr>
          <p:nvPr/>
        </p:nvSpPr>
        <p:spPr bwMode="auto">
          <a:xfrm>
            <a:off x="539552" y="1052736"/>
            <a:ext cx="8209161" cy="525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b="1" dirty="0"/>
              <a:t>Toelatingseisen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nl-NL" altLang="nl-NL" sz="24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Vooropleiding</a:t>
            </a:r>
            <a:br>
              <a:rPr lang="nl-NL" altLang="nl-NL" sz="2400" dirty="0"/>
            </a:br>
            <a:endParaRPr lang="nl-NL" altLang="nl-NL" sz="24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	Kader/Gemengd </a:t>
            </a:r>
            <a:r>
              <a:rPr lang="nl-NL" altLang="nl-NL" sz="2400" dirty="0">
                <a:sym typeface="Wingdings" panose="05000000000000000000" pitchFamily="2" charset="2"/>
              </a:rPr>
              <a:t></a:t>
            </a:r>
            <a:r>
              <a:rPr lang="nl-NL" altLang="nl-NL" sz="2400" dirty="0"/>
              <a:t> </a:t>
            </a:r>
            <a:r>
              <a:rPr lang="nl-NL" altLang="nl-NL" sz="2400" dirty="0" err="1"/>
              <a:t>niv</a:t>
            </a:r>
            <a:r>
              <a:rPr lang="nl-NL" altLang="nl-NL" sz="2400" dirty="0"/>
              <a:t>. 3+4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	Theoretisch </a:t>
            </a:r>
            <a:r>
              <a:rPr lang="nl-NL" altLang="nl-NL" sz="2400" dirty="0">
                <a:sym typeface="Wingdings" panose="05000000000000000000" pitchFamily="2" charset="2"/>
              </a:rPr>
              <a:t></a:t>
            </a:r>
            <a:r>
              <a:rPr lang="nl-NL" altLang="nl-NL" sz="2400" dirty="0"/>
              <a:t> </a:t>
            </a:r>
            <a:r>
              <a:rPr lang="nl-NL" altLang="nl-NL" sz="2400" dirty="0" err="1"/>
              <a:t>niv</a:t>
            </a:r>
            <a:r>
              <a:rPr lang="nl-NL" altLang="nl-NL" sz="2400" dirty="0"/>
              <a:t>. 4 		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	HAVO </a:t>
            </a:r>
            <a:r>
              <a:rPr lang="nl-NL" altLang="nl-NL" sz="2400" dirty="0">
                <a:sym typeface="Wingdings" panose="05000000000000000000" pitchFamily="2" charset="2"/>
              </a:rPr>
              <a:t></a:t>
            </a:r>
            <a:r>
              <a:rPr lang="nl-NL" altLang="nl-NL" sz="2400" dirty="0"/>
              <a:t> niv.4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	2-jarig traject!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 dirty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nl-NL" altLang="nl-NL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nl-NL" altLang="nl-NL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nl-NL" altLang="nl-NL" sz="20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b="1" dirty="0"/>
          </a:p>
        </p:txBody>
      </p:sp>
      <p:pic>
        <p:nvPicPr>
          <p:cNvPr id="36871" name="Picture 7" descr="foto van Facilitair Leidinggevende - ROC Nijmegen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43300"/>
            <a:ext cx="3816673" cy="223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38916" name="Rectangle 3"/>
          <p:cNvSpPr txBox="1">
            <a:spLocks noChangeArrowheads="1"/>
          </p:cNvSpPr>
          <p:nvPr/>
        </p:nvSpPr>
        <p:spPr bwMode="auto">
          <a:xfrm>
            <a:off x="251520" y="476251"/>
            <a:ext cx="8352730" cy="597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b="1" dirty="0"/>
              <a:t>De extra’s van deze opleiding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l-NL" altLang="nl-NL" sz="4000" b="1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Gezellige opleidingen, met leuke studenten en docenten!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l-NL" altLang="nl-NL" sz="20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1" dirty="0"/>
              <a:t>Projecten</a:t>
            </a:r>
            <a:r>
              <a:rPr lang="nl-NL" altLang="nl-NL" sz="2000" dirty="0"/>
              <a:t>:</a:t>
            </a:r>
            <a:br>
              <a:rPr lang="nl-NL" altLang="nl-NL" sz="2000" dirty="0"/>
            </a:br>
            <a:r>
              <a:rPr lang="nl-NL" altLang="nl-NL" sz="2000" dirty="0"/>
              <a:t>Veel vakken zijn geïntegreerd in projecten waarbij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er veel onderdelen samenkomen.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l-NL" altLang="nl-NL" sz="20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1" dirty="0"/>
              <a:t>Veel in de praktijk</a:t>
            </a:r>
            <a:r>
              <a:rPr lang="nl-NL" altLang="nl-NL" sz="2000" dirty="0"/>
              <a:t>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Het eerste jaar 3 dagen echt aan de slag</a:t>
            </a:r>
            <a:br>
              <a:rPr lang="nl-NL" altLang="nl-NL" sz="2000" dirty="0"/>
            </a:br>
            <a:endParaRPr lang="nl-NL" altLang="nl-NL" sz="20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1" dirty="0"/>
              <a:t>Excursies</a:t>
            </a:r>
            <a:r>
              <a:rPr lang="nl-NL" altLang="nl-NL" sz="2000" dirty="0"/>
              <a:t>: </a:t>
            </a:r>
            <a:br>
              <a:rPr lang="nl-NL" altLang="nl-NL" sz="2000" dirty="0"/>
            </a:br>
            <a:r>
              <a:rPr lang="nl-NL" altLang="nl-NL" sz="2000" dirty="0"/>
              <a:t>leer het beroep echt kennen door snuffelstages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en het bezoeken van de vakbeurs.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l-NL" altLang="nl-NL" sz="20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1" dirty="0"/>
              <a:t>Internationaal</a:t>
            </a:r>
            <a:r>
              <a:rPr lang="nl-NL" altLang="nl-NL" sz="2000" dirty="0"/>
              <a:t>:</a:t>
            </a:r>
            <a:br>
              <a:rPr lang="nl-NL" altLang="nl-NL" sz="2000" dirty="0"/>
            </a:br>
            <a:r>
              <a:rPr lang="nl-NL" altLang="nl-NL" sz="2000" dirty="0"/>
              <a:t>Buitenlandse stages </a:t>
            </a:r>
            <a:br>
              <a:rPr lang="nl-NL" altLang="nl-NL" sz="2000" dirty="0"/>
            </a:br>
            <a:br>
              <a:rPr lang="nl-NL" altLang="nl-NL" sz="2000" dirty="0"/>
            </a:br>
            <a:r>
              <a:rPr lang="nl-NL" altLang="nl-NL" sz="2000" b="1" dirty="0"/>
              <a:t>Keuzedelen</a:t>
            </a:r>
            <a:r>
              <a:rPr lang="nl-NL" altLang="nl-NL" sz="2000" dirty="0"/>
              <a:t>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Bepaal zelf voor een gedeelte de invulling van je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opleiding</a:t>
            </a:r>
          </a:p>
        </p:txBody>
      </p:sp>
      <p:pic>
        <p:nvPicPr>
          <p:cNvPr id="38917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1944688"/>
            <a:ext cx="2266950" cy="403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38916" name="Rectangle 3"/>
          <p:cNvSpPr txBox="1">
            <a:spLocks noChangeArrowheads="1"/>
          </p:cNvSpPr>
          <p:nvPr/>
        </p:nvSpPr>
        <p:spPr bwMode="auto">
          <a:xfrm>
            <a:off x="251520" y="476251"/>
            <a:ext cx="8352730" cy="597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b="1" dirty="0"/>
              <a:t>De extra’s van deze opleiding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l-NL" altLang="nl-NL" sz="4000" b="1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Gezellige opleidingen, met leuke studenten en docenten!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l-NL" altLang="nl-NL" sz="20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1" dirty="0"/>
              <a:t>Projecten</a:t>
            </a:r>
            <a:r>
              <a:rPr lang="nl-NL" altLang="nl-NL" sz="2000" dirty="0"/>
              <a:t>:</a:t>
            </a:r>
            <a:br>
              <a:rPr lang="nl-NL" altLang="nl-NL" sz="2000" dirty="0"/>
            </a:br>
            <a:r>
              <a:rPr lang="nl-NL" altLang="nl-NL" sz="2000" dirty="0"/>
              <a:t>Veel vakken zijn geïntegreerd in projecten waarbij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er veel onderdelen samenkomen.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l-NL" altLang="nl-NL" sz="20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1" dirty="0"/>
              <a:t>Veel in de praktijk</a:t>
            </a:r>
            <a:r>
              <a:rPr lang="nl-NL" altLang="nl-NL" sz="2000" dirty="0"/>
              <a:t>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Het eerste jaar 3 dagen echt aan de slag</a:t>
            </a:r>
            <a:br>
              <a:rPr lang="nl-NL" altLang="nl-NL" sz="2000" dirty="0"/>
            </a:br>
            <a:endParaRPr lang="nl-NL" altLang="nl-NL" sz="20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1" dirty="0"/>
              <a:t>Excursies</a:t>
            </a:r>
            <a:r>
              <a:rPr lang="nl-NL" altLang="nl-NL" sz="2000" dirty="0"/>
              <a:t>: </a:t>
            </a:r>
            <a:br>
              <a:rPr lang="nl-NL" altLang="nl-NL" sz="2000" dirty="0"/>
            </a:br>
            <a:r>
              <a:rPr lang="nl-NL" altLang="nl-NL" sz="2000" dirty="0"/>
              <a:t>leer het beroep echt kennen door snuffelstages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en het bezoeken van de vakbeurs.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nl-NL" altLang="nl-NL" sz="20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b="1" dirty="0"/>
              <a:t>Internationaal</a:t>
            </a:r>
            <a:r>
              <a:rPr lang="nl-NL" altLang="nl-NL" sz="2000" dirty="0"/>
              <a:t>:</a:t>
            </a:r>
            <a:br>
              <a:rPr lang="nl-NL" altLang="nl-NL" sz="2000" dirty="0"/>
            </a:br>
            <a:r>
              <a:rPr lang="nl-NL" altLang="nl-NL" sz="2000" dirty="0"/>
              <a:t>Buitenlandse stages </a:t>
            </a:r>
            <a:br>
              <a:rPr lang="nl-NL" altLang="nl-NL" sz="2000" dirty="0"/>
            </a:br>
            <a:br>
              <a:rPr lang="nl-NL" altLang="nl-NL" sz="2000" dirty="0"/>
            </a:br>
            <a:r>
              <a:rPr lang="nl-NL" altLang="nl-NL" sz="2000" b="1" dirty="0"/>
              <a:t>Keuzedelen</a:t>
            </a:r>
            <a:r>
              <a:rPr lang="nl-NL" altLang="nl-NL" sz="2000" dirty="0"/>
              <a:t>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Bepaal zelf voor een gedeelte de invulling van je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nl-NL" altLang="nl-NL" sz="2000" dirty="0"/>
              <a:t>opleiding</a:t>
            </a:r>
          </a:p>
        </p:txBody>
      </p:sp>
      <p:pic>
        <p:nvPicPr>
          <p:cNvPr id="5122" name="Picture 2" descr="Afbeelding kan het volgende bevatten: een of meer mensen, zittende mensen, kind, tafel en binnen">
            <a:extLst>
              <a:ext uri="{FF2B5EF4-FFF2-40B4-BE49-F238E27FC236}">
                <a16:creationId xmlns:a16="http://schemas.microsoft.com/office/drawing/2014/main" id="{CD84C6EF-BDB1-4773-9111-90FFE2516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72816"/>
            <a:ext cx="2895786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885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Afbeelding 3" descr="ROC-DSB-CM-13xxx-PPT-format-BEELD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900113" y="1052513"/>
            <a:ext cx="6767512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/>
              <a:t>Website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nl-NL" sz="2400" dirty="0"/>
              <a:t>Snel te vinden;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nl-NL" sz="2400" dirty="0"/>
              <a:t>Altijd up-to-date;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nl-NL" sz="2400" dirty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nl-NL" sz="2400" dirty="0" err="1">
                <a:solidFill>
                  <a:srgbClr val="000000"/>
                </a:solidFill>
                <a:sym typeface="Wingdings" charset="0"/>
              </a:rPr>
              <a:t>roc-nijmegen.nl</a:t>
            </a:r>
            <a:r>
              <a:rPr lang="nl-NL" sz="2400" dirty="0">
                <a:solidFill>
                  <a:srgbClr val="000000"/>
                </a:solidFill>
                <a:sym typeface="Wingdings" charset="0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400" dirty="0">
              <a:solidFill>
                <a:srgbClr val="000000"/>
              </a:solidFill>
              <a:sym typeface="Wingdings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400" dirty="0">
              <a:solidFill>
                <a:srgbClr val="000000"/>
              </a:solidFill>
              <a:sym typeface="Wingdings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400" dirty="0">
              <a:solidFill>
                <a:srgbClr val="000000"/>
              </a:solidFill>
              <a:sym typeface="Wingdings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nl-NL" sz="2400" b="1" dirty="0" err="1">
                <a:solidFill>
                  <a:srgbClr val="000000"/>
                </a:solidFill>
                <a:sym typeface="Wingdings" charset="0"/>
              </a:rPr>
              <a:t>Social</a:t>
            </a:r>
            <a:r>
              <a:rPr lang="nl-NL" sz="2400" b="1" dirty="0">
                <a:solidFill>
                  <a:srgbClr val="000000"/>
                </a:solidFill>
                <a:sym typeface="Wingdings" charset="0"/>
              </a:rPr>
              <a:t> Media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>
                <a:solidFill>
                  <a:srgbClr val="000000"/>
                </a:solidFill>
                <a:sym typeface="Wingdings" charset="0"/>
              </a:rPr>
              <a:t>Instagram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>
                <a:solidFill>
                  <a:srgbClr val="000000"/>
                </a:solidFill>
                <a:sym typeface="Wingdings" charset="0"/>
              </a:rPr>
              <a:t>Facebook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400" dirty="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869" y="1052513"/>
            <a:ext cx="3627217" cy="256323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0116" y="3865995"/>
            <a:ext cx="6065118" cy="191596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Afbeelding 1" descr="ROC DSB Ppt standaar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nl-NL" altLang="nl-NL" b="1"/>
          </a:p>
          <a:p>
            <a:pPr algn="ctr" eaLnBrk="1" hangingPunct="1">
              <a:buFontTx/>
              <a:buNone/>
            </a:pPr>
            <a:endParaRPr lang="nl-NL" altLang="nl-NL" b="1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914400" y="1484313"/>
            <a:ext cx="768985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nl-NL" sz="3200" b="1" dirty="0">
                <a:solidFill>
                  <a:srgbClr val="000000"/>
                </a:solidFill>
              </a:rPr>
              <a:t>Aanmeldprocedure</a:t>
            </a: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l-NL" dirty="0"/>
              <a:t>Aanmelden via de website (www.roc-nijmegen.nl)</a:t>
            </a:r>
          </a:p>
          <a:p>
            <a:pPr marL="342900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nl-NL" dirty="0"/>
              <a:t>Ontvangstbevestiging</a:t>
            </a:r>
          </a:p>
          <a:p>
            <a:pPr marL="342900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nl-NL" dirty="0"/>
              <a:t>Oproep voor intakegesprek</a:t>
            </a:r>
          </a:p>
          <a:p>
            <a:pPr marL="342900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nl-NL" dirty="0"/>
              <a:t>Doorstroomformulier verplicht</a:t>
            </a:r>
          </a:p>
          <a:p>
            <a:pPr marL="342900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nl-NL" dirty="0"/>
              <a:t>Besluit per post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b="1" dirty="0"/>
              <a:t>Kosten?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dirty="0"/>
              <a:t>Zie website, per opleiding</a:t>
            </a: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nl-NL" sz="3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598" y="3418726"/>
            <a:ext cx="4576940" cy="343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Rectangle 3"/>
          <p:cNvSpPr txBox="1">
            <a:spLocks noChangeArrowheads="1"/>
          </p:cNvSpPr>
          <p:nvPr/>
        </p:nvSpPr>
        <p:spPr bwMode="auto">
          <a:xfrm>
            <a:off x="827584" y="764704"/>
            <a:ext cx="6840041" cy="5544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b="1">
                <a:solidFill>
                  <a:srgbClr val="000000"/>
                </a:solidFill>
              </a:rPr>
              <a:t>Vragen</a:t>
            </a:r>
            <a:endParaRPr lang="nl-NL" altLang="nl-NL" sz="240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5014FCCD-60C4-461A-A902-1E633DCAE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1412776"/>
            <a:ext cx="7591425" cy="44291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1" descr="ROC-DSB-CM-13xxx-PPT-format-BEELD-8.jpg">
            <a:extLst>
              <a:ext uri="{FF2B5EF4-FFF2-40B4-BE49-F238E27FC236}">
                <a16:creationId xmlns:a16="http://schemas.microsoft.com/office/drawing/2014/main" id="{FA36FA5F-BFD3-40A8-AA40-A1BF29BCD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404813"/>
            <a:ext cx="8568951" cy="5903912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>
                <a:cs typeface="Arial"/>
              </a:rPr>
              <a:t>	Facilitaire Leidinggevende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nl-NL" sz="2400" dirty="0"/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r>
              <a:rPr lang="nl-NL" dirty="0"/>
              <a:t>Loopt alles zonder jou in de soep, maar mét jou op rolletjes? Wil je organiseren en leidinggeven? Kies dan voor de opleiding Facilitair Leidinggevende </a:t>
            </a: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dirty="0"/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dirty="0"/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r>
              <a:rPr lang="nl-NL" dirty="0"/>
              <a:t>niveau 4 </a:t>
            </a: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r>
              <a:rPr lang="nl-NL" dirty="0"/>
              <a:t>3 jaar*</a:t>
            </a: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r>
              <a:rPr lang="nl-NL" dirty="0"/>
              <a:t>BOL</a:t>
            </a: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48683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404813"/>
            <a:ext cx="8568951" cy="5903912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>
                <a:cs typeface="Arial"/>
              </a:rPr>
              <a:t>Allround Medewerker Facilitaire Dienstverlening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nl-NL" sz="2400" dirty="0"/>
          </a:p>
          <a:p>
            <a:pPr marL="0" indent="0" algn="ctr">
              <a:buNone/>
            </a:pPr>
            <a:r>
              <a:rPr lang="nl-NL" dirty="0"/>
              <a:t>Ben jij een alleskunner en houd jij het overzicht? Wil jij breed inzetbaar zijn bij verschillende bedrijven? Volg dan de opleiding Allround Medewerker Facilitaire Dienstverlening.</a:t>
            </a: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dirty="0"/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r>
              <a:rPr lang="nl-NL" dirty="0"/>
              <a:t>niveau 3 </a:t>
            </a: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r>
              <a:rPr lang="nl-NL" dirty="0"/>
              <a:t>3 jaar</a:t>
            </a: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r>
              <a:rPr lang="nl-NL" dirty="0"/>
              <a:t>BOL</a:t>
            </a: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053988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04813"/>
            <a:ext cx="7416800" cy="590391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>
                <a:cs typeface="Arial"/>
              </a:rPr>
              <a:t>	Facilitaire Dienstverlening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400" dirty="0"/>
              <a:t>Je bent bezig met diverse onderdelen als;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000" dirty="0"/>
              <a:t>Evenementen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000" dirty="0"/>
              <a:t>Catering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000" dirty="0"/>
              <a:t>Logistiek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000" dirty="0"/>
              <a:t>Gebouwenbeheer en onderhoud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000" dirty="0"/>
              <a:t>Post &amp; Repro werkzaamheden</a:t>
            </a:r>
          </a:p>
          <a:p>
            <a:pPr marL="457200" lvl="1" indent="0" eaLnBrk="1" hangingPunct="1">
              <a:lnSpc>
                <a:spcPct val="80000"/>
              </a:lnSpc>
              <a:buFontTx/>
              <a:buNone/>
              <a:defRPr/>
            </a:pPr>
            <a:endParaRPr lang="nl-NL" sz="2000" dirty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400" dirty="0"/>
              <a:t>Zorg je er voor dat voor-en achter de schermen alles vlekkeloos verloopt;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400" dirty="0"/>
              <a:t>Geef je leiding in de diverse leerbedrijven; (niv.4)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2400" dirty="0"/>
              <a:t>Biedt voor jou een goede basis om aan het werk te gaan of verder te studeren.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04813"/>
            <a:ext cx="7416800" cy="5903912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>
                <a:cs typeface="Arial"/>
              </a:rPr>
              <a:t>In de media</a:t>
            </a:r>
            <a:endParaRPr lang="nl-NL" b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9" y="995363"/>
            <a:ext cx="5832648" cy="479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076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04813"/>
            <a:ext cx="7416800" cy="590391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nl-NL" b="1" dirty="0">
                <a:cs typeface="Arial"/>
              </a:rPr>
              <a:t>	Facilitaire Dienstverlening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sz="2400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sz="12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nl-NL" b="1" dirty="0"/>
          </a:p>
        </p:txBody>
      </p:sp>
      <p:pic>
        <p:nvPicPr>
          <p:cNvPr id="12292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1509713"/>
            <a:ext cx="848677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Afbeelding 1" descr="ROC-DSB-CM-13xxx-PPT-format-BEELD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altLang="nl-NL" b="1"/>
          </a:p>
          <a:p>
            <a:pPr eaLnBrk="1" hangingPunct="1">
              <a:buFontTx/>
              <a:buNone/>
            </a:pPr>
            <a:endParaRPr lang="nl-NL" altLang="nl-NL" b="1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00113" y="692150"/>
            <a:ext cx="691197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nl-NL" b="1" dirty="0">
                <a:solidFill>
                  <a:schemeClr val="tx2"/>
                </a:solidFill>
                <a:cs typeface="Arial"/>
              </a:rPr>
              <a:t>Past dit bij jou?</a:t>
            </a:r>
            <a:br>
              <a:rPr lang="nl-NL" sz="4000" dirty="0">
                <a:solidFill>
                  <a:schemeClr val="tx2"/>
                </a:solidFill>
                <a:cs typeface="Arial"/>
              </a:rPr>
            </a:br>
            <a:endParaRPr lang="nl-NL" sz="2400" dirty="0">
              <a:cs typeface="Arial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klantgericht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goed communiceren en sociaal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nauwkeurig werken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zelfstandig werken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samenwerken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representatief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organiseren, plannen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stressbestendig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altLang="nl-NL" sz="2400" dirty="0"/>
              <a:t>je weet van aanpakken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nl-NL" altLang="nl-NL" sz="2400" dirty="0"/>
          </a:p>
        </p:txBody>
      </p:sp>
      <p:pic>
        <p:nvPicPr>
          <p:cNvPr id="14342" name="Picture 6" descr="foto van Facilitair Leidinggevende - ROC Nijmegen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1" y="2244724"/>
            <a:ext cx="3228032" cy="321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Afbeelding 3" descr="ROC-DSB-CM-13xxx-PPT-format-BEELD-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hthoek 1"/>
          <p:cNvSpPr>
            <a:spLocks noChangeArrowheads="1"/>
          </p:cNvSpPr>
          <p:nvPr/>
        </p:nvSpPr>
        <p:spPr bwMode="auto">
          <a:xfrm>
            <a:off x="755650" y="3789363"/>
            <a:ext cx="73453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>
                <a:hlinkClick r:id="rId4"/>
              </a:rPr>
              <a:t>https://vimeo.com/146138594</a:t>
            </a:r>
            <a:endParaRPr lang="nl-NL" altLang="nl-NL" sz="2400"/>
          </a:p>
          <a:p>
            <a:pPr>
              <a:spcBef>
                <a:spcPct val="0"/>
              </a:spcBef>
              <a:buFontTx/>
              <a:buNone/>
            </a:pPr>
            <a:endParaRPr lang="nl-NL" altLang="nl-NL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ge presentatie">
  <a:themeElements>
    <a:clrScheme name="Lege 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ge presentatie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lnDef>
  </a:objectDefaults>
  <a:extraClrSchemeLst>
    <a:extraClrScheme>
      <a:clrScheme name="Lege 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6DBBCF657AE4E8C22ADCFD574A4D4" ma:contentTypeVersion="12" ma:contentTypeDescription="Een nieuw document maken." ma:contentTypeScope="" ma:versionID="ab22d58ca54f2fe788429183ccc3e3fd">
  <xsd:schema xmlns:xsd="http://www.w3.org/2001/XMLSchema" xmlns:xs="http://www.w3.org/2001/XMLSchema" xmlns:p="http://schemas.microsoft.com/office/2006/metadata/properties" xmlns:ns2="63cd4bd6-bae8-4f8b-b92c-9464a67bb200" xmlns:ns3="6239e0f7-bd6b-405f-8af9-ae217371239b" targetNamespace="http://schemas.microsoft.com/office/2006/metadata/properties" ma:root="true" ma:fieldsID="9fbf086c846938e5e6cd397eba9ab0f9" ns2:_="" ns3:_="">
    <xsd:import namespace="63cd4bd6-bae8-4f8b-b92c-9464a67bb200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4bd6-bae8-4f8b-b92c-9464a67b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96173d46-5f7d-49bf-a64d-4dd4f1c458b8" ContentTypeId="0x0101" PreviousValue="false"/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EA1932-BB24-4544-99ED-EBE9A52A993D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D3571619-A086-46C9-B704-E73F52FB3DE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239e0f7-bd6b-405f-8af9-ae217371239b"/>
    <ds:schemaRef ds:uri="http://purl.org/dc/elements/1.1/"/>
    <ds:schemaRef ds:uri="http://schemas.microsoft.com/office/2006/metadata/properties"/>
    <ds:schemaRef ds:uri="63cd4bd6-bae8-4f8b-b92c-9464a67bb200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4B4D303-863C-4FA1-90FC-9FBDBB8C6E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d4bd6-bae8-4f8b-b92c-9464a67bb200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AD25AFD5-D7D9-4518-B426-B89C0D2AC867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2E3D7F98-A137-464C-B058-79024CFA66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7020</TotalTime>
  <Words>443</Words>
  <Application>Microsoft Office PowerPoint</Application>
  <PresentationFormat>Diavoorstelling (4:3)</PresentationFormat>
  <Paragraphs>303</Paragraphs>
  <Slides>29</Slides>
  <Notes>28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3" baseType="lpstr">
      <vt:lpstr>Arial</vt:lpstr>
      <vt:lpstr>Wingdings</vt:lpstr>
      <vt:lpstr>ヒラギノ角ゴ Pro W3</vt:lpstr>
      <vt:lpstr>Lege 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Tromp Communicatie &amp;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PowerPointPresentatie</dc:title>
  <dc:creator>Marcel Tromp</dc:creator>
  <cp:lastModifiedBy>Femke Terwiel</cp:lastModifiedBy>
  <cp:revision>150</cp:revision>
  <dcterms:created xsi:type="dcterms:W3CDTF">2009-03-02T14:08:32Z</dcterms:created>
  <dcterms:modified xsi:type="dcterms:W3CDTF">2020-04-14T10:53:54Z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oort">
    <vt:lpwstr>1</vt:lpwstr>
  </property>
  <property fmtid="{D5CDD505-2E9C-101B-9397-08002B2CF9AE}" pid="3" name="ContentType">
    <vt:lpwstr>Document</vt:lpwstr>
  </property>
  <property fmtid="{D5CDD505-2E9C-101B-9397-08002B2CF9AE}" pid="4" name="ContentTypeId">
    <vt:lpwstr>0x010100CFE6DBBCF657AE4E8C22ADCFD574A4D4</vt:lpwstr>
  </property>
</Properties>
</file>