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19"/>
  </p:notesMasterIdLst>
  <p:sldIdLst>
    <p:sldId id="256" r:id="rId8"/>
    <p:sldId id="324" r:id="rId9"/>
    <p:sldId id="330" r:id="rId10"/>
    <p:sldId id="331" r:id="rId11"/>
    <p:sldId id="332" r:id="rId12"/>
    <p:sldId id="333" r:id="rId13"/>
    <p:sldId id="353" r:id="rId14"/>
    <p:sldId id="348" r:id="rId15"/>
    <p:sldId id="352" r:id="rId16"/>
    <p:sldId id="351" r:id="rId17"/>
    <p:sldId id="35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B6ACB7-A6C3-4F53-807C-3065E445CDFF}" v="5" dt="2020-04-14T20:34:08.103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6" autoAdjust="0"/>
    <p:restoredTop sz="80857" autoAdjust="0"/>
  </p:normalViewPr>
  <p:slideViewPr>
    <p:cSldViewPr snapToGrid="0" snapToObjects="1">
      <p:cViewPr varScale="1">
        <p:scale>
          <a:sx n="54" d="100"/>
          <a:sy n="54" d="100"/>
        </p:scale>
        <p:origin x="16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4BB6ACB7-A6C3-4F53-807C-3065E445CDFF}"/>
    <pc:docChg chg="undo custSel addSld modSld sldOrd">
      <pc:chgData name="Femke Terwiel" userId="42bfa86a-3fd1-4524-8064-f25b2043f37b" providerId="ADAL" clId="{4BB6ACB7-A6C3-4F53-807C-3065E445CDFF}" dt="2020-04-14T20:34:23.778" v="58" actId="732"/>
      <pc:docMkLst>
        <pc:docMk/>
      </pc:docMkLst>
      <pc:sldChg chg="delSp modSp modNotesTx">
        <pc:chgData name="Femke Terwiel" userId="42bfa86a-3fd1-4524-8064-f25b2043f37b" providerId="ADAL" clId="{4BB6ACB7-A6C3-4F53-807C-3065E445CDFF}" dt="2020-04-14T20:31:12.281" v="7" actId="6549"/>
        <pc:sldMkLst>
          <pc:docMk/>
          <pc:sldMk cId="3440607740" sldId="256"/>
        </pc:sldMkLst>
        <pc:spChg chg="mod">
          <ac:chgData name="Femke Terwiel" userId="42bfa86a-3fd1-4524-8064-f25b2043f37b" providerId="ADAL" clId="{4BB6ACB7-A6C3-4F53-807C-3065E445CDFF}" dt="2020-04-14T20:30:30.543" v="4" actId="1076"/>
          <ac:spMkLst>
            <pc:docMk/>
            <pc:sldMk cId="3440607740" sldId="256"/>
            <ac:spMk id="2051" creationId="{BA8E7F00-F2DA-4848-B54C-B4AD7969B818}"/>
          </ac:spMkLst>
        </pc:spChg>
        <pc:spChg chg="del">
          <ac:chgData name="Femke Terwiel" userId="42bfa86a-3fd1-4524-8064-f25b2043f37b" providerId="ADAL" clId="{4BB6ACB7-A6C3-4F53-807C-3065E445CDFF}" dt="2020-04-14T20:30:51.906" v="5" actId="478"/>
          <ac:spMkLst>
            <pc:docMk/>
            <pc:sldMk cId="3440607740" sldId="256"/>
            <ac:spMk id="2052" creationId="{40895B99-01FC-5841-B517-F96391B77D8A}"/>
          </ac:spMkLst>
        </pc:spChg>
      </pc:sldChg>
      <pc:sldChg chg="modNotesTx">
        <pc:chgData name="Femke Terwiel" userId="42bfa86a-3fd1-4524-8064-f25b2043f37b" providerId="ADAL" clId="{4BB6ACB7-A6C3-4F53-807C-3065E445CDFF}" dt="2020-04-14T20:31:06.250" v="6" actId="6549"/>
        <pc:sldMkLst>
          <pc:docMk/>
          <pc:sldMk cId="2103033506" sldId="324"/>
        </pc:sldMkLst>
      </pc:sldChg>
      <pc:sldChg chg="modSp modNotesTx">
        <pc:chgData name="Femke Terwiel" userId="42bfa86a-3fd1-4524-8064-f25b2043f37b" providerId="ADAL" clId="{4BB6ACB7-A6C3-4F53-807C-3065E445CDFF}" dt="2020-04-14T20:31:40.436" v="21" actId="20577"/>
        <pc:sldMkLst>
          <pc:docMk/>
          <pc:sldMk cId="525429209" sldId="330"/>
        </pc:sldMkLst>
        <pc:spChg chg="mod">
          <ac:chgData name="Femke Terwiel" userId="42bfa86a-3fd1-4524-8064-f25b2043f37b" providerId="ADAL" clId="{4BB6ACB7-A6C3-4F53-807C-3065E445CDFF}" dt="2020-04-14T20:31:40.436" v="21" actId="20577"/>
          <ac:spMkLst>
            <pc:docMk/>
            <pc:sldMk cId="525429209" sldId="330"/>
            <ac:spMk id="3" creationId="{096720A3-CD15-2944-8705-2E4CA34CD1E0}"/>
          </ac:spMkLst>
        </pc:spChg>
      </pc:sldChg>
      <pc:sldChg chg="modSp ord">
        <pc:chgData name="Femke Terwiel" userId="42bfa86a-3fd1-4524-8064-f25b2043f37b" providerId="ADAL" clId="{4BB6ACB7-A6C3-4F53-807C-3065E445CDFF}" dt="2020-04-14T20:32:13.779" v="27" actId="20577"/>
        <pc:sldMkLst>
          <pc:docMk/>
          <pc:sldMk cId="1276139168" sldId="331"/>
        </pc:sldMkLst>
        <pc:spChg chg="mod">
          <ac:chgData name="Femke Terwiel" userId="42bfa86a-3fd1-4524-8064-f25b2043f37b" providerId="ADAL" clId="{4BB6ACB7-A6C3-4F53-807C-3065E445CDFF}" dt="2020-04-14T20:32:13.779" v="27" actId="20577"/>
          <ac:spMkLst>
            <pc:docMk/>
            <pc:sldMk cId="1276139168" sldId="331"/>
            <ac:spMk id="3" creationId="{AF377EA9-AE1C-5542-A804-3037ACF2EA36}"/>
          </ac:spMkLst>
        </pc:spChg>
      </pc:sldChg>
      <pc:sldChg chg="addSp delSp modSp new add">
        <pc:chgData name="Femke Terwiel" userId="42bfa86a-3fd1-4524-8064-f25b2043f37b" providerId="ADAL" clId="{4BB6ACB7-A6C3-4F53-807C-3065E445CDFF}" dt="2020-04-14T20:34:23.778" v="58" actId="732"/>
        <pc:sldMkLst>
          <pc:docMk/>
          <pc:sldMk cId="51922140" sldId="354"/>
        </pc:sldMkLst>
        <pc:spChg chg="del">
          <ac:chgData name="Femke Terwiel" userId="42bfa86a-3fd1-4524-8064-f25b2043f37b" providerId="ADAL" clId="{4BB6ACB7-A6C3-4F53-807C-3065E445CDFF}" dt="2020-04-14T20:32:50.381" v="30"/>
          <ac:spMkLst>
            <pc:docMk/>
            <pc:sldMk cId="51922140" sldId="354"/>
            <ac:spMk id="2" creationId="{F124A7D7-8C92-4886-A38A-81A57D51AD55}"/>
          </ac:spMkLst>
        </pc:spChg>
        <pc:spChg chg="del">
          <ac:chgData name="Femke Terwiel" userId="42bfa86a-3fd1-4524-8064-f25b2043f37b" providerId="ADAL" clId="{4BB6ACB7-A6C3-4F53-807C-3065E445CDFF}" dt="2020-04-14T20:32:50.381" v="30"/>
          <ac:spMkLst>
            <pc:docMk/>
            <pc:sldMk cId="51922140" sldId="354"/>
            <ac:spMk id="3" creationId="{12B8F434-0EF2-4B51-838D-263DF3C2F003}"/>
          </ac:spMkLst>
        </pc:spChg>
        <pc:spChg chg="add del mod">
          <ac:chgData name="Femke Terwiel" userId="42bfa86a-3fd1-4524-8064-f25b2043f37b" providerId="ADAL" clId="{4BB6ACB7-A6C3-4F53-807C-3065E445CDFF}" dt="2020-04-14T20:32:54.121" v="31"/>
          <ac:spMkLst>
            <pc:docMk/>
            <pc:sldMk cId="51922140" sldId="354"/>
            <ac:spMk id="4" creationId="{8B93EEF6-164A-4F97-B06D-2985E82B406D}"/>
          </ac:spMkLst>
        </pc:spChg>
        <pc:spChg chg="add mod">
          <ac:chgData name="Femke Terwiel" userId="42bfa86a-3fd1-4524-8064-f25b2043f37b" providerId="ADAL" clId="{4BB6ACB7-A6C3-4F53-807C-3065E445CDFF}" dt="2020-04-14T20:33:04.423" v="54" actId="20577"/>
          <ac:spMkLst>
            <pc:docMk/>
            <pc:sldMk cId="51922140" sldId="354"/>
            <ac:spMk id="5" creationId="{0B1944E7-E198-4093-9589-54B476360A30}"/>
          </ac:spMkLst>
        </pc:spChg>
        <pc:spChg chg="add del mod">
          <ac:chgData name="Femke Terwiel" userId="42bfa86a-3fd1-4524-8064-f25b2043f37b" providerId="ADAL" clId="{4BB6ACB7-A6C3-4F53-807C-3065E445CDFF}" dt="2020-04-14T20:33:08.975" v="55" actId="478"/>
          <ac:spMkLst>
            <pc:docMk/>
            <pc:sldMk cId="51922140" sldId="354"/>
            <ac:spMk id="6" creationId="{4D027749-6821-4CAE-AEBC-2FA53BEA193A}"/>
          </ac:spMkLst>
        </pc:spChg>
        <pc:picChg chg="add mod modCrop">
          <ac:chgData name="Femke Terwiel" userId="42bfa86a-3fd1-4524-8064-f25b2043f37b" providerId="ADAL" clId="{4BB6ACB7-A6C3-4F53-807C-3065E445CDFF}" dt="2020-04-14T20:34:23.778" v="58" actId="732"/>
          <ac:picMkLst>
            <pc:docMk/>
            <pc:sldMk cId="51922140" sldId="354"/>
            <ac:picMk id="7" creationId="{9D4F2828-AED1-479C-9961-B0E58FA9CC7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B9B8F-5AFB-664C-9BC2-BC6A25E1C4F5}" type="datetimeFigureOut">
              <a:rPr lang="nl-NL" smtClean="0"/>
              <a:t>14-4-2020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A8B6C-F4C1-C844-BBA4-24397EA5EF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137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21BF49D7-6A7D-D148-B2C3-BE48489359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EC80D960-769D-C744-B88D-E58FBF50B873}" type="slidenum">
              <a:rPr lang="en-US" altLang="de-DE" sz="1200"/>
              <a:pPr/>
              <a:t>1</a:t>
            </a:fld>
            <a:endParaRPr lang="en-US" altLang="de-DE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56DEB530-CFB5-8B4C-A644-12FFF27CEF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9B783D8B-AB21-9645-AC26-22C51ED115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 b="1" dirty="0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7083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5AA63A4A-7468-0645-8162-F673EA56DF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F921C56A-259D-D642-AB69-647FFBA90195}" type="slidenum">
              <a:rPr lang="en-US" altLang="de-DE" sz="1200"/>
              <a:pPr/>
              <a:t>2</a:t>
            </a:fld>
            <a:endParaRPr lang="en-US" altLang="de-DE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1E47117-D756-CA43-9F04-D7834EE340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CB1F4992-7728-B14A-BE00-418E1D885E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 b="1" dirty="0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1701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3D6D891E-E2A0-A64E-8C5D-91D847DFEF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8D27633F-A090-B24B-8401-0937C86A56AD}" type="slidenum">
              <a:rPr lang="en-US" altLang="de-DE" sz="1200"/>
              <a:pPr/>
              <a:t>3</a:t>
            </a:fld>
            <a:endParaRPr lang="en-US" altLang="de-DE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3E764C25-48B3-E64F-9791-D1DB752260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AC137E6A-89BF-2245-A259-5034D2DEDE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 b="1" dirty="0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944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EC08A93E-BD92-7747-A1EB-356CB70AE2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E4B47BF3-DC5C-3A4E-8BE3-229441907B9D}" type="slidenum">
              <a:rPr lang="en-US" altLang="de-DE" sz="1200"/>
              <a:pPr/>
              <a:t>4</a:t>
            </a:fld>
            <a:endParaRPr lang="en-US" altLang="de-DE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0E5B307-CCC9-914F-B754-2316A66893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809E924-BBAE-7647-880C-359329529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 b="1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9372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2E905589-2A93-0048-9F35-4F16A938C3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FC247EE6-21E5-8E4C-8D55-7E7396DDC009}" type="slidenum">
              <a:rPr lang="en-US" altLang="de-DE" sz="1200"/>
              <a:pPr/>
              <a:t>5</a:t>
            </a:fld>
            <a:endParaRPr lang="en-US" altLang="de-DE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C955D54D-6BF1-CE4D-A533-A867782B67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5216E90F-043D-4743-ABA8-1DA20953E9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de-DE" b="1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Deze dia schetst een prima beeld wat wij van de leerling verwachten en tevens wat de leerling van ons mag verwachten gedurende zijn schoolloopbaan.</a:t>
            </a:r>
          </a:p>
        </p:txBody>
      </p:sp>
    </p:spTree>
    <p:extLst>
      <p:ext uri="{BB962C8B-B14F-4D97-AF65-F5344CB8AC3E}">
        <p14:creationId xmlns:p14="http://schemas.microsoft.com/office/powerpoint/2010/main" val="3469435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23584D07-99D2-2843-8AF0-8E2DEDED35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417C382F-F1EA-194C-B046-CC22F7FE37A1}" type="slidenum">
              <a:rPr lang="en-US" altLang="de-DE" sz="1200"/>
              <a:pPr/>
              <a:t>6</a:t>
            </a:fld>
            <a:endParaRPr lang="en-US" altLang="de-DE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F9B7C0F7-080A-D248-ADC4-79619879A7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1363"/>
            <a:ext cx="4954588" cy="3716337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0B0C3E9D-D2AA-A34A-A52C-2829ADBD1F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4875" y="4705350"/>
            <a:ext cx="4984750" cy="4459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1108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50B6A57A-5807-0A49-A234-C860F3084C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5C50210F-6A8D-7D4B-81A8-214B4BD87120}" type="slidenum">
              <a:rPr lang="en-US" altLang="de-DE" sz="1200"/>
              <a:pPr/>
              <a:t>7</a:t>
            </a:fld>
            <a:endParaRPr lang="en-US" altLang="de-DE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D6AE8828-0DCB-7D4B-BCB0-FE03348F64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1363"/>
            <a:ext cx="4954588" cy="3716337"/>
          </a:xfrm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21154DA-6601-864B-8692-B77005D216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4875" y="4705350"/>
            <a:ext cx="4984750" cy="4459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748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A267701-BD0A-284E-A10A-C11F0202B1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D5308F29-CD2D-0246-9A4E-B0AB285AF992}" type="slidenum">
              <a:rPr lang="en-US" altLang="de-DE" sz="1200"/>
              <a:pPr/>
              <a:t>9</a:t>
            </a:fld>
            <a:endParaRPr lang="en-US" altLang="de-DE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86FA0DCE-0773-4F42-856C-490E255C9B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1363"/>
            <a:ext cx="4954588" cy="3716337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F9D4496-4563-3F4F-B1DA-0DB90F42A9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4875" y="4705350"/>
            <a:ext cx="4984750" cy="4459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8891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6B8B6F4D-60EE-DF41-9E12-B37F0AEA41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fld id="{3495E13D-5634-7D47-9584-223A6C178AE6}" type="slidenum">
              <a:rPr lang="en-US" altLang="de-DE" sz="1200"/>
              <a:pPr/>
              <a:t>10</a:t>
            </a:fld>
            <a:endParaRPr lang="en-US" altLang="de-DE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54A82CA1-3B52-1A45-9275-4BDD602DF6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1363"/>
            <a:ext cx="4954588" cy="3716337"/>
          </a:xfrm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4C46B033-ADC1-2149-BC2F-2D9617B7DB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4875" y="4705350"/>
            <a:ext cx="4984750" cy="4459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de-DE">
              <a:latin typeface="Arial" panose="020B0604020202020204" pitchFamily="34" charset="0"/>
              <a:ea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053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959F631-353C-CA4F-A548-19F2D699D0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8ADF667-81A4-6243-BC86-7D5D14E476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923C4A6-4F27-5F40-A935-5E49AB4552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90846D-BF61-1744-A7E5-75FB7A106947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05246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137D68-AB9B-9842-8F97-226A6C630E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E3D4E2-D497-AF4E-95AA-48C503F17A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DA881C-AF1C-494F-8342-873B845698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3A392-5BFD-1A41-906A-ABD0544F2052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26847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037910-A27A-FF49-B03C-3D519964B0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BED0DC-B213-E049-B91F-B6A96AE1ED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4DD907-97E6-2B43-9B08-C928F9B6BA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02ED5-2E8A-BE48-A273-18587452E1D8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88741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>
            <a:extLst>
              <a:ext uri="{FF2B5EF4-FFF2-40B4-BE49-F238E27FC236}">
                <a16:creationId xmlns:a16="http://schemas.microsoft.com/office/drawing/2014/main" id="{BA8E7F00-F2DA-4848-B54C-B4AD7969B8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642220"/>
            <a:ext cx="6776605" cy="3002038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de-DE" b="1" dirty="0"/>
            </a:br>
            <a:br>
              <a:rPr lang="en-US" altLang="de-DE" b="1" dirty="0"/>
            </a:br>
            <a:r>
              <a:rPr lang="en-US" altLang="de-DE" sz="4800" b="1" dirty="0" err="1">
                <a:solidFill>
                  <a:schemeClr val="accent5">
                    <a:lumMod val="10000"/>
                  </a:schemeClr>
                </a:solidFill>
              </a:rPr>
              <a:t>Middenkader</a:t>
            </a:r>
            <a:r>
              <a:rPr lang="en-US" altLang="de-DE" sz="4800" b="1" dirty="0">
                <a:solidFill>
                  <a:schemeClr val="accent5">
                    <a:lumMod val="10000"/>
                  </a:schemeClr>
                </a:solidFill>
              </a:rPr>
              <a:t> engineering </a:t>
            </a:r>
            <a:r>
              <a:rPr lang="en-US" altLang="de-DE" sz="4800" b="1" dirty="0" err="1">
                <a:solidFill>
                  <a:schemeClr val="accent5">
                    <a:lumMod val="10000"/>
                  </a:schemeClr>
                </a:solidFill>
              </a:rPr>
              <a:t>werktuigbouwkunde</a:t>
            </a:r>
            <a:br>
              <a:rPr lang="en-US" altLang="de-DE" b="1" dirty="0">
                <a:solidFill>
                  <a:schemeClr val="accent5">
                    <a:lumMod val="10000"/>
                  </a:schemeClr>
                </a:solidFill>
              </a:rPr>
            </a:br>
            <a:br>
              <a:rPr lang="en-US" altLang="de-DE" b="1" dirty="0">
                <a:solidFill>
                  <a:schemeClr val="accent5">
                    <a:lumMod val="10000"/>
                  </a:schemeClr>
                </a:solidFill>
              </a:rPr>
            </a:br>
            <a:r>
              <a:rPr lang="en-US" altLang="de-DE" b="1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br>
              <a:rPr lang="en-US" altLang="de-DE" b="1" dirty="0">
                <a:solidFill>
                  <a:schemeClr val="accent5">
                    <a:lumMod val="10000"/>
                  </a:schemeClr>
                </a:solidFill>
              </a:rPr>
            </a:br>
            <a:endParaRPr lang="en-US" altLang="de-DE" b="1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07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>
            <a:extLst>
              <a:ext uri="{FF2B5EF4-FFF2-40B4-BE49-F238E27FC236}">
                <a16:creationId xmlns:a16="http://schemas.microsoft.com/office/drawing/2014/main" id="{5C476927-3130-254E-8B1A-B4039B6D2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057400"/>
            <a:ext cx="5791200" cy="2362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de-DE" sz="2400"/>
          </a:p>
        </p:txBody>
      </p:sp>
      <p:sp>
        <p:nvSpPr>
          <p:cNvPr id="97285" name="Rectangle 5">
            <a:extLst>
              <a:ext uri="{FF2B5EF4-FFF2-40B4-BE49-F238E27FC236}">
                <a16:creationId xmlns:a16="http://schemas.microsoft.com/office/drawing/2014/main" id="{A029698F-B26F-EB46-83DE-EFB075C0BFB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15963" y="3333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Voorbeelden uitwerking oud student</a:t>
            </a:r>
          </a:p>
        </p:txBody>
      </p:sp>
      <p:pic>
        <p:nvPicPr>
          <p:cNvPr id="12293" name="Picture 1">
            <a:extLst>
              <a:ext uri="{FF2B5EF4-FFF2-40B4-BE49-F238E27FC236}">
                <a16:creationId xmlns:a16="http://schemas.microsoft.com/office/drawing/2014/main" id="{16E96CD8-6F61-8D42-AE03-BD07765BB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0700"/>
            <a:ext cx="41973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>
            <a:extLst>
              <a:ext uri="{FF2B5EF4-FFF2-40B4-BE49-F238E27FC236}">
                <a16:creationId xmlns:a16="http://schemas.microsoft.com/office/drawing/2014/main" id="{158F15D5-C208-C64E-9EEC-227C991F63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5" y="1790700"/>
            <a:ext cx="504348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96686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B1944E7-E198-4093-9589-54B476360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D4F2828-AED1-479C-9961-B0E58FA9CC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039"/>
          <a:stretch/>
        </p:blipFill>
        <p:spPr>
          <a:xfrm>
            <a:off x="534389" y="1674643"/>
            <a:ext cx="8134598" cy="325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5">
            <a:extLst>
              <a:ext uri="{FF2B5EF4-FFF2-40B4-BE49-F238E27FC236}">
                <a16:creationId xmlns:a16="http://schemas.microsoft.com/office/drawing/2014/main" id="{97E6AFC5-D41F-2747-AAD3-787816561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125538"/>
            <a:ext cx="6408738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 eaLnBrk="1" hangingPunct="1">
              <a:buClr>
                <a:schemeClr val="tx1"/>
              </a:buClr>
              <a:buFont typeface="Wingdings" pitchFamily="2" charset="2"/>
              <a:buNone/>
            </a:pPr>
            <a:endParaRPr lang="nl-NL" altLang="de-DE" sz="28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6E91D7-43E1-2E4D-9A55-F687EF038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910" y="354805"/>
            <a:ext cx="7886700" cy="1325563"/>
          </a:xfrm>
        </p:spPr>
        <p:txBody>
          <a:bodyPr/>
          <a:lstStyle/>
          <a:p>
            <a:r>
              <a:rPr lang="nl-NL" dirty="0"/>
              <a:t>Inhoud presentatie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4E9BB1F-0D52-3C4E-8704-826EAC58EA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4910" y="1552178"/>
            <a:ext cx="7886700" cy="3876675"/>
          </a:xfrm>
        </p:spPr>
        <p:txBody>
          <a:bodyPr/>
          <a:lstStyle/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>
                <a:latin typeface="Calibri" panose="020F0502020204030204" pitchFamily="34" charset="0"/>
              </a:rPr>
              <a:t>Sector </a:t>
            </a:r>
            <a:r>
              <a:rPr lang="en-US" altLang="de-DE" dirty="0" err="1">
                <a:latin typeface="Calibri" panose="020F0502020204030204" pitchFamily="34" charset="0"/>
              </a:rPr>
              <a:t>Techniek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 err="1">
                <a:latin typeface="Calibri" panose="020F0502020204030204" pitchFamily="34" charset="0"/>
              </a:rPr>
              <a:t>Leerjaren</a:t>
            </a:r>
            <a:r>
              <a:rPr lang="en-US" altLang="de-DE" dirty="0">
                <a:latin typeface="Calibri" panose="020F0502020204030204" pitchFamily="34" charset="0"/>
              </a:rPr>
              <a:t> / </a:t>
            </a:r>
            <a:r>
              <a:rPr lang="en-US" altLang="de-DE" dirty="0" err="1">
                <a:latin typeface="Calibri" panose="020F0502020204030204" pitchFamily="34" charset="0"/>
              </a:rPr>
              <a:t>perioden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 err="1">
                <a:latin typeface="Calibri" panose="020F0502020204030204" pitchFamily="34" charset="0"/>
              </a:rPr>
              <a:t>Projectonderwijs</a:t>
            </a:r>
            <a:endParaRPr lang="en-US" altLang="de-DE" sz="1400" dirty="0">
              <a:latin typeface="Calibri" panose="020F0502020204030204" pitchFamily="34" charset="0"/>
            </a:endParaRP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 err="1">
                <a:latin typeface="Calibri" panose="020F0502020204030204" pitchFamily="34" charset="0"/>
              </a:rPr>
              <a:t>Doorstroming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 err="1">
                <a:latin typeface="Calibri" panose="020F0502020204030204" pitchFamily="34" charset="0"/>
              </a:rPr>
              <a:t>Lessenpakket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 err="1">
                <a:latin typeface="Calibri" panose="020F0502020204030204" pitchFamily="34" charset="0"/>
              </a:rPr>
              <a:t>Inhoud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opleiding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altLang="de-DE" dirty="0">
                <a:latin typeface="Calibri" panose="020F0502020204030204" pitchFamily="34" charset="0"/>
              </a:rPr>
              <a:t>Oud student</a:t>
            </a:r>
          </a:p>
          <a:p>
            <a:pPr algn="ctr">
              <a:buClr>
                <a:schemeClr val="tx1"/>
              </a:buClr>
              <a:buNone/>
            </a:pPr>
            <a:endParaRPr lang="nl-NL" altLang="de-DE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03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>
            <a:extLst>
              <a:ext uri="{FF2B5EF4-FFF2-40B4-BE49-F238E27FC236}">
                <a16:creationId xmlns:a16="http://schemas.microsoft.com/office/drawing/2014/main" id="{4968DAE7-516A-0B46-B6FD-E04D27FC0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1916113"/>
            <a:ext cx="6221412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 eaLnBrk="1" hangingPunct="1">
              <a:buFontTx/>
              <a:buNone/>
            </a:pPr>
            <a:endParaRPr lang="nl-NL" altLang="de-DE" sz="28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432E1F7-1AA4-C642-BB5E-14FEFE370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02430"/>
            <a:ext cx="7886700" cy="1325563"/>
          </a:xfrm>
        </p:spPr>
        <p:txBody>
          <a:bodyPr/>
          <a:lstStyle/>
          <a:p>
            <a:r>
              <a:rPr lang="nl-NL" dirty="0"/>
              <a:t>Sector Techniek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6720A3-CD15-2944-8705-2E4CA34CD1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16113"/>
            <a:ext cx="7886700" cy="3876675"/>
          </a:xfrm>
        </p:spPr>
        <p:txBody>
          <a:bodyPr/>
          <a:lstStyle/>
          <a:p>
            <a:r>
              <a:rPr lang="nl-NL" altLang="de-DE" dirty="0">
                <a:latin typeface="Calibri" panose="020F0502020204030204" pitchFamily="34" charset="0"/>
              </a:rPr>
              <a:t>Locatie: </a:t>
            </a:r>
            <a:r>
              <a:rPr lang="nl-NL" altLang="de-DE" dirty="0" err="1">
                <a:latin typeface="Calibri" panose="020F0502020204030204" pitchFamily="34" charset="0"/>
              </a:rPr>
              <a:t>Technovium</a:t>
            </a:r>
            <a:r>
              <a:rPr lang="nl-NL" altLang="de-DE" dirty="0">
                <a:latin typeface="Calibri" panose="020F0502020204030204" pitchFamily="34" charset="0"/>
              </a:rPr>
              <a:t> </a:t>
            </a:r>
          </a:p>
          <a:p>
            <a:r>
              <a:rPr lang="nl-NL" altLang="de-DE" dirty="0">
                <a:latin typeface="Calibri" panose="020F0502020204030204" pitchFamily="34" charset="0"/>
              </a:rPr>
              <a:t>Leerweg: BOL</a:t>
            </a:r>
          </a:p>
          <a:p>
            <a:r>
              <a:rPr lang="nl-NL" altLang="de-DE" dirty="0">
                <a:latin typeface="Calibri" panose="020F0502020204030204" pitchFamily="34" charset="0"/>
              </a:rPr>
              <a:t>Niveau  4     </a:t>
            </a:r>
          </a:p>
          <a:p>
            <a:pPr algn="ctr">
              <a:buNone/>
            </a:pPr>
            <a:endParaRPr lang="nl-NL" altLang="de-DE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542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B77467-41F6-7140-A10A-9D8AC7045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0256"/>
            <a:ext cx="7886700" cy="1325563"/>
          </a:xfrm>
        </p:spPr>
        <p:txBody>
          <a:bodyPr/>
          <a:lstStyle/>
          <a:p>
            <a:r>
              <a:rPr lang="nl-NL" dirty="0"/>
              <a:t>Leerjaren/perioden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377EA9-AE1C-5542-A804-3037ACF2EA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605819"/>
            <a:ext cx="7886700" cy="3876675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altLang="de-DE" dirty="0">
                <a:latin typeface="Calibri" panose="020F0502020204030204" pitchFamily="34" charset="0"/>
              </a:rPr>
              <a:t> 4 </a:t>
            </a:r>
            <a:r>
              <a:rPr lang="en-US" altLang="de-DE" dirty="0" err="1">
                <a:latin typeface="Calibri" panose="020F0502020204030204" pitchFamily="34" charset="0"/>
              </a:rPr>
              <a:t>leerjaren</a:t>
            </a:r>
            <a:r>
              <a:rPr lang="en-US" altLang="de-DE" dirty="0">
                <a:latin typeface="Calibri" panose="020F0502020204030204" pitchFamily="34" charset="0"/>
              </a:rPr>
              <a:t> (basis- + </a:t>
            </a:r>
            <a:r>
              <a:rPr lang="en-US" altLang="de-DE" dirty="0" err="1">
                <a:latin typeface="Calibri" panose="020F0502020204030204" pitchFamily="34" charset="0"/>
              </a:rPr>
              <a:t>profiel</a:t>
            </a:r>
            <a:r>
              <a:rPr lang="en-US" altLang="de-DE" dirty="0">
                <a:latin typeface="Calibri" panose="020F0502020204030204" pitchFamily="34" charset="0"/>
              </a:rPr>
              <a:t>- + </a:t>
            </a:r>
            <a:r>
              <a:rPr lang="en-US" altLang="de-DE" dirty="0" err="1">
                <a:latin typeface="Calibri" panose="020F0502020204030204" pitchFamily="34" charset="0"/>
              </a:rPr>
              <a:t>keuzedeel</a:t>
            </a:r>
            <a:r>
              <a:rPr lang="en-US" altLang="de-DE" dirty="0">
                <a:latin typeface="Calibri" panose="020F0502020204030204" pitchFamily="34" charset="0"/>
              </a:rPr>
              <a:t>)</a:t>
            </a:r>
          </a:p>
          <a:p>
            <a:pPr>
              <a:buClr>
                <a:schemeClr val="tx1"/>
              </a:buClr>
            </a:pPr>
            <a:r>
              <a:rPr lang="en-US" altLang="de-DE" dirty="0">
                <a:latin typeface="Calibri" panose="020F0502020204030204" pitchFamily="34" charset="0"/>
              </a:rPr>
              <a:t> 4 </a:t>
            </a:r>
            <a:r>
              <a:rPr lang="en-US" altLang="de-DE" dirty="0" err="1">
                <a:latin typeface="Calibri" panose="020F0502020204030204" pitchFamily="34" charset="0"/>
              </a:rPr>
              <a:t>perioden</a:t>
            </a:r>
            <a:r>
              <a:rPr lang="en-US" altLang="de-DE" dirty="0">
                <a:latin typeface="Calibri" panose="020F0502020204030204" pitchFamily="34" charset="0"/>
              </a:rPr>
              <a:t>/</a:t>
            </a:r>
            <a:r>
              <a:rPr lang="en-US" altLang="de-DE" dirty="0" err="1">
                <a:latin typeface="Calibri" panose="020F0502020204030204" pitchFamily="34" charset="0"/>
              </a:rPr>
              <a:t>jaar</a:t>
            </a:r>
            <a:r>
              <a:rPr lang="en-US" altLang="de-DE" dirty="0">
                <a:latin typeface="Calibri" panose="020F0502020204030204" pitchFamily="34" charset="0"/>
              </a:rPr>
              <a:t> a 10 </a:t>
            </a:r>
            <a:r>
              <a:rPr lang="en-US" altLang="de-DE" dirty="0" err="1">
                <a:latin typeface="Calibri" panose="020F0502020204030204" pitchFamily="34" charset="0"/>
              </a:rPr>
              <a:t>weken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>
              <a:buClr>
                <a:schemeClr val="tx1"/>
              </a:buClr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Projectmatige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aanpak</a:t>
            </a:r>
            <a:r>
              <a:rPr lang="en-US" altLang="de-DE" dirty="0">
                <a:latin typeface="Calibri" panose="020F0502020204030204" pitchFamily="34" charset="0"/>
              </a:rPr>
              <a:t> (PW</a:t>
            </a:r>
            <a:r>
              <a:rPr lang="ja-JP" altLang="en-US" dirty="0">
                <a:latin typeface="Calibri" panose="020F0502020204030204" pitchFamily="34" charset="0"/>
              </a:rPr>
              <a:t>’</a:t>
            </a:r>
            <a:r>
              <a:rPr lang="en-US" altLang="ja-JP" dirty="0">
                <a:latin typeface="Calibri" panose="020F0502020204030204" pitchFamily="34" charset="0"/>
              </a:rPr>
              <a:t>s)</a:t>
            </a:r>
          </a:p>
          <a:p>
            <a:pPr>
              <a:buClr>
                <a:schemeClr val="tx1"/>
              </a:buClr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Vroegtijdige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kennismaking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werkveld</a:t>
            </a:r>
            <a:r>
              <a:rPr lang="en-US" altLang="de-DE" dirty="0">
                <a:latin typeface="Calibri" panose="020F0502020204030204" pitchFamily="34" charset="0"/>
              </a:rPr>
              <a:t> (</a:t>
            </a:r>
            <a:r>
              <a:rPr lang="en-US" altLang="de-DE" dirty="0" err="1">
                <a:latin typeface="Calibri" panose="020F0502020204030204" pitchFamily="34" charset="0"/>
              </a:rPr>
              <a:t>bedrijfsbezoeken</a:t>
            </a:r>
            <a:r>
              <a:rPr lang="en-US" altLang="de-DE" dirty="0">
                <a:latin typeface="Calibri" panose="020F0502020204030204" pitchFamily="34" charset="0"/>
              </a:rPr>
              <a:t>)</a:t>
            </a:r>
          </a:p>
          <a:p>
            <a:pPr>
              <a:buClr>
                <a:schemeClr val="tx1"/>
              </a:buClr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Beroepspraktijkvorming</a:t>
            </a:r>
            <a:r>
              <a:rPr lang="en-US" altLang="de-DE" dirty="0">
                <a:latin typeface="Calibri" panose="020F0502020204030204" pitchFamily="34" charset="0"/>
              </a:rPr>
              <a:t> (BPV=stage 4x) </a:t>
            </a:r>
            <a:r>
              <a:rPr lang="en-US" altLang="de-DE" dirty="0" err="1">
                <a:latin typeface="Calibri" panose="020F0502020204030204" pitchFamily="34" charset="0"/>
              </a:rPr>
              <a:t>examen</a:t>
            </a:r>
            <a:r>
              <a:rPr lang="en-US" altLang="de-DE" dirty="0">
                <a:latin typeface="Calibri" panose="020F0502020204030204" pitchFamily="34" charset="0"/>
              </a:rPr>
              <a:t> in </a:t>
            </a:r>
            <a:r>
              <a:rPr lang="en-US" altLang="de-DE" dirty="0" err="1">
                <a:latin typeface="Calibri" panose="020F0502020204030204" pitchFamily="34" charset="0"/>
              </a:rPr>
              <a:t>praktijk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buClr>
                <a:schemeClr val="tx1"/>
              </a:buClr>
              <a:buNone/>
            </a:pPr>
            <a:endParaRPr lang="nl-NL" altLang="de-DE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139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>
            <a:extLst>
              <a:ext uri="{FF2B5EF4-FFF2-40B4-BE49-F238E27FC236}">
                <a16:creationId xmlns:a16="http://schemas.microsoft.com/office/drawing/2014/main" id="{0A175F24-578C-844C-8379-B27E266CC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137" y="1710459"/>
            <a:ext cx="5443537" cy="29638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de-DE" sz="2400"/>
          </a:p>
        </p:txBody>
      </p:sp>
      <p:sp>
        <p:nvSpPr>
          <p:cNvPr id="7172" name="Line 5">
            <a:extLst>
              <a:ext uri="{FF2B5EF4-FFF2-40B4-BE49-F238E27FC236}">
                <a16:creationId xmlns:a16="http://schemas.microsoft.com/office/drawing/2014/main" id="{C33263A6-1111-8145-8EAE-F700ECCBFA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8112" y="2196234"/>
            <a:ext cx="0" cy="30384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3" name="Text Box 6">
            <a:extLst>
              <a:ext uri="{FF2B5EF4-FFF2-40B4-BE49-F238E27FC236}">
                <a16:creationId xmlns:a16="http://schemas.microsoft.com/office/drawing/2014/main" id="{3D531BA9-E9B2-3847-9C5C-D22FA65C3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7" y="2016847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de-DE" sz="1600">
                <a:latin typeface="Arial Black" panose="020B0604020202020204" pitchFamily="34" charset="0"/>
              </a:rPr>
              <a:t>HOOG</a:t>
            </a:r>
          </a:p>
        </p:txBody>
      </p:sp>
      <p:sp>
        <p:nvSpPr>
          <p:cNvPr id="7174" name="Text Box 7">
            <a:extLst>
              <a:ext uri="{FF2B5EF4-FFF2-40B4-BE49-F238E27FC236}">
                <a16:creationId xmlns:a16="http://schemas.microsoft.com/office/drawing/2014/main" id="{38F64D9C-EE6D-C644-8598-C578F4C4A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2" y="5058497"/>
            <a:ext cx="8651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de-DE" sz="1600">
                <a:latin typeface="Arial Black" panose="020B0604020202020204" pitchFamily="34" charset="0"/>
              </a:rPr>
              <a:t>LAAG</a:t>
            </a:r>
          </a:p>
        </p:txBody>
      </p:sp>
      <p:sp>
        <p:nvSpPr>
          <p:cNvPr id="7175" name="Line 8">
            <a:extLst>
              <a:ext uri="{FF2B5EF4-FFF2-40B4-BE49-F238E27FC236}">
                <a16:creationId xmlns:a16="http://schemas.microsoft.com/office/drawing/2014/main" id="{7F8EF9EF-2331-B74A-BD3E-015C409863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9549" y="5474422"/>
            <a:ext cx="20018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6" name="Line 9">
            <a:extLst>
              <a:ext uri="{FF2B5EF4-FFF2-40B4-BE49-F238E27FC236}">
                <a16:creationId xmlns:a16="http://schemas.microsoft.com/office/drawing/2014/main" id="{0E8EBB37-7247-8B4E-8F5A-B66652232FF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2049" y="5474422"/>
            <a:ext cx="20589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7" name="Text Box 10">
            <a:extLst>
              <a:ext uri="{FF2B5EF4-FFF2-40B4-BE49-F238E27FC236}">
                <a16:creationId xmlns:a16="http://schemas.microsoft.com/office/drawing/2014/main" id="{E653DD5E-9FB8-B549-9F2E-58A37849C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2" y="5056909"/>
            <a:ext cx="863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de-DE" sz="1600">
                <a:latin typeface="Arial Black" panose="020B0604020202020204" pitchFamily="34" charset="0"/>
              </a:rPr>
              <a:t>TIJD</a:t>
            </a:r>
          </a:p>
        </p:txBody>
      </p:sp>
      <p:sp>
        <p:nvSpPr>
          <p:cNvPr id="7178" name="Text Box 11">
            <a:extLst>
              <a:ext uri="{FF2B5EF4-FFF2-40B4-BE49-F238E27FC236}">
                <a16:creationId xmlns:a16="http://schemas.microsoft.com/office/drawing/2014/main" id="{8E18DBD0-D698-4D47-B10C-DC5B3561F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49" y="1659659"/>
            <a:ext cx="1781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de-DE" sz="1600">
                <a:latin typeface="Verdana" panose="020B0604030504040204" pitchFamily="34" charset="0"/>
              </a:rPr>
              <a:t>COMPLEXITEIT</a:t>
            </a:r>
          </a:p>
        </p:txBody>
      </p:sp>
      <p:grpSp>
        <p:nvGrpSpPr>
          <p:cNvPr id="7179" name="Group 12">
            <a:extLst>
              <a:ext uri="{FF2B5EF4-FFF2-40B4-BE49-F238E27FC236}">
                <a16:creationId xmlns:a16="http://schemas.microsoft.com/office/drawing/2014/main" id="{1D535665-89A2-3C43-81BE-6D1A0AA98375}"/>
              </a:ext>
            </a:extLst>
          </p:cNvPr>
          <p:cNvGrpSpPr>
            <a:grpSpLocks/>
          </p:cNvGrpSpPr>
          <p:nvPr/>
        </p:nvGrpSpPr>
        <p:grpSpPr bwMode="auto">
          <a:xfrm>
            <a:off x="1573212" y="2196234"/>
            <a:ext cx="5006975" cy="833438"/>
            <a:chOff x="1156" y="1570"/>
            <a:chExt cx="4083" cy="635"/>
          </a:xfrm>
        </p:grpSpPr>
        <p:sp>
          <p:nvSpPr>
            <p:cNvPr id="7187" name="Line 13">
              <a:extLst>
                <a:ext uri="{FF2B5EF4-FFF2-40B4-BE49-F238E27FC236}">
                  <a16:creationId xmlns:a16="http://schemas.microsoft.com/office/drawing/2014/main" id="{833A1BAF-8715-CA4E-9242-138ACF0750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7" y="1570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88" name="Line 14">
              <a:extLst>
                <a:ext uri="{FF2B5EF4-FFF2-40B4-BE49-F238E27FC236}">
                  <a16:creationId xmlns:a16="http://schemas.microsoft.com/office/drawing/2014/main" id="{64A0BF8D-1701-7F46-A1DC-7CDC3B670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15" y="1570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89" name="Line 15">
              <a:extLst>
                <a:ext uri="{FF2B5EF4-FFF2-40B4-BE49-F238E27FC236}">
                  <a16:creationId xmlns:a16="http://schemas.microsoft.com/office/drawing/2014/main" id="{4BA5F5FB-8CF2-2742-A008-F3C63BEB5F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9" y="1570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90" name="Line 16">
              <a:extLst>
                <a:ext uri="{FF2B5EF4-FFF2-40B4-BE49-F238E27FC236}">
                  <a16:creationId xmlns:a16="http://schemas.microsoft.com/office/drawing/2014/main" id="{0092B50A-191C-9F4C-8734-FF2E09D440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42"/>
              <a:ext cx="8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91" name="Line 17">
              <a:extLst>
                <a:ext uri="{FF2B5EF4-FFF2-40B4-BE49-F238E27FC236}">
                  <a16:creationId xmlns:a16="http://schemas.microsoft.com/office/drawing/2014/main" id="{51361E78-F777-8943-8557-8BA6F243E8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5" y="1842"/>
              <a:ext cx="8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92" name="Line 18">
              <a:extLst>
                <a:ext uri="{FF2B5EF4-FFF2-40B4-BE49-F238E27FC236}">
                  <a16:creationId xmlns:a16="http://schemas.microsoft.com/office/drawing/2014/main" id="{B7C49D83-AB21-E646-903C-ED3567529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8" y="1842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93" name="Line 19">
              <a:extLst>
                <a:ext uri="{FF2B5EF4-FFF2-40B4-BE49-F238E27FC236}">
                  <a16:creationId xmlns:a16="http://schemas.microsoft.com/office/drawing/2014/main" id="{CD0787BE-95A0-0E4C-AE21-7F79C1E97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1842"/>
              <a:ext cx="1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7194" name="Text Box 20">
              <a:extLst>
                <a:ext uri="{FF2B5EF4-FFF2-40B4-BE49-F238E27FC236}">
                  <a16:creationId xmlns:a16="http://schemas.microsoft.com/office/drawing/2014/main" id="{462C342D-E7C7-B740-9768-86E8D772E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0" y="1661"/>
              <a:ext cx="182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nl-NL" altLang="de-DE" sz="1600">
                  <a:latin typeface="Verdana" panose="020B0604030504040204" pitchFamily="34" charset="0"/>
                </a:rPr>
                <a:t>A</a:t>
              </a:r>
            </a:p>
          </p:txBody>
        </p:sp>
        <p:sp>
          <p:nvSpPr>
            <p:cNvPr id="7195" name="Text Box 21">
              <a:extLst>
                <a:ext uri="{FF2B5EF4-FFF2-40B4-BE49-F238E27FC236}">
                  <a16:creationId xmlns:a16="http://schemas.microsoft.com/office/drawing/2014/main" id="{F6001495-C52A-3D41-9A62-A879DEBBD0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9" y="1661"/>
              <a:ext cx="183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nl-NL" altLang="de-DE" sz="1600">
                  <a:latin typeface="Verdana" panose="020B0604030504040204" pitchFamily="34" charset="0"/>
                </a:rPr>
                <a:t>C</a:t>
              </a:r>
            </a:p>
          </p:txBody>
        </p:sp>
        <p:sp>
          <p:nvSpPr>
            <p:cNvPr id="7196" name="Text Box 22">
              <a:extLst>
                <a:ext uri="{FF2B5EF4-FFF2-40B4-BE49-F238E27FC236}">
                  <a16:creationId xmlns:a16="http://schemas.microsoft.com/office/drawing/2014/main" id="{EC8D9C99-3E95-4F43-91F9-ADC290B98B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3" y="1661"/>
              <a:ext cx="181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nl-NL" altLang="de-DE" sz="1600">
                  <a:latin typeface="Verdana" panose="020B0604030504040204" pitchFamily="34" charset="0"/>
                </a:rPr>
                <a:t>B</a:t>
              </a:r>
            </a:p>
          </p:txBody>
        </p:sp>
        <p:sp>
          <p:nvSpPr>
            <p:cNvPr id="7197" name="Text Box 23">
              <a:extLst>
                <a:ext uri="{FF2B5EF4-FFF2-40B4-BE49-F238E27FC236}">
                  <a16:creationId xmlns:a16="http://schemas.microsoft.com/office/drawing/2014/main" id="{9561204D-722E-1241-BBD7-ED6244F5D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" y="1661"/>
              <a:ext cx="184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nl-NL" altLang="de-DE" sz="1600">
                  <a:latin typeface="Verdana" panose="020B0604030504040204" pitchFamily="34" charset="0"/>
                </a:rPr>
                <a:t>D</a:t>
              </a:r>
            </a:p>
          </p:txBody>
        </p:sp>
      </p:grpSp>
      <p:sp>
        <p:nvSpPr>
          <p:cNvPr id="7180" name="Line 24">
            <a:extLst>
              <a:ext uri="{FF2B5EF4-FFF2-40B4-BE49-F238E27FC236}">
                <a16:creationId xmlns:a16="http://schemas.microsoft.com/office/drawing/2014/main" id="{99CF2023-0E98-DA45-A4EB-62E097DB0A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8299" y="1958109"/>
            <a:ext cx="200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81" name="Text Box 25">
            <a:extLst>
              <a:ext uri="{FF2B5EF4-FFF2-40B4-BE49-F238E27FC236}">
                <a16:creationId xmlns:a16="http://schemas.microsoft.com/office/drawing/2014/main" id="{92C671DA-DF6C-9D4D-824B-6EE7B9073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593" y="1587502"/>
            <a:ext cx="1922462" cy="3667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nl-NL" altLang="de-DE" sz="1800" b="1" dirty="0">
                <a:latin typeface="Verdana" panose="020B0604030504040204" pitchFamily="34" charset="0"/>
              </a:rPr>
              <a:t>Ontwikkeling</a:t>
            </a:r>
          </a:p>
        </p:txBody>
      </p:sp>
      <p:sp>
        <p:nvSpPr>
          <p:cNvPr id="7182" name="Text Box 27">
            <a:extLst>
              <a:ext uri="{FF2B5EF4-FFF2-40B4-BE49-F238E27FC236}">
                <a16:creationId xmlns:a16="http://schemas.microsoft.com/office/drawing/2014/main" id="{864CC1A9-FEC1-B648-B264-666028AC4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3140" y="2100760"/>
            <a:ext cx="1533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de-DE" sz="1600" b="1" dirty="0">
                <a:solidFill>
                  <a:schemeClr val="accent2"/>
                </a:solidFill>
                <a:latin typeface="Verdana" panose="020B0604030504040204" pitchFamily="34" charset="0"/>
              </a:rPr>
              <a:t>Zelfsturing</a:t>
            </a:r>
          </a:p>
        </p:txBody>
      </p:sp>
      <p:sp>
        <p:nvSpPr>
          <p:cNvPr id="7183" name="Freeform 28">
            <a:extLst>
              <a:ext uri="{FF2B5EF4-FFF2-40B4-BE49-F238E27FC236}">
                <a16:creationId xmlns:a16="http://schemas.microsoft.com/office/drawing/2014/main" id="{E79FB2BE-F83D-3048-9C89-4C9B64FC13C5}"/>
              </a:ext>
            </a:extLst>
          </p:cNvPr>
          <p:cNvSpPr>
            <a:spLocks/>
          </p:cNvSpPr>
          <p:nvPr/>
        </p:nvSpPr>
        <p:spPr bwMode="auto">
          <a:xfrm>
            <a:off x="1423987" y="2266084"/>
            <a:ext cx="5538787" cy="2851150"/>
          </a:xfrm>
          <a:custGeom>
            <a:avLst/>
            <a:gdLst>
              <a:gd name="T0" fmla="*/ 0 w 4194"/>
              <a:gd name="T1" fmla="*/ 2147483647 h 2194"/>
              <a:gd name="T2" fmla="*/ 2147483647 w 4194"/>
              <a:gd name="T3" fmla="*/ 2147483647 h 2194"/>
              <a:gd name="T4" fmla="*/ 2147483647 w 4194"/>
              <a:gd name="T5" fmla="*/ 2147483647 h 2194"/>
              <a:gd name="T6" fmla="*/ 2147483647 w 4194"/>
              <a:gd name="T7" fmla="*/ 2147483647 h 2194"/>
              <a:gd name="T8" fmla="*/ 2147483647 w 4194"/>
              <a:gd name="T9" fmla="*/ 2147483647 h 21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94"/>
              <a:gd name="T16" fmla="*/ 0 h 2194"/>
              <a:gd name="T17" fmla="*/ 4194 w 4194"/>
              <a:gd name="T18" fmla="*/ 2194 h 21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94" h="2194">
                <a:moveTo>
                  <a:pt x="0" y="2154"/>
                </a:moveTo>
                <a:cubicBezTo>
                  <a:pt x="148" y="2133"/>
                  <a:pt x="563" y="2194"/>
                  <a:pt x="891" y="2028"/>
                </a:cubicBezTo>
                <a:cubicBezTo>
                  <a:pt x="1219" y="1862"/>
                  <a:pt x="1611" y="1461"/>
                  <a:pt x="1971" y="1155"/>
                </a:cubicBezTo>
                <a:cubicBezTo>
                  <a:pt x="2331" y="849"/>
                  <a:pt x="2681" y="384"/>
                  <a:pt x="3051" y="192"/>
                </a:cubicBezTo>
                <a:cubicBezTo>
                  <a:pt x="3421" y="0"/>
                  <a:pt x="3956" y="42"/>
                  <a:pt x="4194" y="3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84" name="Text Box 29">
            <a:extLst>
              <a:ext uri="{FF2B5EF4-FFF2-40B4-BE49-F238E27FC236}">
                <a16:creationId xmlns:a16="http://schemas.microsoft.com/office/drawing/2014/main" id="{1027F48B-0CC9-F349-8E84-C6CB39293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2774" y="4772252"/>
            <a:ext cx="2087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de-DE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Materiaalsturing</a:t>
            </a:r>
          </a:p>
        </p:txBody>
      </p:sp>
      <p:sp>
        <p:nvSpPr>
          <p:cNvPr id="7185" name="Freeform 30">
            <a:extLst>
              <a:ext uri="{FF2B5EF4-FFF2-40B4-BE49-F238E27FC236}">
                <a16:creationId xmlns:a16="http://schemas.microsoft.com/office/drawing/2014/main" id="{5F9A899C-E10B-0D4E-91A2-68D4A8742842}"/>
              </a:ext>
            </a:extLst>
          </p:cNvPr>
          <p:cNvSpPr>
            <a:spLocks/>
          </p:cNvSpPr>
          <p:nvPr/>
        </p:nvSpPr>
        <p:spPr bwMode="auto">
          <a:xfrm>
            <a:off x="1390649" y="2191472"/>
            <a:ext cx="5907088" cy="2984500"/>
          </a:xfrm>
          <a:custGeom>
            <a:avLst/>
            <a:gdLst>
              <a:gd name="T0" fmla="*/ 2147483647 w 4179"/>
              <a:gd name="T1" fmla="*/ 2147483647 h 2217"/>
              <a:gd name="T2" fmla="*/ 2147483647 w 4179"/>
              <a:gd name="T3" fmla="*/ 2147483647 h 2217"/>
              <a:gd name="T4" fmla="*/ 2147483647 w 4179"/>
              <a:gd name="T5" fmla="*/ 2147483647 h 2217"/>
              <a:gd name="T6" fmla="*/ 2147483647 w 4179"/>
              <a:gd name="T7" fmla="*/ 2147483647 h 2217"/>
              <a:gd name="T8" fmla="*/ 0 w 4179"/>
              <a:gd name="T9" fmla="*/ 2147483647 h 2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9"/>
              <a:gd name="T16" fmla="*/ 0 h 2217"/>
              <a:gd name="T17" fmla="*/ 4179 w 4179"/>
              <a:gd name="T18" fmla="*/ 2217 h 22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9" h="2217">
                <a:moveTo>
                  <a:pt x="4179" y="2199"/>
                </a:moveTo>
                <a:cubicBezTo>
                  <a:pt x="4034" y="2174"/>
                  <a:pt x="3631" y="2217"/>
                  <a:pt x="3306" y="2046"/>
                </a:cubicBezTo>
                <a:cubicBezTo>
                  <a:pt x="2981" y="1875"/>
                  <a:pt x="2582" y="1482"/>
                  <a:pt x="2226" y="1173"/>
                </a:cubicBezTo>
                <a:cubicBezTo>
                  <a:pt x="1870" y="864"/>
                  <a:pt x="1541" y="378"/>
                  <a:pt x="1170" y="189"/>
                </a:cubicBezTo>
                <a:cubicBezTo>
                  <a:pt x="799" y="0"/>
                  <a:pt x="244" y="68"/>
                  <a:pt x="0" y="36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56704" name="Rectangle 32">
            <a:extLst>
              <a:ext uri="{FF2B5EF4-FFF2-40B4-BE49-F238E27FC236}">
                <a16:creationId xmlns:a16="http://schemas.microsoft.com/office/drawing/2014/main" id="{107CD8D8-94D8-854E-8154-9F1141D4988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27037" y="114300"/>
            <a:ext cx="8420100" cy="1138238"/>
          </a:xfrm>
        </p:spPr>
        <p:txBody>
          <a:bodyPr/>
          <a:lstStyle/>
          <a:p>
            <a:pPr eaLnBrk="1" hangingPunct="1">
              <a:defRPr/>
            </a:pPr>
            <a:r>
              <a:rPr lang="nl-NL" b="1">
                <a:effectLst>
                  <a:outerShdw blurRad="38100" dist="38100" dir="2700000" algn="tl">
                    <a:srgbClr val="C0C0C0"/>
                  </a:outerShdw>
                </a:effectLst>
              </a:rPr>
              <a:t>Projectonderwijs</a:t>
            </a:r>
            <a:r>
              <a:rPr lang="nl-NL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nl-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9457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>
            <a:extLst>
              <a:ext uri="{FF2B5EF4-FFF2-40B4-BE49-F238E27FC236}">
                <a16:creationId xmlns:a16="http://schemas.microsoft.com/office/drawing/2014/main" id="{E199BBAE-F5FD-DF41-ACA5-2C363E69C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057400"/>
            <a:ext cx="5791200" cy="2362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de-DE" sz="2400"/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71853FAC-0480-C643-A5F6-01A087DC0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2" y="1476375"/>
            <a:ext cx="7775575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nl-NL" altLang="de-DE" dirty="0">
              <a:latin typeface="Calibri" panose="020F0502020204030204" pitchFamily="34" charset="0"/>
            </a:endParaRPr>
          </a:p>
          <a:p>
            <a:pPr lvl="1" eaLnBrk="1" hangingPunct="1">
              <a:spcBef>
                <a:spcPct val="50000"/>
              </a:spcBef>
              <a:buFontTx/>
              <a:buNone/>
            </a:pPr>
            <a:endParaRPr lang="nl-NL" altLang="de-DE" sz="2400" b="1" dirty="0"/>
          </a:p>
          <a:p>
            <a:pPr lvl="1" eaLnBrk="1" hangingPunct="1">
              <a:spcBef>
                <a:spcPct val="50000"/>
              </a:spcBef>
              <a:buFont typeface="Wingdings" pitchFamily="2" charset="2"/>
              <a:buNone/>
            </a:pPr>
            <a:endParaRPr lang="nl-NL" altLang="de-DE" sz="1800" b="1" dirty="0"/>
          </a:p>
        </p:txBody>
      </p:sp>
      <p:sp>
        <p:nvSpPr>
          <p:cNvPr id="97285" name="Rectangle 5">
            <a:extLst>
              <a:ext uri="{FF2B5EF4-FFF2-40B4-BE49-F238E27FC236}">
                <a16:creationId xmlns:a16="http://schemas.microsoft.com/office/drawing/2014/main" id="{F5B22044-EF24-F34E-A28A-AA377FDDE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Doorstroming</a:t>
            </a:r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186F2433-9EA0-3541-8B99-1CB748C122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>
              <a:spcBef>
                <a:spcPct val="50000"/>
              </a:spcBef>
            </a:pPr>
            <a:r>
              <a:rPr lang="nl-NL" altLang="de-DE" dirty="0">
                <a:latin typeface="Calibri" panose="020F0502020204030204" pitchFamily="34" charset="0"/>
              </a:rPr>
              <a:t> Verkorte trajecten 2</a:t>
            </a:r>
            <a:r>
              <a:rPr lang="nl-NL" altLang="de-DE" baseline="30000" dirty="0">
                <a:latin typeface="Calibri" panose="020F0502020204030204" pitchFamily="34" charset="0"/>
              </a:rPr>
              <a:t>e</a:t>
            </a:r>
            <a:r>
              <a:rPr lang="nl-NL" altLang="de-DE" dirty="0">
                <a:latin typeface="Calibri" panose="020F0502020204030204" pitchFamily="34" charset="0"/>
              </a:rPr>
              <a:t> en 3</a:t>
            </a:r>
            <a:r>
              <a:rPr lang="nl-NL" altLang="de-DE" baseline="30000" dirty="0">
                <a:latin typeface="Calibri" panose="020F0502020204030204" pitchFamily="34" charset="0"/>
              </a:rPr>
              <a:t>e</a:t>
            </a:r>
            <a:r>
              <a:rPr lang="nl-NL" altLang="de-DE" dirty="0">
                <a:latin typeface="Calibri" panose="020F0502020204030204" pitchFamily="34" charset="0"/>
              </a:rPr>
              <a:t> jaar in één</a:t>
            </a:r>
          </a:p>
          <a:p>
            <a:pPr lvl="1">
              <a:spcBef>
                <a:spcPct val="50000"/>
              </a:spcBef>
            </a:pPr>
            <a:r>
              <a:rPr lang="nl-NL" altLang="de-DE" dirty="0">
                <a:latin typeface="Calibri" panose="020F0502020204030204" pitchFamily="34" charset="0"/>
              </a:rPr>
              <a:t> Na niveau 4-opleiding doorstroming naar HBO</a:t>
            </a:r>
          </a:p>
          <a:p>
            <a:pPr lvl="1">
              <a:spcBef>
                <a:spcPct val="50000"/>
              </a:spcBef>
            </a:pPr>
            <a:r>
              <a:rPr lang="nl-NL" altLang="de-DE" dirty="0">
                <a:latin typeface="Calibri" panose="020F0502020204030204" pitchFamily="34" charset="0"/>
              </a:rPr>
              <a:t> Samenwerking met HAN:  </a:t>
            </a:r>
            <a:r>
              <a:rPr lang="nl-NL" altLang="de-DE" dirty="0" err="1">
                <a:latin typeface="Calibri" panose="020F0502020204030204" pitchFamily="34" charset="0"/>
              </a:rPr>
              <a:t>MplusH</a:t>
            </a:r>
            <a:endParaRPr lang="nl-NL" altLang="de-DE" dirty="0">
              <a:latin typeface="Calibri" panose="020F0502020204030204" pitchFamily="34" charset="0"/>
            </a:endParaRPr>
          </a:p>
          <a:p>
            <a:pPr lvl="1">
              <a:spcBef>
                <a:spcPct val="50000"/>
              </a:spcBef>
            </a:pPr>
            <a:r>
              <a:rPr lang="nl-NL" altLang="de-DE" dirty="0">
                <a:latin typeface="Calibri" panose="020F0502020204030204" pitchFamily="34" charset="0"/>
              </a:rPr>
              <a:t> HTS-opleidingen 3 à 4 jaar, andere HBO-  	opleidingen, meestal 4 jaar</a:t>
            </a:r>
          </a:p>
          <a:p>
            <a:pPr lvl="1">
              <a:spcBef>
                <a:spcPct val="50000"/>
              </a:spcBef>
            </a:pPr>
            <a:r>
              <a:rPr lang="nl-NL" altLang="de-DE" dirty="0">
                <a:latin typeface="Calibri" panose="020F0502020204030204" pitchFamily="34" charset="0"/>
              </a:rPr>
              <a:t> HAVO overgang 3-4 </a:t>
            </a:r>
            <a:r>
              <a:rPr lang="nl-NL" altLang="de-DE" dirty="0">
                <a:latin typeface="Calibri" panose="020F0502020204030204" pitchFamily="34" charset="0"/>
                <a:sym typeface="Wingdings" pitchFamily="2" charset="2"/>
              </a:rPr>
              <a:t> start leerjaar 1</a:t>
            </a:r>
          </a:p>
          <a:p>
            <a:pPr lvl="1">
              <a:spcBef>
                <a:spcPct val="50000"/>
              </a:spcBef>
            </a:pPr>
            <a:r>
              <a:rPr lang="nl-NL" altLang="de-DE" dirty="0">
                <a:latin typeface="Calibri" panose="020F0502020204030204" pitchFamily="34" charset="0"/>
                <a:sym typeface="Wingdings" pitchFamily="2" charset="2"/>
              </a:rPr>
              <a:t> HAVO afgerond  start leerjaar 2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1099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>
            <a:extLst>
              <a:ext uri="{FF2B5EF4-FFF2-40B4-BE49-F238E27FC236}">
                <a16:creationId xmlns:a16="http://schemas.microsoft.com/office/drawing/2014/main" id="{CDEC7FE2-5418-B84B-92D3-AFC34CD4D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2449286"/>
            <a:ext cx="5791200" cy="2362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de-DE" sz="2400"/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FEADB04C-A97D-6440-8A58-D2A948E59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1917474"/>
            <a:ext cx="7775575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Constructieleer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Materialenleer  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Energietechniek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Mechanisatie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Gereedschappenleer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Praktijk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nl-NL" altLang="de-DE" sz="2400">
                <a:latin typeface="Calibri" panose="020F0502020204030204" pitchFamily="34" charset="0"/>
              </a:rPr>
              <a:t> CAD (Inventor &amp; Solidworks)</a:t>
            </a: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nl-NL" altLang="de-DE" sz="2400" b="1"/>
          </a:p>
          <a:p>
            <a:pPr lvl="1" eaLnBrk="1" hangingPunct="1">
              <a:spcBef>
                <a:spcPct val="50000"/>
              </a:spcBef>
              <a:buFont typeface="Wingdings" pitchFamily="2" charset="2"/>
              <a:buNone/>
            </a:pPr>
            <a:endParaRPr lang="nl-NL" altLang="de-DE" sz="1800" b="1"/>
          </a:p>
        </p:txBody>
      </p:sp>
      <p:pic>
        <p:nvPicPr>
          <p:cNvPr id="9221" name="Afbeelding 5" descr="Afbeelding met kaart, tekst&#10;&#10;Automatisch gegenereerde beschrijving">
            <a:extLst>
              <a:ext uri="{FF2B5EF4-FFF2-40B4-BE49-F238E27FC236}">
                <a16:creationId xmlns:a16="http://schemas.microsoft.com/office/drawing/2014/main" id="{574A8E8F-07EE-C94B-9496-693381E69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1466624"/>
            <a:ext cx="6632575" cy="468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5" name="Rectangle 5">
            <a:extLst>
              <a:ext uri="{FF2B5EF4-FFF2-40B4-BE49-F238E27FC236}">
                <a16:creationId xmlns:a16="http://schemas.microsoft.com/office/drawing/2014/main" id="{DB68FF1E-9BC0-094F-B5A9-2FF2B7D5CE9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15963" y="3333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Lessenpakket</a:t>
            </a:r>
          </a:p>
        </p:txBody>
      </p:sp>
      <p:sp>
        <p:nvSpPr>
          <p:cNvPr id="9223" name="Tekstvak 6">
            <a:extLst>
              <a:ext uri="{FF2B5EF4-FFF2-40B4-BE49-F238E27FC236}">
                <a16:creationId xmlns:a16="http://schemas.microsoft.com/office/drawing/2014/main" id="{521F5EDC-43A7-6645-9536-27575AD58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1490436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Constructieleer</a:t>
            </a:r>
          </a:p>
        </p:txBody>
      </p:sp>
      <p:sp>
        <p:nvSpPr>
          <p:cNvPr id="9224" name="Tekstvak 7">
            <a:extLst>
              <a:ext uri="{FF2B5EF4-FFF2-40B4-BE49-F238E27FC236}">
                <a16:creationId xmlns:a16="http://schemas.microsoft.com/office/drawing/2014/main" id="{E0DFAA64-0E30-7C49-B7E6-E8DB11F3F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75" y="4244749"/>
            <a:ext cx="2139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Materialenleer</a:t>
            </a:r>
          </a:p>
        </p:txBody>
      </p:sp>
      <p:sp>
        <p:nvSpPr>
          <p:cNvPr id="9225" name="Tekstvak 8">
            <a:extLst>
              <a:ext uri="{FF2B5EF4-FFF2-40B4-BE49-F238E27FC236}">
                <a16:creationId xmlns:a16="http://schemas.microsoft.com/office/drawing/2014/main" id="{DC20F387-5890-B145-AC6B-1E2E7B852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2852738"/>
            <a:ext cx="2505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Energietechniek</a:t>
            </a:r>
          </a:p>
        </p:txBody>
      </p:sp>
      <p:sp>
        <p:nvSpPr>
          <p:cNvPr id="9226" name="Tekstvak 9">
            <a:extLst>
              <a:ext uri="{FF2B5EF4-FFF2-40B4-BE49-F238E27FC236}">
                <a16:creationId xmlns:a16="http://schemas.microsoft.com/office/drawing/2014/main" id="{F08926CD-D8AF-C94F-95D1-A3D504106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163" y="2020661"/>
            <a:ext cx="2085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Mechanisatie </a:t>
            </a:r>
          </a:p>
        </p:txBody>
      </p:sp>
      <p:sp>
        <p:nvSpPr>
          <p:cNvPr id="9227" name="Tekstvak 10">
            <a:extLst>
              <a:ext uri="{FF2B5EF4-FFF2-40B4-BE49-F238E27FC236}">
                <a16:creationId xmlns:a16="http://schemas.microsoft.com/office/drawing/2014/main" id="{71054152-C1B4-0141-9E20-BFAB8071D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325" y="5476649"/>
            <a:ext cx="3063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Gereedschappenleer</a:t>
            </a:r>
          </a:p>
        </p:txBody>
      </p:sp>
      <p:sp>
        <p:nvSpPr>
          <p:cNvPr id="9228" name="Tekstvak 11">
            <a:extLst>
              <a:ext uri="{FF2B5EF4-FFF2-40B4-BE49-F238E27FC236}">
                <a16:creationId xmlns:a16="http://schemas.microsoft.com/office/drawing/2014/main" id="{8C10E26F-2810-944A-A65D-A90895508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3988" y="2020661"/>
            <a:ext cx="836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CAD</a:t>
            </a:r>
          </a:p>
        </p:txBody>
      </p:sp>
      <p:sp>
        <p:nvSpPr>
          <p:cNvPr id="9229" name="Tekstvak 12">
            <a:extLst>
              <a:ext uri="{FF2B5EF4-FFF2-40B4-BE49-F238E27FC236}">
                <a16:creationId xmlns:a16="http://schemas.microsoft.com/office/drawing/2014/main" id="{5B38C02C-107F-D045-81AD-E87CBE294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5724299"/>
            <a:ext cx="1195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Praktijk</a:t>
            </a:r>
          </a:p>
        </p:txBody>
      </p:sp>
      <p:sp>
        <p:nvSpPr>
          <p:cNvPr id="9230" name="Tekstvak 13">
            <a:extLst>
              <a:ext uri="{FF2B5EF4-FFF2-40B4-BE49-F238E27FC236}">
                <a16:creationId xmlns:a16="http://schemas.microsoft.com/office/drawing/2014/main" id="{06499BFB-9C9F-8A47-8608-1B30DE627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3588" y="1322161"/>
            <a:ext cx="1889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/>
              <a:t>AVO-vakken</a:t>
            </a:r>
          </a:p>
        </p:txBody>
      </p:sp>
    </p:spTree>
    <p:extLst>
      <p:ext uri="{BB962C8B-B14F-4D97-AF65-F5344CB8AC3E}">
        <p14:creationId xmlns:p14="http://schemas.microsoft.com/office/powerpoint/2010/main" val="246420776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>
            <a:extLst>
              <a:ext uri="{FF2B5EF4-FFF2-40B4-BE49-F238E27FC236}">
                <a16:creationId xmlns:a16="http://schemas.microsoft.com/office/drawing/2014/main" id="{3D00F08E-0462-C647-B3B0-B311C4F24D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 dirty="0"/>
              <a:t>Inhoud opleiding</a:t>
            </a:r>
          </a:p>
        </p:txBody>
      </p:sp>
      <p:sp>
        <p:nvSpPr>
          <p:cNvPr id="10244" name="Tijdelijke aanduiding voor voettekst 3">
            <a:extLst>
              <a:ext uri="{FF2B5EF4-FFF2-40B4-BE49-F238E27FC236}">
                <a16:creationId xmlns:a16="http://schemas.microsoft.com/office/drawing/2014/main" id="{8AA0238A-33B2-A240-8426-EADB2DFA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400" dirty="0"/>
          </a:p>
        </p:txBody>
      </p:sp>
      <p:pic>
        <p:nvPicPr>
          <p:cNvPr id="10245" name="Afbeelding 5">
            <a:extLst>
              <a:ext uri="{FF2B5EF4-FFF2-40B4-BE49-F238E27FC236}">
                <a16:creationId xmlns:a16="http://schemas.microsoft.com/office/drawing/2014/main" id="{423ABD39-F870-604D-8F03-F93127D22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0" y="2543175"/>
            <a:ext cx="4546600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Afbeelding 7">
            <a:extLst>
              <a:ext uri="{FF2B5EF4-FFF2-40B4-BE49-F238E27FC236}">
                <a16:creationId xmlns:a16="http://schemas.microsoft.com/office/drawing/2014/main" id="{A88EBA79-EB3A-3B46-933D-2B0732A631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543175"/>
            <a:ext cx="2378797" cy="326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8F193F8-2DD0-1C45-8843-8CB9C7D96920}"/>
              </a:ext>
            </a:extLst>
          </p:cNvPr>
          <p:cNvSpPr txBox="1"/>
          <p:nvPr/>
        </p:nvSpPr>
        <p:spPr>
          <a:xfrm>
            <a:off x="628650" y="1382915"/>
            <a:ext cx="6651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>
                <a:solidFill>
                  <a:schemeClr val="accent5">
                    <a:lumMod val="10000"/>
                  </a:schemeClr>
                </a:solidFill>
              </a:rPr>
              <a:t>Jij hebt techniek in de vingers en leert hoe machines mechanisch in elkaar zitten. </a:t>
            </a:r>
            <a:br>
              <a:rPr lang="nl-NL" sz="1400" dirty="0">
                <a:solidFill>
                  <a:schemeClr val="accent5">
                    <a:lumMod val="10000"/>
                  </a:schemeClr>
                </a:solidFill>
              </a:rPr>
            </a:br>
            <a:r>
              <a:rPr lang="nl-NL" sz="1400" dirty="0">
                <a:solidFill>
                  <a:schemeClr val="accent5">
                    <a:lumMod val="10000"/>
                  </a:schemeClr>
                </a:solidFill>
              </a:rPr>
              <a:t>En hoe ze elektrotechnisch en pneumatisch worden aangestuurd. </a:t>
            </a:r>
            <a:br>
              <a:rPr lang="nl-NL" sz="1400" dirty="0">
                <a:solidFill>
                  <a:schemeClr val="accent5">
                    <a:lumMod val="10000"/>
                  </a:schemeClr>
                </a:solidFill>
              </a:rPr>
            </a:br>
            <a:r>
              <a:rPr lang="nl-NL" sz="1400" dirty="0">
                <a:solidFill>
                  <a:schemeClr val="accent5">
                    <a:lumMod val="10000"/>
                  </a:schemeClr>
                </a:solidFill>
              </a:rPr>
              <a:t>Je leert een goed idee te vertalen naar een ontwerp. </a:t>
            </a:r>
            <a:br>
              <a:rPr lang="nl-NL" sz="1400" dirty="0">
                <a:solidFill>
                  <a:schemeClr val="accent5">
                    <a:lumMod val="10000"/>
                  </a:schemeClr>
                </a:solidFill>
              </a:rPr>
            </a:br>
            <a:r>
              <a:rPr lang="nl-NL" sz="1400" dirty="0">
                <a:solidFill>
                  <a:schemeClr val="accent5">
                    <a:lumMod val="10000"/>
                  </a:schemeClr>
                </a:solidFill>
              </a:rPr>
              <a:t>Bijvoorbeeld voor een wasstraat, windmolen of zorgproject. </a:t>
            </a:r>
          </a:p>
        </p:txBody>
      </p:sp>
    </p:spTree>
    <p:extLst>
      <p:ext uri="{BB962C8B-B14F-4D97-AF65-F5344CB8AC3E}">
        <p14:creationId xmlns:p14="http://schemas.microsoft.com/office/powerpoint/2010/main" val="3231385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>
            <a:extLst>
              <a:ext uri="{FF2B5EF4-FFF2-40B4-BE49-F238E27FC236}">
                <a16:creationId xmlns:a16="http://schemas.microsoft.com/office/drawing/2014/main" id="{F4C4E75C-AE5C-3C47-AA20-06B33E60F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057400"/>
            <a:ext cx="5791200" cy="2362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de-DE" sz="2400"/>
          </a:p>
        </p:txBody>
      </p:sp>
      <p:sp>
        <p:nvSpPr>
          <p:cNvPr id="18436" name="Text Box 3">
            <a:extLst>
              <a:ext uri="{FF2B5EF4-FFF2-40B4-BE49-F238E27FC236}">
                <a16:creationId xmlns:a16="http://schemas.microsoft.com/office/drawing/2014/main" id="{7ACAB128-BEB0-0641-B0B7-5B9D6C447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492250"/>
            <a:ext cx="777557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lvl="1"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Opleiding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 in de </a:t>
            </a: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praktijk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:</a:t>
            </a:r>
          </a:p>
          <a:p>
            <a:pPr marL="800100" lvl="1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Projectmatig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 </a:t>
            </a: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werken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.</a:t>
            </a:r>
          </a:p>
          <a:p>
            <a:pPr marL="800100" lvl="1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Werken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 in team </a:t>
            </a: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verband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.</a:t>
            </a:r>
          </a:p>
          <a:p>
            <a:pPr marL="800100" lvl="1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Product </a:t>
            </a: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en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 </a:t>
            </a: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materiaal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 </a:t>
            </a:r>
            <a:r>
              <a:rPr lang="en-US" altLang="de-DE" sz="2400" dirty="0" err="1">
                <a:solidFill>
                  <a:schemeClr val="accent5">
                    <a:lumMod val="10000"/>
                  </a:schemeClr>
                </a:solidFill>
                <a:latin typeface="+mn-lt"/>
              </a:rPr>
              <a:t>kennis</a:t>
            </a:r>
            <a:r>
              <a:rPr lang="en-US" altLang="de-DE" sz="2400" dirty="0">
                <a:solidFill>
                  <a:schemeClr val="accent5">
                    <a:lumMod val="10000"/>
                  </a:schemeClr>
                </a:solidFill>
                <a:latin typeface="+mn-lt"/>
              </a:rPr>
              <a:t>.</a:t>
            </a:r>
            <a:endParaRPr lang="nl-NL" altLang="de-DE" sz="2400" dirty="0">
              <a:solidFill>
                <a:schemeClr val="accent5">
                  <a:lumMod val="10000"/>
                </a:schemeClr>
              </a:solidFill>
              <a:latin typeface="+mn-lt"/>
            </a:endParaRPr>
          </a:p>
          <a:p>
            <a:pPr lvl="1" eaLnBrk="1" hangingPunct="1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endParaRPr lang="nl-NL" altLang="de-DE" sz="1800" b="1" dirty="0"/>
          </a:p>
        </p:txBody>
      </p:sp>
      <p:sp>
        <p:nvSpPr>
          <p:cNvPr id="97285" name="Rectangle 5">
            <a:extLst>
              <a:ext uri="{FF2B5EF4-FFF2-40B4-BE49-F238E27FC236}">
                <a16:creationId xmlns:a16="http://schemas.microsoft.com/office/drawing/2014/main" id="{D82BC073-1BC2-0947-B518-96E44E4783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15963" y="3333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 van een oud student</a:t>
            </a:r>
          </a:p>
        </p:txBody>
      </p:sp>
    </p:spTree>
    <p:extLst>
      <p:ext uri="{BB962C8B-B14F-4D97-AF65-F5344CB8AC3E}">
        <p14:creationId xmlns:p14="http://schemas.microsoft.com/office/powerpoint/2010/main" val="15484028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D67265A2-D181-452A-8EBD-6AD4E3BBD436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3677B8D1-3A29-4AEC-AF0D-0204F500D535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12E4EE07-9C6E-45F3-B6F6-3D7EA514FCE5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Props1.xml><?xml version="1.0" encoding="utf-8"?>
<ds:datastoreItem xmlns:ds="http://schemas.openxmlformats.org/officeDocument/2006/customXml" ds:itemID="{A0A4D0F2-0D89-49D2-B234-9DD6CA8C70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1431C4-2586-4E37-AC1B-07DDA90434A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documentManagement/types"/>
    <ds:schemaRef ds:uri="63cd4bd6-bae8-4f8b-b92c-9464a67bb200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1CD8A72-62EE-4E46-8764-B95EE9E0E8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D5595CE-3597-40F7-BB73-7E09B82CD58A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ROC Nijmegen</Template>
  <TotalTime>1622</TotalTime>
  <Words>223</Words>
  <Application>Microsoft Office PowerPoint</Application>
  <PresentationFormat>Diavoorstelling (4:3)</PresentationFormat>
  <Paragraphs>74</Paragraphs>
  <Slides>11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Black</vt:lpstr>
      <vt:lpstr>Calibri</vt:lpstr>
      <vt:lpstr>Courier New</vt:lpstr>
      <vt:lpstr>Verdana</vt:lpstr>
      <vt:lpstr>Wingdings</vt:lpstr>
      <vt:lpstr>ヒラギノ角ゴ Pro W3</vt:lpstr>
      <vt:lpstr>ROC Nijmegen</vt:lpstr>
      <vt:lpstr>Aangepast model voor grafiek</vt:lpstr>
      <vt:lpstr>Aangepast ontwerp voor tabel</vt:lpstr>
      <vt:lpstr>  Middenkader engineering werktuigbouwkunde    </vt:lpstr>
      <vt:lpstr>Inhoud presentatie</vt:lpstr>
      <vt:lpstr>Sector Techniek</vt:lpstr>
      <vt:lpstr>Leerjaren/perioden</vt:lpstr>
      <vt:lpstr>Projectonderwijs  </vt:lpstr>
      <vt:lpstr>Doorstroming</vt:lpstr>
      <vt:lpstr>Lessenpakket</vt:lpstr>
      <vt:lpstr>Inhoud opleiding</vt:lpstr>
      <vt:lpstr>Informatie van een oud student</vt:lpstr>
      <vt:lpstr>Voorbeelden uitwerking oud student</vt:lpstr>
      <vt:lpstr>Vragen?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Thematisch communiceren</dc:title>
  <dc:creator>Yvonne van Puijenbroek</dc:creator>
  <dc:description/>
  <cp:lastModifiedBy>Femke Terwiel</cp:lastModifiedBy>
  <cp:revision>2</cp:revision>
  <dcterms:created xsi:type="dcterms:W3CDTF">2020-04-07T07:53:04Z</dcterms:created>
  <dcterms:modified xsi:type="dcterms:W3CDTF">2020-04-14T20:34:29Z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  <property fmtid="{D5CDD505-2E9C-101B-9397-08002B2CF9AE}" pid="3" name="Toelichting">
    <vt:lpwstr/>
  </property>
</Properties>
</file>