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7" r:id="rId6"/>
    <p:sldMasterId id="2147483674" r:id="rId7"/>
  </p:sldMasterIdLst>
  <p:notesMasterIdLst>
    <p:notesMasterId r:id="rId22"/>
  </p:notesMasterIdLst>
  <p:sldIdLst>
    <p:sldId id="260" r:id="rId8"/>
    <p:sldId id="278" r:id="rId9"/>
    <p:sldId id="314" r:id="rId10"/>
    <p:sldId id="315" r:id="rId11"/>
    <p:sldId id="316" r:id="rId12"/>
    <p:sldId id="318" r:id="rId13"/>
    <p:sldId id="320" r:id="rId14"/>
    <p:sldId id="321" r:id="rId15"/>
    <p:sldId id="322" r:id="rId16"/>
    <p:sldId id="324" r:id="rId17"/>
    <p:sldId id="323" r:id="rId18"/>
    <p:sldId id="325" r:id="rId19"/>
    <p:sldId id="326" r:id="rId20"/>
    <p:sldId id="294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0013" autoAdjust="0"/>
  </p:normalViewPr>
  <p:slideViewPr>
    <p:cSldViewPr snapToGrid="0" snapToObjects="1">
      <p:cViewPr varScale="1">
        <p:scale>
          <a:sx n="77" d="100"/>
          <a:sy n="77" d="100"/>
        </p:scale>
        <p:origin x="20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mke Terwiel" userId="42bfa86a-3fd1-4524-8064-f25b2043f37b" providerId="ADAL" clId="{1DCCE76E-BE61-4752-AB56-C65CA7566D58}"/>
    <pc:docChg chg="custSel modSld">
      <pc:chgData name="Femke Terwiel" userId="42bfa86a-3fd1-4524-8064-f25b2043f37b" providerId="ADAL" clId="{1DCCE76E-BE61-4752-AB56-C65CA7566D58}" dt="2020-04-09T16:19:42.770" v="19" actId="20577"/>
      <pc:docMkLst>
        <pc:docMk/>
      </pc:docMkLst>
      <pc:sldChg chg="modSp">
        <pc:chgData name="Femke Terwiel" userId="42bfa86a-3fd1-4524-8064-f25b2043f37b" providerId="ADAL" clId="{1DCCE76E-BE61-4752-AB56-C65CA7566D58}" dt="2020-04-09T16:18:15.270" v="0" actId="2710"/>
        <pc:sldMkLst>
          <pc:docMk/>
          <pc:sldMk cId="238991081" sldId="316"/>
        </pc:sldMkLst>
        <pc:spChg chg="mod">
          <ac:chgData name="Femke Terwiel" userId="42bfa86a-3fd1-4524-8064-f25b2043f37b" providerId="ADAL" clId="{1DCCE76E-BE61-4752-AB56-C65CA7566D58}" dt="2020-04-09T16:18:15.270" v="0" actId="2710"/>
          <ac:spMkLst>
            <pc:docMk/>
            <pc:sldMk cId="238991081" sldId="316"/>
            <ac:spMk id="3" creationId="{DF0B4203-A467-4C8D-85F1-B464BE73D68A}"/>
          </ac:spMkLst>
        </pc:spChg>
      </pc:sldChg>
      <pc:sldChg chg="modSp">
        <pc:chgData name="Femke Terwiel" userId="42bfa86a-3fd1-4524-8064-f25b2043f37b" providerId="ADAL" clId="{1DCCE76E-BE61-4752-AB56-C65CA7566D58}" dt="2020-04-09T16:18:42.613" v="2" actId="255"/>
        <pc:sldMkLst>
          <pc:docMk/>
          <pc:sldMk cId="3828835396" sldId="318"/>
        </pc:sldMkLst>
        <pc:spChg chg="mod">
          <ac:chgData name="Femke Terwiel" userId="42bfa86a-3fd1-4524-8064-f25b2043f37b" providerId="ADAL" clId="{1DCCE76E-BE61-4752-AB56-C65CA7566D58}" dt="2020-04-09T16:18:42.613" v="2" actId="255"/>
          <ac:spMkLst>
            <pc:docMk/>
            <pc:sldMk cId="3828835396" sldId="318"/>
            <ac:spMk id="3" creationId="{2FD2DBB7-D375-4DD5-A3E0-AB55E9F0FF82}"/>
          </ac:spMkLst>
        </pc:spChg>
      </pc:sldChg>
      <pc:sldChg chg="modSp">
        <pc:chgData name="Femke Terwiel" userId="42bfa86a-3fd1-4524-8064-f25b2043f37b" providerId="ADAL" clId="{1DCCE76E-BE61-4752-AB56-C65CA7566D58}" dt="2020-04-09T16:19:14.359" v="5" actId="5793"/>
        <pc:sldMkLst>
          <pc:docMk/>
          <pc:sldMk cId="2235389254" sldId="325"/>
        </pc:sldMkLst>
        <pc:spChg chg="mod">
          <ac:chgData name="Femke Terwiel" userId="42bfa86a-3fd1-4524-8064-f25b2043f37b" providerId="ADAL" clId="{1DCCE76E-BE61-4752-AB56-C65CA7566D58}" dt="2020-04-09T16:19:14.359" v="5" actId="5793"/>
          <ac:spMkLst>
            <pc:docMk/>
            <pc:sldMk cId="2235389254" sldId="325"/>
            <ac:spMk id="3" creationId="{574AF831-F512-46F8-B9E3-446F07F74139}"/>
          </ac:spMkLst>
        </pc:spChg>
      </pc:sldChg>
      <pc:sldChg chg="modSp">
        <pc:chgData name="Femke Terwiel" userId="42bfa86a-3fd1-4524-8064-f25b2043f37b" providerId="ADAL" clId="{1DCCE76E-BE61-4752-AB56-C65CA7566D58}" dt="2020-04-09T16:19:42.770" v="19" actId="20577"/>
        <pc:sldMkLst>
          <pc:docMk/>
          <pc:sldMk cId="4831056" sldId="326"/>
        </pc:sldMkLst>
        <pc:spChg chg="mod">
          <ac:chgData name="Femke Terwiel" userId="42bfa86a-3fd1-4524-8064-f25b2043f37b" providerId="ADAL" clId="{1DCCE76E-BE61-4752-AB56-C65CA7566D58}" dt="2020-04-09T16:19:42.770" v="19" actId="20577"/>
          <ac:spMkLst>
            <pc:docMk/>
            <pc:sldMk cId="4831056" sldId="326"/>
            <ac:spMk id="3" creationId="{574AF831-F512-46F8-B9E3-446F07F7413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B9EEF-799F-4C20-8E3B-88E638E9D993}" type="datetimeFigureOut">
              <a:rPr lang="nl-NL" smtClean="0"/>
              <a:t>9-4-2020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98951-86FD-487E-8680-9B1CD9CCFC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148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DFD61B48-5DA9-4345-A69A-C84278B788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9pPr>
          </a:lstStyle>
          <a:p>
            <a:fld id="{6D3C09BE-76D3-45AD-8FC7-70D5B0C93BDD}" type="slidenum">
              <a:rPr lang="en-US" altLang="nl-NL" sz="1200" smtClean="0"/>
              <a:pPr/>
              <a:t>2</a:t>
            </a:fld>
            <a:endParaRPr lang="en-US" altLang="nl-NL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B1B75CE6-5F59-4E75-83EF-4A74C17C77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FB460C83-44B2-4ECF-910B-F0AD07661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b="1" dirty="0">
              <a:latin typeface="Arial" panose="020B0604020202020204" pitchFamily="34" charset="0"/>
              <a:ea typeface="ヒラギノ角ゴ Pro W3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5857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6C22A74-EEE7-4714-977A-187C4DC18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2771" name="Tijdelijke aanduiding voor notities 2">
            <a:extLst>
              <a:ext uri="{FF2B5EF4-FFF2-40B4-BE49-F238E27FC236}">
                <a16:creationId xmlns:a16="http://schemas.microsoft.com/office/drawing/2014/main" id="{F363A60B-4B2F-4666-9D9D-7330393DA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nl-NL" altLang="nl-NL">
                <a:latin typeface="Arial" panose="020B0604020202020204" pitchFamily="34" charset="0"/>
                <a:ea typeface="ヒラギノ角ゴ Pro W3" pitchFamily="-80" charset="-128"/>
              </a:rPr>
              <a:t>Zijn er nog vragen?</a:t>
            </a:r>
          </a:p>
        </p:txBody>
      </p:sp>
      <p:sp>
        <p:nvSpPr>
          <p:cNvPr id="32772" name="Tijdelijke aanduiding voor dianummer 3">
            <a:extLst>
              <a:ext uri="{FF2B5EF4-FFF2-40B4-BE49-F238E27FC236}">
                <a16:creationId xmlns:a16="http://schemas.microsoft.com/office/drawing/2014/main" id="{89CCCF36-5163-4DB2-96F6-2932F8D78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9pPr>
          </a:lstStyle>
          <a:p>
            <a:fld id="{A832A23D-22D3-4037-8727-20C9BB8F2B4C}" type="slidenum">
              <a:rPr lang="en-US" altLang="nl-NL" sz="1200" smtClean="0"/>
              <a:pPr/>
              <a:t>14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1185035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628650" y="642220"/>
            <a:ext cx="6776605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 uilt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740250" y="1825625"/>
            <a:ext cx="3775100" cy="40386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grafiek 6"/>
          <p:cNvSpPr>
            <a:spLocks noGrp="1"/>
          </p:cNvSpPr>
          <p:nvPr>
            <p:ph type="chart" sz="quarter" idx="12"/>
          </p:nvPr>
        </p:nvSpPr>
        <p:spPr>
          <a:xfrm>
            <a:off x="628650" y="1825625"/>
            <a:ext cx="4025900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92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8650" y="1903413"/>
            <a:ext cx="7886700" cy="3976997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30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628650" y="1858963"/>
            <a:ext cx="3906179" cy="3998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4824413" y="1858964"/>
            <a:ext cx="3690937" cy="399891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161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o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828800"/>
            <a:ext cx="5720944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2717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7886700" cy="3876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630238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/>
          </p:nvPr>
        </p:nvSpPr>
        <p:spPr>
          <a:xfrm>
            <a:off x="4629152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49" y="1825625"/>
            <a:ext cx="3883877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24039" y="1825625"/>
            <a:ext cx="3891311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8741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628650" y="1828800"/>
            <a:ext cx="4411663" cy="4029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698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76B471-3CAB-439E-98B2-572B039090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7C94F3-E575-424B-8E4C-72C52F7CCC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094892-3ED6-4C6B-8A1F-7F9F002641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946D4-79D4-459D-9227-F172BBE75238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2520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0"/>
          </p:nvPr>
        </p:nvSpPr>
        <p:spPr>
          <a:xfrm>
            <a:off x="628650" y="1790700"/>
            <a:ext cx="7886700" cy="41419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61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058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  <p:sldLayoutId id="2147483664" r:id="rId5"/>
    <p:sldLayoutId id="2147483673" r:id="rId6"/>
    <p:sldLayoutId id="2147483683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36574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14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6571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c-nijmegen.nl/mbo-opleidingen/economie-en-ondernemen/juridisch-administratief-dienstverlener-01278o" TargetMode="External"/><Relationship Id="rId2" Type="http://schemas.openxmlformats.org/officeDocument/2006/relationships/hyperlink" Target="http://www.rocnijmegen.nl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roc-nijmegen.nl/mbo-opleidingen/economie-en-ondernemen/medewerker-personeel-en-arbeid-00919o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n.vandenbrand@roc-nijmegen.nl" TargetMode="External"/><Relationship Id="rId2" Type="http://schemas.openxmlformats.org/officeDocument/2006/relationships/hyperlink" Target="mailto:p.drabbe@roc-nijmegen.nl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c-nijmegen.nl/mbo-opleidingen/economie-en-ondernemen/juridisch-administratief-dienstverlener-01278o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c-nijmegen.nl/mbo-opleidingen/economie-en-ondernemen/medewerker-personeel-en-arbeid-00919o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2E2BF-235D-4C51-9673-2FF940668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Juridisch administratieve beroepen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C22894D-8D72-4AB5-8BA4-05730C077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4" y="2651077"/>
            <a:ext cx="6064725" cy="242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406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B6EB02-CE0D-4FC8-89C2-D0B0ACFBA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Arial"/>
              </a:rPr>
              <a:t>Trots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B94668-F371-4C6A-8C1E-0521AFF5B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cs typeface="Arial"/>
              </a:rPr>
              <a:t>Excursies naar gemeentes, OM, Den Haag en Brussel</a:t>
            </a:r>
          </a:p>
          <a:p>
            <a:pPr>
              <a:defRPr/>
            </a:pPr>
            <a:r>
              <a:rPr lang="nl-NL" dirty="0">
                <a:cs typeface="Arial"/>
              </a:rPr>
              <a:t>Veel studenten die doorstromen naar het HBO</a:t>
            </a:r>
          </a:p>
          <a:p>
            <a:pPr>
              <a:defRPr/>
            </a:pPr>
            <a:r>
              <a:rPr lang="nl-NL" dirty="0">
                <a:cs typeface="Arial"/>
              </a:rPr>
              <a:t>Mogelijkheid om te versnellen</a:t>
            </a:r>
          </a:p>
          <a:p>
            <a:pPr>
              <a:defRPr/>
            </a:pPr>
            <a:r>
              <a:rPr lang="nl-NL" dirty="0">
                <a:cs typeface="Arial"/>
              </a:rPr>
              <a:t>Opleiding groeit, meer instroom en minder uitval</a:t>
            </a:r>
          </a:p>
          <a:p>
            <a:pPr>
              <a:defRPr/>
            </a:pPr>
            <a:r>
              <a:rPr lang="nl-NL" dirty="0">
                <a:cs typeface="Arial"/>
              </a:rPr>
              <a:t>Samenwerking werkveld </a:t>
            </a:r>
            <a:r>
              <a:rPr lang="nl-NL" sz="2000" i="1" dirty="0">
                <a:cs typeface="Arial"/>
              </a:rPr>
              <a:t>o.a. bij gastlessen en examinering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2">
            <a:extLst>
              <a:ext uri="{FF2B5EF4-FFF2-40B4-BE49-F238E27FC236}">
                <a16:creationId xmlns:a16="http://schemas.microsoft.com/office/drawing/2014/main" id="{8ABD6AC9-09B0-48FA-882C-6BAB21B4D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0"/>
            <a:ext cx="24479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9B295CB-B1B0-4039-987A-27AD1D1CA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4" y="5225455"/>
            <a:ext cx="2447925" cy="16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181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84D08-FB34-4D2B-A193-328F5D6F5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Aanmeldprocedure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179BAB-3FC0-4A8E-B664-14DB261508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nl-NL" i="1" dirty="0"/>
              <a:t>Aanmelden via de website</a:t>
            </a:r>
            <a:r>
              <a:rPr lang="nl-NL" dirty="0"/>
              <a:t> (www.roc-nijmegen.nl)</a:t>
            </a:r>
          </a:p>
          <a:p>
            <a:pPr>
              <a:buFont typeface="Arial" panose="020B0604020202020204" pitchFamily="34" charset="0"/>
              <a:buChar char="-"/>
              <a:defRPr/>
            </a:pPr>
            <a:r>
              <a:rPr lang="nl-NL" dirty="0"/>
              <a:t>Ontvangstbevestiging</a:t>
            </a:r>
          </a:p>
          <a:p>
            <a:pPr>
              <a:buFont typeface="Arial" panose="020B0604020202020204" pitchFamily="34" charset="0"/>
              <a:buChar char="-"/>
              <a:defRPr/>
            </a:pPr>
            <a:r>
              <a:rPr lang="nl-NL" dirty="0"/>
              <a:t>Oproep voor intakegesprek</a:t>
            </a:r>
          </a:p>
          <a:p>
            <a:pPr>
              <a:buFont typeface="Arial" panose="020B0604020202020204" pitchFamily="34" charset="0"/>
              <a:buChar char="-"/>
              <a:defRPr/>
            </a:pPr>
            <a:r>
              <a:rPr lang="nl-NL" dirty="0"/>
              <a:t>Doorstroomformulier verplicht</a:t>
            </a:r>
          </a:p>
          <a:p>
            <a:pPr>
              <a:buFont typeface="Arial" panose="020B0604020202020204" pitchFamily="34" charset="0"/>
              <a:buChar char="-"/>
              <a:defRPr/>
            </a:pPr>
            <a:r>
              <a:rPr lang="nl-NL" dirty="0"/>
              <a:t>Besluit per post</a:t>
            </a:r>
          </a:p>
          <a:p>
            <a:pPr>
              <a:defRPr/>
            </a:pPr>
            <a:endParaRPr lang="nl-NL" dirty="0"/>
          </a:p>
          <a:p>
            <a:pPr marL="0" indent="0">
              <a:buNone/>
              <a:defRPr/>
            </a:pPr>
            <a:r>
              <a:rPr lang="nl-NL" i="1" dirty="0"/>
              <a:t>Kosten:</a:t>
            </a:r>
          </a:p>
          <a:p>
            <a:pPr>
              <a:defRPr/>
            </a:pPr>
            <a:r>
              <a:rPr lang="nl-NL" dirty="0"/>
              <a:t>Schoolgeld, boeken en materialen.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7955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072E2-DEE1-4F3C-B6F2-F40028A0A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informatie op onze website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4AF831-F512-46F8-B9E3-446F07F741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nl-NL" altLang="nl-NL" dirty="0"/>
              <a:t>Kijk voor meer info op: </a:t>
            </a:r>
            <a:r>
              <a:rPr lang="nl-NL" altLang="nl-NL" dirty="0">
                <a:hlinkClick r:id="rId2"/>
              </a:rPr>
              <a:t>www.</a:t>
            </a:r>
            <a:r>
              <a:rPr lang="nl-NL" altLang="nl-NL" dirty="0">
                <a:sym typeface="Wingdings" panose="05000000000000000000" pitchFamily="2" charset="2"/>
                <a:hlinkClick r:id="rId2"/>
              </a:rPr>
              <a:t>roc-nijmegen.nl </a:t>
            </a:r>
            <a:endParaRPr lang="nl-NL" altLang="nl-NL" dirty="0"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buNone/>
            </a:pPr>
            <a:endParaRPr lang="nl-NL" altLang="nl-NL" dirty="0"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nl-NL" altLang="nl-NL" dirty="0"/>
              <a:t>Juridisch Administratief Dienstverlener vind je </a:t>
            </a:r>
            <a:r>
              <a:rPr lang="nl-NL" altLang="nl-NL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hier</a:t>
            </a:r>
            <a:r>
              <a:rPr lang="nl-NL" altLang="nl-NL" dirty="0"/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nl-NL" altLang="nl-NL" dirty="0"/>
          </a:p>
          <a:p>
            <a:pPr>
              <a:spcBef>
                <a:spcPct val="0"/>
              </a:spcBef>
              <a:buFontTx/>
              <a:buChar char="-"/>
            </a:pPr>
            <a:r>
              <a:rPr lang="nl-NL" altLang="nl-NL" dirty="0"/>
              <a:t>Medewerker Human Resource Management vind je </a:t>
            </a:r>
            <a:r>
              <a:rPr lang="nl-NL" altLang="nl-NL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hier</a:t>
            </a:r>
            <a:r>
              <a:rPr lang="nl-NL" altLang="nl-NL" dirty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5389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072E2-DEE1-4F3C-B6F2-F40028A0A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Meer informatie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4AF831-F512-46F8-B9E3-446F07F741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b="1" dirty="0">
                <a:solidFill>
                  <a:schemeClr val="tx2">
                    <a:lumMod val="10000"/>
                  </a:schemeClr>
                </a:solidFill>
              </a:rPr>
              <a:t>Onze voorlichters: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Piet Drabbe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nl-NL" sz="3200" dirty="0">
                <a:solidFill>
                  <a:schemeClr val="tx2">
                    <a:lumMod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p.drabbe@roc-nijmegen.nl</a:t>
            </a:r>
            <a:endParaRPr lang="nl-NL" sz="3200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	06-40 13 83 01 (di en woe 13.00-17.00)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Nancy van den Brand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nl-NL" sz="3200" dirty="0">
                <a:solidFill>
                  <a:schemeClr val="tx2">
                    <a:lumMod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n.vandenbrand@roc-nijmegen.nl</a:t>
            </a:r>
            <a:endParaRPr lang="nl-NL" sz="3200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	06-30 29 83 14 (ma en vr 13.00-17.00)</a:t>
            </a:r>
          </a:p>
          <a:p>
            <a:pPr>
              <a:lnSpc>
                <a:spcPct val="80000"/>
              </a:lnSpc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Informatie via je decaan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nl-NL" sz="3200" b="1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b="1" dirty="0">
                <a:solidFill>
                  <a:schemeClr val="tx2">
                    <a:lumMod val="10000"/>
                  </a:schemeClr>
                </a:solidFill>
              </a:rPr>
              <a:t>Je kunt ook terecht bij ons infocentrum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Campusbaan 6, Nijmegen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nl-NL" sz="3200" dirty="0">
                <a:solidFill>
                  <a:schemeClr val="tx2">
                    <a:lumMod val="10000"/>
                  </a:schemeClr>
                </a:solidFill>
              </a:rPr>
              <a:t>Tel. 0900 - 9609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7759605-4FFD-46D5-8A0F-A34D0F5BF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6365357" y="3432240"/>
            <a:ext cx="1979707" cy="148787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BA758A8-5C97-4F9C-919C-8C4492258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357" y="1865250"/>
            <a:ext cx="2173453" cy="127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Afbeelding 1" descr="ROC-DSB-CM-13xxx-PPT-format-BEELD-9.jpg">
            <a:extLst>
              <a:ext uri="{FF2B5EF4-FFF2-40B4-BE49-F238E27FC236}">
                <a16:creationId xmlns:a16="http://schemas.microsoft.com/office/drawing/2014/main" id="{881D281A-96D6-4865-AB65-D4E892DC5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-39688"/>
            <a:ext cx="9234488" cy="693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7083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2" descr="ROC-DSB-CM-13xxx-PPT-format-BEELD-3.jpg">
            <a:extLst>
              <a:ext uri="{FF2B5EF4-FFF2-40B4-BE49-F238E27FC236}">
                <a16:creationId xmlns:a16="http://schemas.microsoft.com/office/drawing/2014/main" id="{53E87F0C-94F0-499D-B5CE-5C1248523F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Afbeelding 1">
            <a:extLst>
              <a:ext uri="{FF2B5EF4-FFF2-40B4-BE49-F238E27FC236}">
                <a16:creationId xmlns:a16="http://schemas.microsoft.com/office/drawing/2014/main" id="{96C90F1D-F91F-4C58-BBB9-38BA92B72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724400"/>
            <a:ext cx="2160587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B349344-49D2-4A0A-9F5E-81E7882C991A}"/>
              </a:ext>
            </a:extLst>
          </p:cNvPr>
          <p:cNvSpPr txBox="1"/>
          <p:nvPr/>
        </p:nvSpPr>
        <p:spPr>
          <a:xfrm>
            <a:off x="4572000" y="4149080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Wij zitten op de Campusbaan in de E-toren op de 1</a:t>
            </a:r>
            <a:r>
              <a:rPr lang="nl-NL" baseline="30000" dirty="0"/>
              <a:t>ste</a:t>
            </a:r>
            <a:r>
              <a:rPr lang="nl-NL" dirty="0"/>
              <a:t> en 2</a:t>
            </a:r>
            <a:r>
              <a:rPr lang="nl-NL" baseline="30000" dirty="0"/>
              <a:t>e</a:t>
            </a:r>
            <a:r>
              <a:rPr lang="nl-NL" dirty="0"/>
              <a:t> verdieping</a:t>
            </a:r>
          </a:p>
        </p:txBody>
      </p:sp>
    </p:spTree>
    <p:extLst>
      <p:ext uri="{BB962C8B-B14F-4D97-AF65-F5344CB8AC3E}">
        <p14:creationId xmlns:p14="http://schemas.microsoft.com/office/powerpoint/2010/main" val="1782618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CCCBC-1DCD-4935-A8F2-E5F845FBC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Arial"/>
              </a:rPr>
              <a:t>Juridisch administratieve beroepen N4</a:t>
            </a:r>
            <a:br>
              <a:rPr lang="nl-NL" dirty="0">
                <a:cs typeface="Arial"/>
              </a:rPr>
            </a:b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9229B4-9E47-450C-8F86-A14F5BE518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BOL-opleiding (BBL in Nijmegen niet mogelijk)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Niveau 4 opleiding (niveau 3 opleiding niet mogelijk)</a:t>
            </a:r>
          </a:p>
          <a:p>
            <a:pPr marL="0" indent="0">
              <a:buFontTx/>
              <a:buNone/>
              <a:defRPr/>
            </a:pPr>
            <a:endParaRPr 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buFontTx/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2 profielen:</a:t>
            </a:r>
          </a:p>
          <a:p>
            <a:pPr marL="609600" indent="-609600"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</a:rPr>
              <a:t>Juridisch administratief dienstverlener</a:t>
            </a:r>
          </a:p>
          <a:p>
            <a:pPr marL="609600" indent="-609600"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Werkzaam binnen Openbaar Bestuur of de Zakelijke Dienstverlening</a:t>
            </a:r>
          </a:p>
          <a:p>
            <a:pPr marL="609600" indent="-609600">
              <a:buNone/>
              <a:defRPr/>
            </a:pPr>
            <a:r>
              <a:rPr lang="nl-NL" i="1" dirty="0">
                <a:solidFill>
                  <a:schemeClr val="tx2">
                    <a:lumMod val="10000"/>
                  </a:schemeClr>
                </a:solidFill>
              </a:rPr>
              <a:t>Denk aan baliemedewerker gemeente, incassomedewerker</a:t>
            </a:r>
          </a:p>
          <a:p>
            <a:pPr marL="609600" indent="-609600">
              <a:buNone/>
              <a:defRPr/>
            </a:pPr>
            <a:endParaRPr 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609600" indent="-609600"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</a:rPr>
              <a:t>Medewerker Human Resource Management</a:t>
            </a:r>
          </a:p>
          <a:p>
            <a:pPr marL="609600" indent="-609600">
              <a:buNone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Werkzaam op een afdeling personeelszaken of bij een uitzendbureau</a:t>
            </a:r>
          </a:p>
          <a:p>
            <a:pPr marL="609600" indent="-609600">
              <a:buNone/>
              <a:defRPr/>
            </a:pPr>
            <a:r>
              <a:rPr lang="nl-NL" i="1" dirty="0">
                <a:solidFill>
                  <a:schemeClr val="tx2">
                    <a:lumMod val="10000"/>
                  </a:schemeClr>
                </a:solidFill>
              </a:rPr>
              <a:t>Denk aan administratief medewerker HRM, intercedent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896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A306BF-10B5-490C-909D-D56FA0E4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Past de opleiding bij jou?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9F1F12-BEFB-4524-924D-7C0D13818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cs typeface="Arial"/>
              </a:rPr>
              <a:t>Juridisch administratieve beroepen N4</a:t>
            </a:r>
          </a:p>
          <a:p>
            <a:pPr marL="609600" indent="-609600">
              <a:buNone/>
              <a:defRPr/>
            </a:pPr>
            <a:r>
              <a:rPr lang="nl-NL" altLang="nl-NL" i="1" dirty="0">
                <a:solidFill>
                  <a:schemeClr val="tx2">
                    <a:lumMod val="10000"/>
                  </a:schemeClr>
                </a:solidFill>
              </a:rPr>
              <a:t>valt binnen het domein Economie en Administratie </a:t>
            </a:r>
          </a:p>
          <a:p>
            <a:pPr marL="609600" indent="-609600">
              <a:buNone/>
              <a:defRPr/>
            </a:pPr>
            <a:endParaRPr lang="nl-NL" i="1" dirty="0">
              <a:solidFill>
                <a:schemeClr val="tx2">
                  <a:lumMod val="10000"/>
                </a:schemeClr>
              </a:solidFill>
              <a:cs typeface="Arial"/>
            </a:endParaRP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Verstrekken van informatie en advies</a:t>
            </a: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Opstellen van (juridische) documenten</a:t>
            </a: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Administratieve ondersteunende werkzaamheden</a:t>
            </a: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Dienstverlening aan cliënten van verschillende culturele achtergronden </a:t>
            </a:r>
          </a:p>
          <a:p>
            <a:pPr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</a:rPr>
              <a:t>Omgaan met vertrouwelijke informatie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09028E9-C0F7-4F5F-8332-CEE51F56A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845" y="5640283"/>
            <a:ext cx="3016155" cy="122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5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8693C-41F9-424B-A151-D739A6B35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altLang="nl-NL" dirty="0"/>
              <a:t>Opleiding: Juridisch Administratief Dienstverlener (niveau 4)</a:t>
            </a:r>
            <a:br>
              <a:rPr lang="nl-NL" altLang="nl-NL" dirty="0"/>
            </a:b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0B4203-A467-4C8D-85F1-B464BE73D6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Clr>
                <a:schemeClr val="accent5">
                  <a:lumMod val="10000"/>
                </a:schemeClr>
              </a:buClr>
              <a:buFontTx/>
              <a:buChar char="-"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BOL opleiding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chemeClr val="accent5">
                  <a:lumMod val="10000"/>
                </a:schemeClr>
              </a:buClr>
              <a:buFontTx/>
              <a:buChar char="-"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3 jaar</a:t>
            </a:r>
          </a:p>
          <a:p>
            <a:pPr>
              <a:lnSpc>
                <a:spcPct val="120000"/>
              </a:lnSpc>
              <a:spcBef>
                <a:spcPct val="0"/>
              </a:spcBef>
              <a:buClr>
                <a:schemeClr val="accent5">
                  <a:lumMod val="10000"/>
                </a:schemeClr>
              </a:buClr>
              <a:buFontTx/>
              <a:buChar char="-"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https://www.roc-nijmegen.nl/mbo-opleidingen/economie-en-ondernemen/juridisch-administratief-dienstverlener-01278o</a:t>
            </a:r>
            <a:endParaRPr lang="nl-NL" dirty="0">
              <a:solidFill>
                <a:schemeClr val="tx2">
                  <a:lumMod val="10000"/>
                </a:schemeClr>
              </a:solidFill>
            </a:endParaRPr>
          </a:p>
          <a:p>
            <a:pPr>
              <a:buNone/>
              <a:defRPr/>
            </a:pPr>
            <a:endParaRPr lang="nl-NL" b="1" dirty="0">
              <a:solidFill>
                <a:schemeClr val="tx2">
                  <a:lumMod val="10000"/>
                </a:schemeClr>
              </a:solidFill>
              <a:ea typeface="ヒラギノ角ゴ Pro W3" charset="-128"/>
            </a:endParaRPr>
          </a:p>
          <a:p>
            <a:pPr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Toekomstig beroep Openbaar Bestuur: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Baliewerkzaamheden bij een gemeente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Aanvragen afhandelen bij een gemeente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Werken bij de rechtbank of het Openbaar Ministerie</a:t>
            </a:r>
          </a:p>
          <a:p>
            <a:pPr>
              <a:buFont typeface="Arial" pitchFamily="34" charset="0"/>
              <a:buChar char="•"/>
              <a:defRPr/>
            </a:pPr>
            <a:endParaRPr lang="nl-NL" dirty="0">
              <a:solidFill>
                <a:schemeClr val="tx2">
                  <a:lumMod val="10000"/>
                </a:schemeClr>
              </a:solidFill>
              <a:ea typeface="ヒラギノ角ゴ Pro W3" charset="-128"/>
            </a:endParaRPr>
          </a:p>
          <a:p>
            <a:pPr>
              <a:buNone/>
              <a:defRPr/>
            </a:pPr>
            <a:r>
              <a:rPr lang="nl-NL" b="1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Toekomstig beroep Zakelijke Dienstverlening: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Werken bij een deurwaarder of incassobureau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Werken bij een notariskantoor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nl-NL" dirty="0">
                <a:solidFill>
                  <a:schemeClr val="tx2">
                    <a:lumMod val="10000"/>
                  </a:schemeClr>
                </a:solidFill>
                <a:ea typeface="ヒラギノ角ゴ Pro W3" charset="-128"/>
              </a:rPr>
              <a:t>Werken bij een advocatenkantoor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Tx/>
              <a:buChar char="-"/>
            </a:pPr>
            <a:endParaRPr 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991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D26C1F-A22D-4ADF-92A0-9E74130C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Opleiding: Medewerker HRM niveau 4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D2DBB7-D375-4DD5-A3E0-AB55E9F0FF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r>
              <a:rPr lang="nl-NL" altLang="nl-NL" sz="1800" dirty="0">
                <a:solidFill>
                  <a:schemeClr val="accent4">
                    <a:lumMod val="50000"/>
                  </a:schemeClr>
                </a:solidFill>
              </a:rPr>
              <a:t>BOL-opleiding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r>
              <a:rPr lang="nl-NL" altLang="nl-NL" sz="1800" dirty="0">
                <a:solidFill>
                  <a:schemeClr val="accent4">
                    <a:lumMod val="50000"/>
                  </a:schemeClr>
                </a:solidFill>
              </a:rPr>
              <a:t>3 jaar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r>
              <a:rPr lang="nl-NL" sz="1800" dirty="0">
                <a:hlinkClick r:id="rId2"/>
              </a:rPr>
              <a:t>https://www.roc-nijmegen.nl/mbo-opleidingen/economie-en-ondernemen/medewerker-personeel-en-arbeid-00919o</a:t>
            </a:r>
            <a:endParaRPr lang="nl-NL" sz="1800" dirty="0"/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endParaRPr lang="nl-NL" sz="1800" b="1" dirty="0">
              <a:ea typeface="ヒラギノ角ゴ Pro W3" charset="-128"/>
            </a:endParaRPr>
          </a:p>
          <a:p>
            <a:pPr marL="0" indent="0">
              <a:spcBef>
                <a:spcPct val="0"/>
              </a:spcBef>
              <a:buClr>
                <a:schemeClr val="accent5">
                  <a:lumMod val="10000"/>
                </a:schemeClr>
              </a:buClr>
              <a:buNone/>
            </a:pPr>
            <a:r>
              <a:rPr lang="nl-NL" sz="1800" b="1" dirty="0">
                <a:ea typeface="ヒラギノ角ゴ Pro W3" charset="-128"/>
              </a:rPr>
              <a:t>Toekomstig beroep als medewerker HRM: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sz="1800" dirty="0"/>
              <a:t>Je bent betrokken bij werving- en selectie en bemiddeling van personeel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sz="1800" dirty="0"/>
              <a:t>Je berekent inkomen en vergoedingen en stelt (</a:t>
            </a:r>
            <a:r>
              <a:rPr lang="nl-NL" sz="1800" dirty="0" err="1"/>
              <a:t>arbeids</a:t>
            </a:r>
            <a:r>
              <a:rPr lang="nl-NL" sz="1800" dirty="0"/>
              <a:t>)overeenkomsten op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sz="1800" dirty="0"/>
              <a:t>Je levert en presenteert informatie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sz="1800" dirty="0"/>
              <a:t>Je geeft voorlichting en advies aan het personeel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nl-NL" sz="1800" dirty="0"/>
              <a:t>Je houdt de personeelsadministratie bij</a:t>
            </a:r>
          </a:p>
          <a:p>
            <a:pPr>
              <a:spcBef>
                <a:spcPct val="0"/>
              </a:spcBef>
              <a:buClr>
                <a:schemeClr val="accent5">
                  <a:lumMod val="10000"/>
                </a:schemeClr>
              </a:buClr>
              <a:buFont typeface="Arial" panose="020B0604020202020204" pitchFamily="34" charset="0"/>
              <a:buChar char="-"/>
            </a:pPr>
            <a:endParaRPr lang="nl-NL" altLang="nl-NL" sz="1800" b="1" dirty="0"/>
          </a:p>
          <a:p>
            <a:pPr marL="0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82883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6FB140-52EF-44E6-8A16-E982E1A3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nl-NL" altLang="nl-NL" dirty="0"/>
              <a:t>BPV / stageverdeling</a:t>
            </a:r>
            <a:br>
              <a:rPr lang="nl-NL" altLang="nl-NL" i="1" dirty="0"/>
            </a:br>
            <a:r>
              <a:rPr lang="nl-NL" altLang="nl-NL" sz="2400" i="1" dirty="0"/>
              <a:t>Beroepspraktijkvorming</a:t>
            </a:r>
            <a:br>
              <a:rPr lang="nl-NL" altLang="nl-NL" i="1" dirty="0"/>
            </a:b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A3ECC5-3785-4812-9A07-536B315C45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BD2F93F-3AEA-4F60-92F4-24FB185E4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219770"/>
            <a:ext cx="8171666" cy="274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3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138543-2CAA-460A-A977-764D19880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 deze opleiding(en)?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EE1D35-4668-4807-85BD-E70F31F961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Lucida Grande"/>
              <a:buChar char="–"/>
              <a:defRPr/>
            </a:pPr>
            <a:r>
              <a:rPr lang="nl-NL" dirty="0"/>
              <a:t>Werken, redelijke kans op het vinden van een baan. Vaak via netwerk of voormalige stage</a:t>
            </a:r>
          </a:p>
          <a:p>
            <a:pPr>
              <a:buFont typeface="Lucida Grande"/>
              <a:buChar char="–"/>
              <a:defRPr/>
            </a:pPr>
            <a:r>
              <a:rPr lang="nl-NL" dirty="0"/>
              <a:t>Vervolgopleiding, 75% stroomt door naar het HBO, HBO Recht, SJD, Maatschappelijk Werk, HRM</a:t>
            </a:r>
          </a:p>
          <a:p>
            <a:pPr marL="609600" indent="-609600">
              <a:buNone/>
              <a:defRPr/>
            </a:pPr>
            <a:endParaRPr lang="nl-NL" b="1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0929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134700-CF99-4D68-BECC-840A287D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Toelatingseisen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27DCDB-7EB8-4D0E-A8E9-684F0151D4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Niveau 4:</a:t>
            </a:r>
          </a:p>
          <a:p>
            <a:pPr>
              <a:spcBef>
                <a:spcPct val="0"/>
              </a:spcBef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Theoretische leerweg</a:t>
            </a:r>
          </a:p>
          <a:p>
            <a:pPr>
              <a:spcBef>
                <a:spcPct val="0"/>
              </a:spcBef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Gemengde leerweg </a:t>
            </a:r>
          </a:p>
          <a:p>
            <a:pPr>
              <a:spcBef>
                <a:spcPct val="0"/>
              </a:spcBef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Kaderberoepsgerichte leerweg </a:t>
            </a:r>
          </a:p>
          <a:p>
            <a:pPr>
              <a:spcBef>
                <a:spcPct val="0"/>
              </a:spcBef>
            </a:pPr>
            <a:endParaRPr lang="nl-NL" alt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Als het profiel niet aansluit, wordt in het intakegesprek bepaald of instroom mogelijk is. </a:t>
            </a:r>
          </a:p>
          <a:p>
            <a:pPr marL="0" indent="0">
              <a:spcBef>
                <a:spcPct val="0"/>
              </a:spcBef>
              <a:buNone/>
            </a:pPr>
            <a:endParaRPr lang="nl-NL" altLang="nl-NL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altLang="nl-NL" dirty="0">
                <a:solidFill>
                  <a:schemeClr val="tx2">
                    <a:lumMod val="10000"/>
                  </a:schemeClr>
                </a:solidFill>
              </a:rPr>
              <a:t>Daarnaast bestaat de mogelijkheid van een capaciteitentest.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5927127"/>
      </p:ext>
    </p:extLst>
  </p:cSld>
  <p:clrMapOvr>
    <a:masterClrMapping/>
  </p:clrMapOvr>
</p:sld>
</file>

<file path=ppt/theme/theme1.xml><?xml version="1.0" encoding="utf-8"?>
<a:theme xmlns:a="http://schemas.openxmlformats.org/drawingml/2006/main" name="ROC Nijmegen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D67265A2-D181-452A-8EBD-6AD4E3BBD436}"/>
    </a:ext>
  </a:extLst>
</a:theme>
</file>

<file path=ppt/theme/theme2.xml><?xml version="1.0" encoding="utf-8"?>
<a:theme xmlns:a="http://schemas.openxmlformats.org/drawingml/2006/main" name="Aangepast model voor grafiek">
  <a:themeElements>
    <a:clrScheme name="Aangepast 14">
      <a:dk1>
        <a:srgbClr val="171717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3677B8D1-3A29-4AEC-AF0D-0204F500D535}"/>
    </a:ext>
  </a:extLst>
</a:theme>
</file>

<file path=ppt/theme/theme3.xml><?xml version="1.0" encoding="utf-8"?>
<a:theme xmlns:a="http://schemas.openxmlformats.org/drawingml/2006/main" name="Aangepast ontwerp voor tabel">
  <a:themeElements>
    <a:clrScheme name="kleuren voor tabel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E30613"/>
      </a:accent1>
      <a:accent2>
        <a:srgbClr val="EF7D00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12E4EE07-9C6E-45F3-B6F6-3D7EA514FCE5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96173d46-5f7d-49bf-a64d-4dd4f1c458b8" ContentTypeId="0x0101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6DBBCF657AE4E8C22ADCFD574A4D4" ma:contentTypeVersion="12" ma:contentTypeDescription="Een nieuw document maken." ma:contentTypeScope="" ma:versionID="ab22d58ca54f2fe788429183ccc3e3fd">
  <xsd:schema xmlns:xsd="http://www.w3.org/2001/XMLSchema" xmlns:xs="http://www.w3.org/2001/XMLSchema" xmlns:p="http://schemas.microsoft.com/office/2006/metadata/properties" xmlns:ns2="63cd4bd6-bae8-4f8b-b92c-9464a67bb200" xmlns:ns3="6239e0f7-bd6b-405f-8af9-ae217371239b" targetNamespace="http://schemas.microsoft.com/office/2006/metadata/properties" ma:root="true" ma:fieldsID="9fbf086c846938e5e6cd397eba9ab0f9" ns2:_="" ns3:_="">
    <xsd:import namespace="63cd4bd6-bae8-4f8b-b92c-9464a67bb200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4bd6-bae8-4f8b-b92c-9464a67bb2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5595CE-3597-40F7-BB73-7E09B82CD58A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A0A4D0F2-0D89-49D2-B234-9DD6CA8C70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1431C4-2586-4E37-AC1B-07DDA90434A8}">
  <ds:schemaRefs>
    <ds:schemaRef ds:uri="63cd4bd6-bae8-4f8b-b92c-9464a67bb20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239e0f7-bd6b-405f-8af9-ae217371239b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B1AE096A-E4C3-47AD-9232-FC25D9B877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4bd6-bae8-4f8b-b92c-9464a67bb200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sjabloon ROC Nijmegen (1)</Template>
  <TotalTime>353</TotalTime>
  <Words>451</Words>
  <Application>Microsoft Office PowerPoint</Application>
  <PresentationFormat>Diavoorstelling (4:3)</PresentationFormat>
  <Paragraphs>99</Paragraphs>
  <Slides>14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14</vt:i4>
      </vt:variant>
    </vt:vector>
  </HeadingPairs>
  <TitlesOfParts>
    <vt:vector size="23" baseType="lpstr">
      <vt:lpstr>Arial</vt:lpstr>
      <vt:lpstr>Calibri</vt:lpstr>
      <vt:lpstr>Courier New</vt:lpstr>
      <vt:lpstr>Lucida Grande</vt:lpstr>
      <vt:lpstr>Wingdings</vt:lpstr>
      <vt:lpstr>ヒラギノ角ゴ Pro W3</vt:lpstr>
      <vt:lpstr>ROC Nijmegen</vt:lpstr>
      <vt:lpstr>Aangepast model voor grafiek</vt:lpstr>
      <vt:lpstr>Aangepast ontwerp voor tabel</vt:lpstr>
      <vt:lpstr>Juridisch administratieve beroepen</vt:lpstr>
      <vt:lpstr>PowerPoint-presentatie</vt:lpstr>
      <vt:lpstr>Juridisch administratieve beroepen N4 </vt:lpstr>
      <vt:lpstr>Past de opleiding bij jou?</vt:lpstr>
      <vt:lpstr>Opleiding: Juridisch Administratief Dienstverlener (niveau 4) </vt:lpstr>
      <vt:lpstr>Opleiding: Medewerker HRM niveau 4</vt:lpstr>
      <vt:lpstr>BPV / stageverdeling Beroepspraktijkvorming </vt:lpstr>
      <vt:lpstr>Na deze opleiding(en)? </vt:lpstr>
      <vt:lpstr>Toelatingseisen</vt:lpstr>
      <vt:lpstr>Trots</vt:lpstr>
      <vt:lpstr>Aanmeldprocedure</vt:lpstr>
      <vt:lpstr>Meer informatie op onze website</vt:lpstr>
      <vt:lpstr>Meer informatie</vt:lpstr>
      <vt:lpstr>PowerPoint-presentatie</vt:lpstr>
    </vt:vector>
  </TitlesOfParts>
  <Company>ROC Nijmegen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Thematisch communiceren</dc:title>
  <dc:creator>Tanja Dekeling</dc:creator>
  <dc:description/>
  <cp:lastModifiedBy>Femke Terwiel</cp:lastModifiedBy>
  <cp:revision>2</cp:revision>
  <dcterms:created xsi:type="dcterms:W3CDTF">2020-04-06T06:11:24Z</dcterms:created>
  <dcterms:modified xsi:type="dcterms:W3CDTF">2020-04-09T16:19:52Z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0x010100CFE6DBBCF657AE4E8C22ADCFD574A4D4</vt:lpwstr>
  </property>
  <property fmtid="{D5CDD505-2E9C-101B-9397-08002B2CF9AE}" pid="3" name="Toelichting">
    <vt:lpwstr/>
  </property>
</Properties>
</file>