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27"/>
  </p:notesMasterIdLst>
  <p:sldIdLst>
    <p:sldId id="294" r:id="rId8"/>
    <p:sldId id="290" r:id="rId9"/>
    <p:sldId id="278" r:id="rId10"/>
    <p:sldId id="284" r:id="rId11"/>
    <p:sldId id="273" r:id="rId12"/>
    <p:sldId id="306" r:id="rId13"/>
    <p:sldId id="297" r:id="rId14"/>
    <p:sldId id="309" r:id="rId15"/>
    <p:sldId id="308" r:id="rId16"/>
    <p:sldId id="307" r:id="rId17"/>
    <p:sldId id="312" r:id="rId18"/>
    <p:sldId id="301" r:id="rId19"/>
    <p:sldId id="302" r:id="rId20"/>
    <p:sldId id="313" r:id="rId21"/>
    <p:sldId id="303" r:id="rId22"/>
    <p:sldId id="300" r:id="rId23"/>
    <p:sldId id="316" r:id="rId24"/>
    <p:sldId id="270" r:id="rId25"/>
    <p:sldId id="305" r:id="rId2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7B857D-D682-57D6-FFD0-9A5A8BA075A4}" v="100" dt="2020-04-02T15:12:52.249"/>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6" autoAdjust="0"/>
    <p:restoredTop sz="84896" autoAdjust="0"/>
  </p:normalViewPr>
  <p:slideViewPr>
    <p:cSldViewPr snapToGrid="0" snapToObjects="1">
      <p:cViewPr>
        <p:scale>
          <a:sx n="101" d="100"/>
          <a:sy n="101" d="100"/>
        </p:scale>
        <p:origin x="1272"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mke Terwiel" userId="42bfa86a-3fd1-4524-8064-f25b2043f37b" providerId="ADAL" clId="{AF9125F3-83D6-4305-8F70-41F5BA0A4D5E}"/>
    <pc:docChg chg="custSel delSld modSld">
      <pc:chgData name="Femke Terwiel" userId="42bfa86a-3fd1-4524-8064-f25b2043f37b" providerId="ADAL" clId="{AF9125F3-83D6-4305-8F70-41F5BA0A4D5E}" dt="2020-04-02T15:04:02.010" v="1" actId="2696"/>
      <pc:docMkLst>
        <pc:docMk/>
      </pc:docMkLst>
      <pc:sldChg chg="addSp delSp modSp del delAnim">
        <pc:chgData name="Femke Terwiel" userId="42bfa86a-3fd1-4524-8064-f25b2043f37b" providerId="ADAL" clId="{AF9125F3-83D6-4305-8F70-41F5BA0A4D5E}" dt="2020-04-02T15:04:02.010" v="1" actId="2696"/>
        <pc:sldMkLst>
          <pc:docMk/>
          <pc:sldMk cId="189825929" sldId="314"/>
        </pc:sldMkLst>
        <pc:spChg chg="add mod">
          <ac:chgData name="Femke Terwiel" userId="42bfa86a-3fd1-4524-8064-f25b2043f37b" providerId="ADAL" clId="{AF9125F3-83D6-4305-8F70-41F5BA0A4D5E}" dt="2020-04-02T15:03:17.755" v="0" actId="478"/>
          <ac:spMkLst>
            <pc:docMk/>
            <pc:sldMk cId="189825929" sldId="314"/>
            <ac:spMk id="6" creationId="{0608AF80-1816-4FB6-A7FF-2EF8FD840BD3}"/>
          </ac:spMkLst>
        </pc:spChg>
        <pc:picChg chg="del">
          <ac:chgData name="Femke Terwiel" userId="42bfa86a-3fd1-4524-8064-f25b2043f37b" providerId="ADAL" clId="{AF9125F3-83D6-4305-8F70-41F5BA0A4D5E}" dt="2020-04-02T15:03:17.755" v="0" actId="478"/>
          <ac:picMkLst>
            <pc:docMk/>
            <pc:sldMk cId="189825929" sldId="314"/>
            <ac:picMk id="4" creationId="{00000000-0000-0000-0000-000000000000}"/>
          </ac:picMkLst>
        </pc:picChg>
      </pc:sldChg>
    </pc:docChg>
  </pc:docChgLst>
  <pc:docChgLst>
    <pc:chgData name="Femke Terwiel" userId="S::fterwiel@roc-nijmegen.nl::42bfa86a-3fd1-4524-8064-f25b2043f37b" providerId="AD" clId="Web-{5E7B857D-D682-57D6-FFD0-9A5A8BA075A4}"/>
    <pc:docChg chg="modSld">
      <pc:chgData name="Femke Terwiel" userId="S::fterwiel@roc-nijmegen.nl::42bfa86a-3fd1-4524-8064-f25b2043f37b" providerId="AD" clId="Web-{5E7B857D-D682-57D6-FFD0-9A5A8BA075A4}" dt="2020-04-02T15:12:52.249" v="99" actId="20577"/>
      <pc:docMkLst>
        <pc:docMk/>
      </pc:docMkLst>
      <pc:sldChg chg="modSp">
        <pc:chgData name="Femke Terwiel" userId="S::fterwiel@roc-nijmegen.nl::42bfa86a-3fd1-4524-8064-f25b2043f37b" providerId="AD" clId="Web-{5E7B857D-D682-57D6-FFD0-9A5A8BA075A4}" dt="2020-04-02T15:12:52.249" v="98" actId="20577"/>
        <pc:sldMkLst>
          <pc:docMk/>
          <pc:sldMk cId="3472075874" sldId="284"/>
        </pc:sldMkLst>
        <pc:spChg chg="mod">
          <ac:chgData name="Femke Terwiel" userId="S::fterwiel@roc-nijmegen.nl::42bfa86a-3fd1-4524-8064-f25b2043f37b" providerId="AD" clId="Web-{5E7B857D-D682-57D6-FFD0-9A5A8BA075A4}" dt="2020-04-02T15:12:52.249" v="98" actId="20577"/>
          <ac:spMkLst>
            <pc:docMk/>
            <pc:sldMk cId="3472075874" sldId="284"/>
            <ac:spMk id="1024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819F8-1E72-47ED-A837-036B09A8F9E2}" type="datetimeFigureOut">
              <a:rPr lang="nl-NL" smtClean="0"/>
              <a:t>2-4-2020</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C2BDA1-CD5F-4E49-AFC5-E174E93F9DBA}" type="slidenum">
              <a:rPr lang="nl-NL" smtClean="0"/>
              <a:t>‹nr.›</a:t>
            </a:fld>
            <a:endParaRPr lang="nl-NL"/>
          </a:p>
        </p:txBody>
      </p:sp>
    </p:spTree>
    <p:extLst>
      <p:ext uri="{BB962C8B-B14F-4D97-AF65-F5344CB8AC3E}">
        <p14:creationId xmlns:p14="http://schemas.microsoft.com/office/powerpoint/2010/main" val="3879005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5123" name="Tijdelijke aanduiding voor notities 2"/>
          <p:cNvSpPr>
            <a:spLocks noGrp="1"/>
          </p:cNvSpPr>
          <p:nvPr>
            <p:ph type="body" idx="1"/>
          </p:nvPr>
        </p:nvSpPr>
        <p:spPr>
          <a:noFill/>
        </p:spPr>
        <p:txBody>
          <a:bodyPr/>
          <a:lstStyle/>
          <a:p>
            <a:endParaRPr lang="nl-NL" altLang="nl-NL" b="1" dirty="0">
              <a:latin typeface="Arial" panose="020B0604020202020204" pitchFamily="34" charset="0"/>
              <a:ea typeface="ヒラギノ角ゴ Pro W3" charset="-128"/>
              <a:cs typeface="Arial"/>
            </a:endParaRPr>
          </a:p>
        </p:txBody>
      </p:sp>
      <p:sp>
        <p:nvSpPr>
          <p:cNvPr id="5124" name="Tijdelijke aanduiding voor dianummer 3"/>
          <p:cNvSpPr>
            <a:spLocks noGrp="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8A707E46-5E69-4B09-A947-CDC5D00251E9}" type="slidenum">
              <a:rPr lang="en-US" altLang="nl-NL" sz="1200" smtClean="0"/>
              <a:pPr/>
              <a:t>1</a:t>
            </a:fld>
            <a:endParaRPr lang="en-US" altLang="nl-NL" sz="1200"/>
          </a:p>
        </p:txBody>
      </p:sp>
    </p:spTree>
    <p:extLst>
      <p:ext uri="{BB962C8B-B14F-4D97-AF65-F5344CB8AC3E}">
        <p14:creationId xmlns:p14="http://schemas.microsoft.com/office/powerpoint/2010/main" val="2258179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97F11F0F-5A6E-46D8-94FC-98A7F817C5A1}" type="slidenum">
              <a:rPr lang="en-US" altLang="nl-NL" sz="1200" smtClean="0"/>
              <a:pPr/>
              <a:t>10</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charset="-128"/>
              </a:rPr>
              <a:t>Als Medewerker Sport en Recreatie ben je vooral actief met mensen bezig. Activiteiten voor jong en oud zijn een belangrijk deel van dit profiel. Daarnaast heb jij ook geleerd hoe je zorgt voor een nette, gastvrije omgeving en draag je er aan bij dat anderen hun werk zo goed mogelijk kunnen doen, door hen te ondersteunen.</a:t>
            </a:r>
          </a:p>
          <a:p>
            <a:pPr eaLnBrk="1" hangingPunct="1"/>
            <a:endParaRPr lang="nl-NL" altLang="nl-NL" b="1">
              <a:latin typeface="Arial" panose="020B0604020202020204" pitchFamily="34" charset="0"/>
              <a:ea typeface="ヒラギノ角ゴ Pro W3" charset="-128"/>
            </a:endParaRPr>
          </a:p>
        </p:txBody>
      </p:sp>
    </p:spTree>
    <p:extLst>
      <p:ext uri="{BB962C8B-B14F-4D97-AF65-F5344CB8AC3E}">
        <p14:creationId xmlns:p14="http://schemas.microsoft.com/office/powerpoint/2010/main" val="4025052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42A25CCB-A0FE-4256-BFD9-84E2FE36EF2C}" type="slidenum">
              <a:rPr lang="en-US" altLang="nl-NL" sz="1200" smtClean="0"/>
              <a:pPr/>
              <a:t>11</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25605" name="Rectangle 3"/>
          <p:cNvSpPr>
            <a:spLocks noGrp="1" noChangeArrowheads="1"/>
          </p:cNvSpPr>
          <p:nvPr>
            <p:ph type="body" idx="1"/>
          </p:nvPr>
        </p:nvSpPr>
        <p:spPr>
          <a:noFill/>
        </p:spPr>
        <p:txBody>
          <a:bodyPr/>
          <a:lstStyle/>
          <a:p>
            <a:pPr eaLnBrk="1" hangingPunct="1"/>
            <a:r>
              <a:rPr lang="nl-NL" altLang="nl-NL" dirty="0">
                <a:latin typeface="Arial" panose="020B0604020202020204" pitchFamily="34" charset="0"/>
                <a:ea typeface="ヒラギノ角ゴ Pro W3" charset="-128"/>
              </a:rPr>
              <a:t>Dus je doet als Dienstverlener binnen elk profiel veel meer! Zie voorbeelden hierboven!</a:t>
            </a:r>
          </a:p>
          <a:p>
            <a:pPr eaLnBrk="1" hangingPunct="1"/>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3296661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2DC92D69-0072-47ED-A186-0DA64741E196}" type="slidenum">
              <a:rPr lang="en-US" altLang="nl-NL" sz="1200" smtClean="0"/>
              <a:pPr/>
              <a:t>12</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p:spPr>
        <p:txBody>
          <a:bodyPr/>
          <a:lstStyle/>
          <a:p>
            <a:pPr eaLnBrk="1" hangingPunct="1"/>
            <a:r>
              <a:rPr lang="nl-NL" altLang="nl-NL" dirty="0">
                <a:latin typeface="Arial" panose="020B0604020202020204" pitchFamily="34" charset="0"/>
                <a:ea typeface="ヒラギノ角ゴ Pro W3" charset="-128"/>
              </a:rPr>
              <a:t>In de opleiding is veel tijd gemaakt om in de praktijk ervaring op te doen. Dit gebeurt in een van onze eigen leerbedrijven (zoals de wasserij, het café of de eethoek) of in opdracht van externe opdrachtgevers (zoals een sportclub of voor een verzorgingshuis). Ook proberen we zoveel mogelijk bij te dragen aan verschillende evenementen. Zo kan het zijn dat je een bijdrage levert aan een groot Sinterklaasfeest voor kinderen of verzorg je een verwen-dag voor ouderen.</a:t>
            </a:r>
          </a:p>
          <a:p>
            <a:pPr eaLnBrk="1" hangingPunct="1"/>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33974488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15D66582-A25F-4391-BEF3-7A11FFB12293}" type="slidenum">
              <a:rPr lang="en-US" altLang="nl-NL" sz="1200" smtClean="0"/>
              <a:pPr/>
              <a:t>13</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p:spPr>
        <p:txBody>
          <a:bodyPr/>
          <a:lstStyle/>
          <a:p>
            <a:pPr eaLnBrk="1" hangingPunct="1"/>
            <a:r>
              <a:rPr lang="nl-NL" altLang="nl-NL" dirty="0">
                <a:latin typeface="Arial" panose="020B0604020202020204" pitchFamily="34" charset="0"/>
                <a:ea typeface="ヒラギノ角ゴ Pro W3" charset="-128"/>
              </a:rPr>
              <a:t>Wij vinden het belangrijk dat jij leert van de dingen die je goed kunt en waar je enthousiast van wordt. Op die manier wordt leren namelijk veel leuker.</a:t>
            </a:r>
          </a:p>
          <a:p>
            <a:pPr eaLnBrk="1" hangingPunct="1"/>
            <a:r>
              <a:rPr lang="nl-NL" altLang="nl-NL" dirty="0">
                <a:latin typeface="Arial" panose="020B0604020202020204" pitchFamily="34" charset="0"/>
                <a:ea typeface="ヒラギノ角ゴ Pro W3" charset="-128"/>
              </a:rPr>
              <a:t>Je wordt hierbij geholpen door je loopbaanbegeleider. Hij/zij zal individueel en in groepsverband met jou op zoek gaan naar je talenten en de dingen die je leuk vindt. Ook zal hij/zij je helpen bij het kiezen van het ‘goede’ profiel.</a:t>
            </a:r>
          </a:p>
          <a:p>
            <a:pPr eaLnBrk="1" hangingPunct="1"/>
            <a:r>
              <a:rPr lang="nl-NL" altLang="nl-NL" dirty="0">
                <a:latin typeface="Arial" panose="020B0604020202020204" pitchFamily="34" charset="0"/>
                <a:ea typeface="ヒラギノ角ゴ Pro W3" charset="-128"/>
              </a:rPr>
              <a:t>Daarnaast is er nog meer begeleiding (bv. Trajectbegeleider of Coördinator studentzaken) aanwezig op school om ervoor te zorgen dat jij zo goed mogelijk je opleiding kunt afronden (ook als het even tegenzit).</a:t>
            </a:r>
          </a:p>
          <a:p>
            <a:pPr eaLnBrk="1" hangingPunct="1"/>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26339034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7E57A61E-191F-4F28-BC0B-FF5B38785C0E}" type="slidenum">
              <a:rPr lang="en-US" altLang="nl-NL" sz="1200" smtClean="0"/>
              <a:pPr/>
              <a:t>14</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charset="-128"/>
              </a:rPr>
              <a:t>Omdat wij het belangrijk vinden dat jij goed onderzoekt wat je leuk vindt en uiteindelijk kiest voor het profiel dat het beste bij je past, hebben we verschillende keuzemogelijkheden in de opleiding waarmee jijzelf invulling kunt geven aan wat je doet. Tijdens het praktijkleren kun je bijvoorbeeld zelf een keuze maken voor de activiteiten die je doet en ook een deel van de lessen vul jij zelf in op basis van jouw voorkeursprofiel. </a:t>
            </a:r>
          </a:p>
          <a:p>
            <a:pPr eaLnBrk="1" hangingPunct="1"/>
            <a:r>
              <a:rPr lang="nl-NL" altLang="nl-NL">
                <a:latin typeface="Arial" panose="020B0604020202020204" pitchFamily="34" charset="0"/>
                <a:ea typeface="ヒラギノ角ゴ Pro W3" charset="-128"/>
              </a:rPr>
              <a:t>Daarnaast hebben alle opleidingen tegenwoordig keuzedelen, waarmee jij verdieping of verbreding kunt aanbrengen op het aanbod van de opleiding. Deze keuzemodules geven je de kans om soms net iets verder te kijken dan de opleiding of juist om nog dieper op bepaalde onderdelen in te gaan.</a:t>
            </a:r>
          </a:p>
          <a:p>
            <a:pPr eaLnBrk="1" hangingPunct="1"/>
            <a:endParaRPr lang="nl-NL" altLang="nl-NL" b="1">
              <a:latin typeface="Arial" panose="020B0604020202020204" pitchFamily="34" charset="0"/>
              <a:ea typeface="ヒラギノ角ゴ Pro W3" charset="-128"/>
            </a:endParaRPr>
          </a:p>
        </p:txBody>
      </p:sp>
    </p:spTree>
    <p:extLst>
      <p:ext uri="{BB962C8B-B14F-4D97-AF65-F5344CB8AC3E}">
        <p14:creationId xmlns:p14="http://schemas.microsoft.com/office/powerpoint/2010/main" val="42245446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E310A1B2-836C-4886-9378-840C03196CF1}" type="slidenum">
              <a:rPr lang="en-US" altLang="nl-NL" sz="1200" smtClean="0"/>
              <a:pPr/>
              <a:t>15</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noFill/>
        </p:spPr>
        <p:txBody>
          <a:bodyPr/>
          <a:lstStyle/>
          <a:p>
            <a:pPr eaLnBrk="1" hangingPunct="1"/>
            <a:r>
              <a:rPr lang="nl-NL" altLang="nl-NL" dirty="0">
                <a:latin typeface="Arial" panose="020B0604020202020204" pitchFamily="34" charset="0"/>
                <a:ea typeface="ヒラギノ角ゴ Pro W3" charset="-128"/>
              </a:rPr>
              <a:t>Voor een beroepsopleiding is de praktijk en de stage natuurlijk heel belangrijk. Je wordt namelijk opgeleid voor een beroep en dat leer dan ook voor een groot deel in de praktijk. Je loopt aan het einde van het eerste jaar stage om te kijken of het profiel dat je leuk lijkt ook echt bij je past. In het tweede leerjaar loop je stage binnen jouw profiel en zal je hier ook veel van de examens doen.</a:t>
            </a:r>
          </a:p>
          <a:p>
            <a:pPr eaLnBrk="1" hangingPunct="1"/>
            <a:endParaRPr lang="nl-NL" altLang="nl-NL" dirty="0">
              <a:latin typeface="Arial" panose="020B0604020202020204" pitchFamily="34" charset="0"/>
              <a:ea typeface="ヒラギノ角ゴ Pro W3" charset="-128"/>
            </a:endParaRPr>
          </a:p>
          <a:p>
            <a:pPr eaLnBrk="1" hangingPunct="1"/>
            <a:r>
              <a:rPr lang="nl-NL" altLang="nl-NL" dirty="0">
                <a:latin typeface="Arial" panose="020B0604020202020204" pitchFamily="34" charset="0"/>
                <a:ea typeface="ヒラギノ角ゴ Pro W3" charset="-128"/>
              </a:rPr>
              <a:t>Bij een flexibel beroep horen ook flexibele werktijden, want bijvoorbeeld een voetbalclub is vooral in de avonden of in het weekend actief en in de zorg beginnen je werkzaamheden vaak al erg vroeg. Dit hoort nou eenmaal bij het werk!</a:t>
            </a:r>
          </a:p>
          <a:p>
            <a:pPr eaLnBrk="1" hangingPunct="1"/>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19976816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94E2D3F7-A2AD-4BF5-8D67-2CF14B68F931}" type="slidenum">
              <a:rPr lang="en-US" altLang="nl-NL" sz="1200" smtClean="0"/>
              <a:pPr/>
              <a:t>16</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charset="-128"/>
              </a:rPr>
              <a:t>Zoals bij elke opleiding binnen het ROC, kent ook de opleiding Dienstverlening een aantal algemene vakken.</a:t>
            </a:r>
          </a:p>
          <a:p>
            <a:pPr eaLnBrk="1" hangingPunct="1"/>
            <a:endParaRPr lang="nl-NL" altLang="nl-NL" b="1">
              <a:latin typeface="Arial" panose="020B0604020202020204" pitchFamily="34" charset="0"/>
              <a:ea typeface="ヒラギノ角ゴ Pro W3" charset="-128"/>
            </a:endParaRPr>
          </a:p>
        </p:txBody>
      </p:sp>
    </p:spTree>
    <p:extLst>
      <p:ext uri="{BB962C8B-B14F-4D97-AF65-F5344CB8AC3E}">
        <p14:creationId xmlns:p14="http://schemas.microsoft.com/office/powerpoint/2010/main" val="38043653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94E2D3F7-A2AD-4BF5-8D67-2CF14B68F931}" type="slidenum">
              <a:rPr lang="en-US" altLang="nl-NL" sz="1200" smtClean="0"/>
              <a:pPr/>
              <a:t>17</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noFill/>
        </p:spPr>
        <p:txBody>
          <a:bodyPr/>
          <a:lstStyle/>
          <a:p>
            <a:pPr eaLnBrk="1" hangingPunct="1"/>
            <a:r>
              <a:rPr lang="nl-NL" altLang="nl-NL" b="1" dirty="0">
                <a:latin typeface="Arial" panose="020B0604020202020204" pitchFamily="34" charset="0"/>
                <a:ea typeface="ヒラギノ角ゴ Pro W3" charset="-128"/>
              </a:rPr>
              <a:t>Volgend</a:t>
            </a:r>
            <a:r>
              <a:rPr lang="nl-NL" altLang="nl-NL" b="1" baseline="0" dirty="0">
                <a:latin typeface="Arial" panose="020B0604020202020204" pitchFamily="34" charset="0"/>
                <a:ea typeface="ヒラギノ角ゴ Pro W3" charset="-128"/>
              </a:rPr>
              <a:t> jaar zullen er een aantal zaken veranderen binnen onze opleiding. Vanuit deze visie gaan wij ons onderwijs op school iets anders inkleden. </a:t>
            </a:r>
          </a:p>
          <a:p>
            <a:pPr fontAlgn="base"/>
            <a:r>
              <a:rPr lang="nl-NL" sz="1200" kern="1200" dirty="0">
                <a:solidFill>
                  <a:schemeClr val="tx1"/>
                </a:solidFill>
                <a:effectLst/>
                <a:latin typeface="Arial" charset="0"/>
                <a:ea typeface="ヒラギノ角ゴ Pro W3" charset="0"/>
                <a:cs typeface="ヒラギノ角ゴ Pro W3" charset="0"/>
              </a:rPr>
              <a:t>Dit willen we bewerkstelligen door studenten de ruimte te geven om keuzes te maken (autonomie), een veilige leer- en leefomgeving te bieden met prikkelende en activerende activiteiten. Ontmoetingen staan centraal, dit betekent dat er veel persoonlijke aandacht is voor de student, studenten samenwerken en dat de student veel in contact komt met het toekomstige werkveld. Dit vinden wij belangrijk omdat de studenten worden opgeleid om in een snel veranderende maatschappij zichzelf staande te houden.</a:t>
            </a:r>
            <a:endParaRPr lang="nl-NL" altLang="nl-NL" b="1" baseline="0" dirty="0">
              <a:latin typeface="Arial" panose="020B0604020202020204" pitchFamily="34" charset="0"/>
              <a:ea typeface="ヒラギノ角ゴ Pro W3" charset="-128"/>
            </a:endParaRPr>
          </a:p>
          <a:p>
            <a:pPr eaLnBrk="1" hangingPunct="1"/>
            <a:r>
              <a:rPr lang="nl-NL" altLang="nl-NL" b="1" baseline="0" dirty="0">
                <a:latin typeface="Arial" panose="020B0604020202020204" pitchFamily="34" charset="0"/>
                <a:ea typeface="ヒラギノ角ゴ Pro W3" charset="-128"/>
              </a:rPr>
              <a:t>Keuzes worden nog belangrijker en de rol van de docent gaat iets veranderen. In plaats van voornamelijk “les geven” en kennis overdragen gaan we de studenten óók zelf onderzoek laten doen en meer vanuit projecten en thema’s werken in plaats van lessen en vakken. Dit betekent dat de inhoud dus niet veranderd, maar wel iets anders wordt aangeboden. </a:t>
            </a:r>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3748218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CFCD5D67-4D72-456E-A5DF-066570A4E3D9}" type="slidenum">
              <a:rPr lang="en-US" altLang="nl-NL" sz="1200" smtClean="0"/>
              <a:pPr/>
              <a:t>18</a:t>
            </a:fld>
            <a:endParaRPr lang="en-US" altLang="nl-NL" sz="1200"/>
          </a:p>
        </p:txBody>
      </p:sp>
      <p:sp>
        <p:nvSpPr>
          <p:cNvPr id="23554"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endParaRPr lang="nl-NL" altLang="nl-NL" dirty="0">
              <a:latin typeface="Arial" panose="020B0604020202020204" pitchFamily="34" charset="0"/>
              <a:ea typeface="ヒラギノ角ゴ Pro W3" charset="-128"/>
              <a:cs typeface="Arial"/>
            </a:endParaRPr>
          </a:p>
        </p:txBody>
      </p:sp>
    </p:spTree>
    <p:extLst>
      <p:ext uri="{BB962C8B-B14F-4D97-AF65-F5344CB8AC3E}">
        <p14:creationId xmlns:p14="http://schemas.microsoft.com/office/powerpoint/2010/main" val="3912717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84E40217-6C39-4E68-A119-2598C6DB4C1C}" type="slidenum">
              <a:rPr lang="en-US" altLang="nl-NL" sz="1200" smtClean="0"/>
              <a:pPr/>
              <a:t>19</a:t>
            </a:fld>
            <a:endParaRPr lang="en-US" altLang="nl-NL" sz="1200"/>
          </a:p>
        </p:txBody>
      </p:sp>
      <p:sp>
        <p:nvSpPr>
          <p:cNvPr id="45058"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270182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7171" name="Tijdelijke aanduiding voor notities 2"/>
          <p:cNvSpPr>
            <a:spLocks noGrp="1"/>
          </p:cNvSpPr>
          <p:nvPr>
            <p:ph type="body" idx="1"/>
          </p:nvPr>
        </p:nvSpPr>
        <p:spPr>
          <a:noFill/>
        </p:spPr>
        <p:txBody>
          <a:bodyPr/>
          <a:lstStyle/>
          <a:p>
            <a:endParaRPr lang="nl-NL" altLang="nl-NL" dirty="0">
              <a:latin typeface="Arial" panose="020B0604020202020204" pitchFamily="34" charset="0"/>
              <a:ea typeface="ヒラギノ角ゴ Pro W3" charset="-128"/>
              <a:cs typeface="Arial"/>
            </a:endParaRPr>
          </a:p>
        </p:txBody>
      </p:sp>
      <p:sp>
        <p:nvSpPr>
          <p:cNvPr id="7172" name="Tijdelijke aanduiding voor dianummer 3"/>
          <p:cNvSpPr>
            <a:spLocks noGrp="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4200C8BB-EDF1-464F-8B3A-477F4140C4AF}" type="slidenum">
              <a:rPr lang="en-US" altLang="nl-NL" sz="1200" smtClean="0"/>
              <a:pPr/>
              <a:t>2</a:t>
            </a:fld>
            <a:endParaRPr lang="en-US" altLang="nl-NL" sz="1200"/>
          </a:p>
        </p:txBody>
      </p:sp>
    </p:spTree>
    <p:extLst>
      <p:ext uri="{BB962C8B-B14F-4D97-AF65-F5344CB8AC3E}">
        <p14:creationId xmlns:p14="http://schemas.microsoft.com/office/powerpoint/2010/main" val="1185881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70E93B7F-916E-4144-9E54-3944DFAF59A7}" type="slidenum">
              <a:rPr lang="en-US" altLang="nl-NL" sz="1200" smtClean="0"/>
              <a:pPr/>
              <a:t>3</a:t>
            </a:fld>
            <a:endParaRPr lang="en-US" altLang="nl-NL" sz="1200"/>
          </a:p>
        </p:txBody>
      </p:sp>
      <p:sp>
        <p:nvSpPr>
          <p:cNvPr id="40962"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r>
              <a:rPr lang="nl-NL" altLang="nl-NL" b="0" dirty="0">
                <a:latin typeface="Arial" panose="020B0604020202020204" pitchFamily="34" charset="0"/>
                <a:ea typeface="ヒラギノ角ゴ Pro W3" charset="-128"/>
              </a:rPr>
              <a:t>ROC Nijmegen is een Regionaal Opleidingen Centrum dat meer dan 200 beroepsopleidingen aanbiedt. ROC Nijmegen heeft verschillende locaties in Nijmegen en Boxmeer.</a:t>
            </a:r>
          </a:p>
        </p:txBody>
      </p:sp>
    </p:spTree>
    <p:extLst>
      <p:ext uri="{BB962C8B-B14F-4D97-AF65-F5344CB8AC3E}">
        <p14:creationId xmlns:p14="http://schemas.microsoft.com/office/powerpoint/2010/main" val="648704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2A2ACC7E-8F6A-49EB-A591-0BA3E1763847}" type="slidenum">
              <a:rPr lang="en-US" altLang="nl-NL" sz="1200" smtClean="0"/>
              <a:pPr/>
              <a:t>4</a:t>
            </a:fld>
            <a:endParaRPr lang="en-US" altLang="nl-NL" sz="1200"/>
          </a:p>
        </p:txBody>
      </p:sp>
      <p:sp>
        <p:nvSpPr>
          <p:cNvPr id="56322"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r>
              <a:rPr lang="nl-NL" altLang="nl-NL" dirty="0">
                <a:latin typeface="Arial"/>
                <a:ea typeface="ヒラギノ角ゴ Pro W3"/>
                <a:cs typeface="Arial"/>
              </a:rPr>
              <a:t>Deze presentatie gaat over de opleiding Dienstverlening. Deze opleiding bestaat uit vier verschillende “oude opleidingen”. Deze vier komen naar voren in de drie uitstroomprofielen; namelijk het uitstroomprofiel “Helpende Zorg en Welzijn”, “Medewerker Facilitaire Dienstverlening” en “Medewerker Sport en Recreatie” (samenstelling van sport en bewegen en toerisme en recreatie niveau 2).</a:t>
            </a:r>
          </a:p>
        </p:txBody>
      </p:sp>
    </p:spTree>
    <p:extLst>
      <p:ext uri="{BB962C8B-B14F-4D97-AF65-F5344CB8AC3E}">
        <p14:creationId xmlns:p14="http://schemas.microsoft.com/office/powerpoint/2010/main" val="126760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1DCB1B80-44CD-49DF-B114-4A930D59919D}" type="slidenum">
              <a:rPr lang="en-US" altLang="nl-NL" sz="1200" smtClean="0"/>
              <a:pPr/>
              <a:t>5</a:t>
            </a:fld>
            <a:endParaRPr lang="en-US" altLang="nl-NL" sz="1200"/>
          </a:p>
        </p:txBody>
      </p:sp>
      <p:sp>
        <p:nvSpPr>
          <p:cNvPr id="29698"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nl-NL" altLang="nl-NL" dirty="0">
              <a:latin typeface="Arial" panose="020B0604020202020204" pitchFamily="34" charset="0"/>
              <a:ea typeface="ヒラギノ角ゴ Pro W3" charset="-128"/>
              <a:cs typeface="Arial"/>
            </a:endParaRPr>
          </a:p>
        </p:txBody>
      </p:sp>
    </p:spTree>
    <p:extLst>
      <p:ext uri="{BB962C8B-B14F-4D97-AF65-F5344CB8AC3E}">
        <p14:creationId xmlns:p14="http://schemas.microsoft.com/office/powerpoint/2010/main" val="1960725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7AA61122-88CB-48C1-A37A-185D2D6DC8D5}" type="slidenum">
              <a:rPr lang="en-US" altLang="nl-NL" sz="1200" smtClean="0"/>
              <a:pPr/>
              <a:t>6</a:t>
            </a:fld>
            <a:endParaRPr lang="en-US" altLang="nl-NL" sz="1200"/>
          </a:p>
        </p:txBody>
      </p:sp>
      <p:sp>
        <p:nvSpPr>
          <p:cNvPr id="48130"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r>
              <a:rPr lang="nl-NL" altLang="nl-NL" dirty="0">
                <a:latin typeface="Arial"/>
                <a:ea typeface="ヒラギノ角ゴ Pro W3"/>
                <a:cs typeface="Arial"/>
              </a:rPr>
              <a:t>Deze dia beschrijft laat zien dat je als Dienstverlener op heel veel verschillende werkplekken terecht kunt komen.</a:t>
            </a:r>
          </a:p>
          <a:p>
            <a:pPr eaLnBrk="1" hangingPunct="1"/>
            <a:r>
              <a:rPr lang="nl-NL" altLang="nl-NL" dirty="0">
                <a:latin typeface="Arial"/>
                <a:ea typeface="ヒラギノ角ゴ Pro W3"/>
                <a:cs typeface="Arial"/>
              </a:rPr>
              <a:t>Het profiel van een Dienstverlener is dan ook heel breed. Denk aan vaardigheden als mensen ondersteunen, assisteren bij activiteiten, schoonmaalwerkzaamheden, technische klusjes etc.</a:t>
            </a:r>
          </a:p>
        </p:txBody>
      </p:sp>
    </p:spTree>
    <p:extLst>
      <p:ext uri="{BB962C8B-B14F-4D97-AF65-F5344CB8AC3E}">
        <p14:creationId xmlns:p14="http://schemas.microsoft.com/office/powerpoint/2010/main" val="881913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29588AF0-9D89-4F67-8BC0-FDAE8A986D00}" type="slidenum">
              <a:rPr lang="en-US" altLang="nl-NL" sz="1200" smtClean="0"/>
              <a:pPr/>
              <a:t>7</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17413" name="Rectangle 3"/>
          <p:cNvSpPr>
            <a:spLocks noGrp="1" noChangeArrowheads="1"/>
          </p:cNvSpPr>
          <p:nvPr>
            <p:ph type="body" idx="1"/>
          </p:nvPr>
        </p:nvSpPr>
        <p:spPr>
          <a:noFill/>
        </p:spPr>
        <p:txBody>
          <a:bodyPr/>
          <a:lstStyle/>
          <a:p>
            <a:pPr eaLnBrk="1" hangingPunct="1"/>
            <a:r>
              <a:rPr lang="nl-NL" altLang="nl-NL" dirty="0">
                <a:latin typeface="Arial" panose="020B0604020202020204" pitchFamily="34" charset="0"/>
                <a:ea typeface="ヒラギノ角ゴ Pro W3" charset="-128"/>
              </a:rPr>
              <a:t>Dienstverlening wordt aangeboden als BOL-opleiding. Dit betekent dat je voornamelijk naar school gaat of stage gaat lopen.</a:t>
            </a:r>
          </a:p>
          <a:p>
            <a:pPr eaLnBrk="1" hangingPunct="1"/>
            <a:r>
              <a:rPr lang="nl-NL" altLang="nl-NL" dirty="0">
                <a:latin typeface="Arial" panose="020B0604020202020204" pitchFamily="34" charset="0"/>
                <a:ea typeface="ヒラギノ角ゴ Pro W3" charset="-128"/>
              </a:rPr>
              <a:t>Het eerste leerjaar staat in het teken van profiel-oriëntatie en basisvaardigheden. Dit betekent dat je kennis maakt met alle drie de uitstroomprofielen en dat je vaardigheden leert die je bij alle profielen nodig hebt, zoals ruimtes gebruiksklaar maken, mensen ontvangen en optreden als aanspreekpunt, samenwerken met anderen en methodische werken. Naast het verkennen van de verschillende profielen mag je ook lesonderdelen kiezen die jouw voorkeur hebben (bv. Als je denkt dat je straks sport gaat kiezen, dan mag je ook extra sporten en als je straks Helpende wil doen, kies je voor extra lessen over de zorg). Op deze manier ontdek je welk profiel het beste bij jou past en aan het einde van het eerste jaar loop je stage in het profiel van jouw voorkeur. Daarna maak je een officiële keuze voor een profiel.</a:t>
            </a:r>
          </a:p>
          <a:p>
            <a:pPr eaLnBrk="1" hangingPunct="1"/>
            <a:r>
              <a:rPr lang="nl-NL" altLang="nl-NL" dirty="0">
                <a:latin typeface="Arial" panose="020B0604020202020204" pitchFamily="34" charset="0"/>
                <a:ea typeface="ヒラギノ角ゴ Pro W3" charset="-128"/>
              </a:rPr>
              <a:t>Het tweede jaar volg je volledig binnen het profiel dat jij gekozen. Je volgt lessen en gaat op stage waar je veel van de examens zult doen. </a:t>
            </a:r>
          </a:p>
          <a:p>
            <a:pPr eaLnBrk="1" hangingPunct="1"/>
            <a:endParaRPr lang="nl-NL" altLang="nl-NL" b="1"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3321711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73AEAFF5-EFD2-4793-8747-037932FF81FC}" type="slidenum">
              <a:rPr lang="en-US" altLang="nl-NL" sz="1200" smtClean="0"/>
              <a:pPr/>
              <a:t>8</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19461"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charset="-128"/>
              </a:rPr>
              <a:t>Als Helpende Zorg en Welzijn werk je vooral binnen zorginstellingen of de kinderopvang. Je bent dus veel met mensen bezig en ondersteunt hen bij allerlei soorten werkzaamheden, zoals schoonmaak en huishouden, maar ook persoonlijke verzorging en het doen van activiteiten behoort dan tot je werkzaamheden. </a:t>
            </a:r>
          </a:p>
          <a:p>
            <a:pPr eaLnBrk="1" hangingPunct="1"/>
            <a:r>
              <a:rPr lang="nl-NL" altLang="nl-NL">
                <a:latin typeface="Arial" panose="020B0604020202020204" pitchFamily="34" charset="0"/>
                <a:ea typeface="ヒラギノ角ゴ Pro W3" charset="-128"/>
              </a:rPr>
              <a:t>Omdat je breed wordt opgeleid doe je ook de basis-activiteiten van een Dienstverlener binnen deze setting. Dus je vervangt ook wel eens een lampje of je helpt bij de receptie en ontvangt gasten.</a:t>
            </a:r>
          </a:p>
          <a:p>
            <a:pPr eaLnBrk="1" hangingPunct="1"/>
            <a:endParaRPr lang="nl-NL" altLang="nl-NL" b="1">
              <a:latin typeface="Arial" panose="020B0604020202020204" pitchFamily="34" charset="0"/>
              <a:ea typeface="ヒラギノ角ゴ Pro W3" charset="-128"/>
            </a:endParaRPr>
          </a:p>
        </p:txBody>
      </p:sp>
    </p:spTree>
    <p:extLst>
      <p:ext uri="{BB962C8B-B14F-4D97-AF65-F5344CB8AC3E}">
        <p14:creationId xmlns:p14="http://schemas.microsoft.com/office/powerpoint/2010/main" val="2049241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9DFDEB35-56B5-4164-8BFE-FC446B24DBCA}" type="slidenum">
              <a:rPr lang="en-US" altLang="nl-NL" sz="1200" smtClean="0"/>
              <a:pPr/>
              <a:t>9</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21509"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charset="-128"/>
              </a:rPr>
              <a:t>Als Medewerker Facilitaire Dienstverlening kom je op heel veel verschillende plekken. Van de catering tot voorraadbeheer en logistieke werkzaamheden. Je bent op veel plekken inzetbaar, maar als Dienstverlener draai jij je hand dus ook niet om voor het helpen bij activiteiten.</a:t>
            </a:r>
          </a:p>
          <a:p>
            <a:pPr eaLnBrk="1" hangingPunct="1"/>
            <a:endParaRPr lang="nl-NL" altLang="nl-NL" b="1">
              <a:latin typeface="Arial" panose="020B0604020202020204" pitchFamily="34" charset="0"/>
              <a:ea typeface="ヒラギノ角ゴ Pro W3" charset="-128"/>
            </a:endParaRPr>
          </a:p>
        </p:txBody>
      </p:sp>
    </p:spTree>
    <p:extLst>
      <p:ext uri="{BB962C8B-B14F-4D97-AF65-F5344CB8AC3E}">
        <p14:creationId xmlns:p14="http://schemas.microsoft.com/office/powerpoint/2010/main" val="1387285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endParaRPr lang="nl-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dirty="0"/>
          </a:p>
        </p:txBody>
      </p:sp>
    </p:spTree>
    <p:extLst>
      <p:ext uri="{BB962C8B-B14F-4D97-AF65-F5344CB8AC3E}">
        <p14:creationId xmlns:p14="http://schemas.microsoft.com/office/powerpoint/2010/main" val="972921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dirty="0"/>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dirty="0"/>
          </a:p>
        </p:txBody>
      </p:sp>
    </p:spTree>
    <p:extLst>
      <p:ext uri="{BB962C8B-B14F-4D97-AF65-F5344CB8AC3E}">
        <p14:creationId xmlns:p14="http://schemas.microsoft.com/office/powerpoint/2010/main" val="808301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dirty="0"/>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dirty="0"/>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endParaRPr lang="nl-NL" dirty="0"/>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39E5C33-28E2-4900-B302-0A6EFDE8B3A3}" type="slidenum">
              <a:rPr lang="en-US" altLang="nl-NL"/>
              <a:pPr>
                <a:defRPr/>
              </a:pPr>
              <a:t>‹nr.›</a:t>
            </a:fld>
            <a:endParaRPr lang="en-US" altLang="nl-NL"/>
          </a:p>
        </p:txBody>
      </p:sp>
    </p:spTree>
    <p:extLst>
      <p:ext uri="{BB962C8B-B14F-4D97-AF65-F5344CB8AC3E}">
        <p14:creationId xmlns:p14="http://schemas.microsoft.com/office/powerpoint/2010/main" val="4024942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dirty="0"/>
              <a:t>Klik om de stijl te bewerken</a:t>
            </a:r>
            <a:endParaRPr lang="en-US" dirty="0"/>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dirty="0"/>
          </a:p>
        </p:txBody>
      </p:sp>
    </p:spTree>
    <p:extLst>
      <p:ext uri="{BB962C8B-B14F-4D97-AF65-F5344CB8AC3E}">
        <p14:creationId xmlns:p14="http://schemas.microsoft.com/office/powerpoint/2010/main" val="1736139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dirty="0"/>
              <a:t>Titelstijl van model bewerken</a:t>
            </a:r>
            <a:endParaRPr lang="en-US" dirty="0"/>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 id="2147483684" r:id="rId8"/>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dirty="0"/>
              <a:t>Titelstijl van model bewerken</a:t>
            </a:r>
            <a:endParaRPr lang="en-US" dirty="0"/>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dirty="0"/>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hyperlink" Target="https://medewerker.roc-nijmegen.nl/loketten/cenm/FotostbvVoorlichting/Facilitaire%20Dienstverlening/FACILITAIR31-HB08%20HP13%20WEB.jpg"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mailto:w.bouwman@roc-nijmegen.nl"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hyperlink" Target="mailto:e.janssen@roc-nijmegen.n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OGbzobNPSS4"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medewerker.roc-nijmegen.nl/loketten/cenm/FotostbvVoorlichting/Horeca/_Z6A3888%20WEB.jpg"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medewerker.roc-nijmegen.nl/loketten/cenm/FotostbvVoorlichting/Horeca/_Z6A3911%20WEB.jpg"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Afbeelding 3" descr="ROC-DSB-CM-13xxx-PPT-format-BEELD-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7891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el 3"/>
          <p:cNvSpPr>
            <a:spLocks noGrp="1"/>
          </p:cNvSpPr>
          <p:nvPr>
            <p:ph type="title"/>
          </p:nvPr>
        </p:nvSpPr>
        <p:spPr/>
        <p:txBody>
          <a:bodyPr/>
          <a:lstStyle/>
          <a:p>
            <a:pPr algn="l"/>
            <a:r>
              <a:rPr lang="nl-NL" altLang="nl-NL" dirty="0"/>
              <a:t>Medewerker Sport en Recreatie </a:t>
            </a:r>
          </a:p>
        </p:txBody>
      </p:sp>
      <p:sp>
        <p:nvSpPr>
          <p:cNvPr id="22532" name="Rectangle 3"/>
          <p:cNvSpPr>
            <a:spLocks noGrp="1" noChangeArrowheads="1"/>
          </p:cNvSpPr>
          <p:nvPr>
            <p:ph idx="1"/>
          </p:nvPr>
        </p:nvSpPr>
        <p:spPr/>
        <p:txBody>
          <a:bodyPr/>
          <a:lstStyle/>
          <a:p>
            <a:pPr algn="ctr" eaLnBrk="1" hangingPunct="1">
              <a:buFontTx/>
              <a:buNone/>
            </a:pPr>
            <a:endParaRPr lang="nl-NL" altLang="nl-NL" b="1"/>
          </a:p>
          <a:p>
            <a:pPr algn="ctr" eaLnBrk="1" hangingPunct="1">
              <a:buFontTx/>
              <a:buNone/>
            </a:pPr>
            <a:endParaRPr lang="nl-NL" altLang="nl-NL" b="1"/>
          </a:p>
        </p:txBody>
      </p:sp>
      <p:sp>
        <p:nvSpPr>
          <p:cNvPr id="22533" name="Rectangle 3"/>
          <p:cNvSpPr txBox="1">
            <a:spLocks noChangeArrowheads="1"/>
          </p:cNvSpPr>
          <p:nvPr/>
        </p:nvSpPr>
        <p:spPr bwMode="auto">
          <a:xfrm>
            <a:off x="900113" y="1557338"/>
            <a:ext cx="7689850" cy="475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marL="342900" indent="-342900">
              <a:buFont typeface="Arial" panose="020B0604020202020204" pitchFamily="34" charset="0"/>
              <a:buChar char="-"/>
            </a:pPr>
            <a:r>
              <a:rPr lang="nl-NL" altLang="nl-NL" sz="2400" dirty="0">
                <a:solidFill>
                  <a:srgbClr val="000000"/>
                </a:solidFill>
              </a:rPr>
              <a:t>Uitvoeren van sportieve en recreatieve activiteiten</a:t>
            </a:r>
          </a:p>
          <a:p>
            <a:pPr marL="342900" indent="-342900">
              <a:buFont typeface="Arial" panose="020B0604020202020204" pitchFamily="34" charset="0"/>
              <a:buChar char="-"/>
            </a:pPr>
            <a:r>
              <a:rPr lang="nl-NL" altLang="nl-NL" sz="2400" dirty="0">
                <a:solidFill>
                  <a:srgbClr val="000000"/>
                </a:solidFill>
              </a:rPr>
              <a:t>Begeleiden van gasten of deelnemers</a:t>
            </a:r>
          </a:p>
          <a:p>
            <a:pPr marL="342900" indent="-342900">
              <a:buFont typeface="Arial" panose="020B0604020202020204" pitchFamily="34" charset="0"/>
              <a:buChar char="-"/>
            </a:pPr>
            <a:r>
              <a:rPr lang="nl-NL" altLang="nl-NL" sz="2400" dirty="0">
                <a:solidFill>
                  <a:srgbClr val="000000"/>
                </a:solidFill>
              </a:rPr>
              <a:t>Toezicht houden </a:t>
            </a:r>
          </a:p>
          <a:p>
            <a:pPr>
              <a:buFontTx/>
              <a:buNone/>
            </a:pPr>
            <a:endParaRPr lang="nl-NL" altLang="nl-NL" sz="2400" dirty="0">
              <a:solidFill>
                <a:srgbClr val="000000"/>
              </a:solidFill>
            </a:endParaRPr>
          </a:p>
          <a:p>
            <a:pPr>
              <a:buFontTx/>
              <a:buNone/>
            </a:pPr>
            <a:endParaRPr lang="nl-NL" altLang="nl-NL" sz="2400" dirty="0">
              <a:solidFill>
                <a:srgbClr val="000000"/>
              </a:solidFill>
            </a:endParaRPr>
          </a:p>
          <a:p>
            <a:pPr>
              <a:buFontTx/>
              <a:buNone/>
            </a:pPr>
            <a:endParaRPr lang="nl-NL" altLang="nl-NL" b="1" dirty="0">
              <a:solidFill>
                <a:srgbClr val="000000"/>
              </a:solidFill>
            </a:endParaRPr>
          </a:p>
          <a:p>
            <a:pPr algn="ctr">
              <a:buFontTx/>
              <a:buNone/>
            </a:pPr>
            <a:endParaRPr lang="nl-NL" altLang="nl-NL" b="1" dirty="0">
              <a:solidFill>
                <a:srgbClr val="000000"/>
              </a:solidFill>
            </a:endParaRPr>
          </a:p>
          <a:p>
            <a:pPr algn="ctr" eaLnBrk="1" hangingPunct="1">
              <a:lnSpc>
                <a:spcPct val="90000"/>
              </a:lnSpc>
              <a:buFontTx/>
              <a:buNone/>
            </a:pPr>
            <a:endParaRPr lang="nl-NL" altLang="nl-NL" b="1" dirty="0">
              <a:solidFill>
                <a:srgbClr val="000000"/>
              </a:solidFill>
            </a:endParaRPr>
          </a:p>
          <a:p>
            <a:pPr eaLnBrk="1" hangingPunct="1">
              <a:lnSpc>
                <a:spcPct val="90000"/>
              </a:lnSpc>
              <a:buFontTx/>
              <a:buNone/>
            </a:pPr>
            <a:endParaRPr lang="nl-NL" altLang="nl-NL" b="1" dirty="0">
              <a:solidFill>
                <a:srgbClr val="000000"/>
              </a:solidFill>
            </a:endParaRPr>
          </a:p>
          <a:p>
            <a:pPr eaLnBrk="1" hangingPunct="1">
              <a:lnSpc>
                <a:spcPct val="90000"/>
              </a:lnSpc>
              <a:buFontTx/>
              <a:buNone/>
            </a:pPr>
            <a:endParaRPr lang="nl-NL" altLang="nl-NL" b="1" dirty="0">
              <a:solidFill>
                <a:srgbClr val="000000"/>
              </a:solidFill>
            </a:endParaRPr>
          </a:p>
        </p:txBody>
      </p:sp>
      <p:pic>
        <p:nvPicPr>
          <p:cNvPr id="22534" name="Afbeelding 1"/>
          <p:cNvPicPr>
            <a:picLocks noChangeAspect="1"/>
          </p:cNvPicPr>
          <p:nvPr/>
        </p:nvPicPr>
        <p:blipFill>
          <a:blip r:embed="rId3">
            <a:extLst>
              <a:ext uri="{28A0092B-C50C-407E-A947-70E740481C1C}">
                <a14:useLocalDpi xmlns:a14="http://schemas.microsoft.com/office/drawing/2010/main" val="0"/>
              </a:ext>
            </a:extLst>
          </a:blip>
          <a:srcRect t="17203" r="18492"/>
          <a:stretch>
            <a:fillRect/>
          </a:stretch>
        </p:blipFill>
        <p:spPr bwMode="auto">
          <a:xfrm>
            <a:off x="4993044" y="3653156"/>
            <a:ext cx="3584575" cy="242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Afbeelding 2"/>
          <p:cNvPicPr>
            <a:picLocks noChangeAspect="1"/>
          </p:cNvPicPr>
          <p:nvPr/>
        </p:nvPicPr>
        <p:blipFill rotWithShape="1">
          <a:blip r:embed="rId4">
            <a:duotone>
              <a:prstClr val="black"/>
              <a:srgbClr val="D9C3A5">
                <a:tint val="50000"/>
                <a:satMod val="180000"/>
              </a:srgbClr>
            </a:duotone>
            <a:extLst>
              <a:ext uri="{28A0092B-C50C-407E-A947-70E740481C1C}">
                <a14:useLocalDpi xmlns:a14="http://schemas.microsoft.com/office/drawing/2010/main" val="0"/>
              </a:ext>
            </a:extLst>
          </a:blip>
          <a:srcRect t="911" r="888" b="17250"/>
          <a:stretch/>
        </p:blipFill>
        <p:spPr>
          <a:xfrm>
            <a:off x="784598" y="3653156"/>
            <a:ext cx="3960440" cy="2448273"/>
          </a:xfrm>
          <a:prstGeom prst="rect">
            <a:avLst/>
          </a:prstGeom>
        </p:spPr>
      </p:pic>
    </p:spTree>
    <p:extLst>
      <p:ext uri="{BB962C8B-B14F-4D97-AF65-F5344CB8AC3E}">
        <p14:creationId xmlns:p14="http://schemas.microsoft.com/office/powerpoint/2010/main" val="425558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el 1"/>
          <p:cNvSpPr>
            <a:spLocks noGrp="1"/>
          </p:cNvSpPr>
          <p:nvPr>
            <p:ph type="title"/>
          </p:nvPr>
        </p:nvSpPr>
        <p:spPr/>
        <p:txBody>
          <a:bodyPr/>
          <a:lstStyle/>
          <a:p>
            <a:pPr algn="l"/>
            <a:r>
              <a:rPr lang="nl-NL" altLang="nl-NL" dirty="0"/>
              <a:t>Dus…</a:t>
            </a:r>
          </a:p>
        </p:txBody>
      </p:sp>
      <p:sp>
        <p:nvSpPr>
          <p:cNvPr id="24580" name="Rectangle 3"/>
          <p:cNvSpPr>
            <a:spLocks noGrp="1" noChangeArrowheads="1"/>
          </p:cNvSpPr>
          <p:nvPr>
            <p:ph idx="1"/>
          </p:nvPr>
        </p:nvSpPr>
        <p:spPr/>
        <p:txBody>
          <a:bodyPr/>
          <a:lstStyle/>
          <a:p>
            <a:pPr algn="ctr" eaLnBrk="1" hangingPunct="1">
              <a:buFontTx/>
              <a:buNone/>
            </a:pPr>
            <a:endParaRPr lang="nl-NL" altLang="nl-NL" b="1"/>
          </a:p>
          <a:p>
            <a:pPr algn="ctr" eaLnBrk="1" hangingPunct="1">
              <a:buFontTx/>
              <a:buNone/>
            </a:pPr>
            <a:endParaRPr lang="nl-NL" altLang="nl-NL" b="1"/>
          </a:p>
        </p:txBody>
      </p:sp>
      <p:sp>
        <p:nvSpPr>
          <p:cNvPr id="27653" name="Rectangle 3"/>
          <p:cNvSpPr txBox="1">
            <a:spLocks noChangeArrowheads="1"/>
          </p:cNvSpPr>
          <p:nvPr/>
        </p:nvSpPr>
        <p:spPr bwMode="auto">
          <a:xfrm>
            <a:off x="900113" y="1557338"/>
            <a:ext cx="7689850" cy="475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marL="342900" indent="-342900">
              <a:buFont typeface="Arial" panose="020B0604020202020204" pitchFamily="34" charset="0"/>
              <a:buChar char="-"/>
              <a:defRPr/>
            </a:pPr>
            <a:r>
              <a:rPr lang="nl-NL" altLang="nl-NL" sz="2400" dirty="0">
                <a:solidFill>
                  <a:srgbClr val="000000"/>
                </a:solidFill>
              </a:rPr>
              <a:t>De sporter serveert óók de tosti</a:t>
            </a:r>
          </a:p>
          <a:p>
            <a:pPr marL="342900" indent="-342900">
              <a:buFont typeface="Arial" panose="020B0604020202020204" pitchFamily="34" charset="0"/>
              <a:buChar char="-"/>
              <a:defRPr/>
            </a:pPr>
            <a:r>
              <a:rPr lang="nl-NL" altLang="nl-NL" sz="2400" dirty="0">
                <a:solidFill>
                  <a:srgbClr val="000000"/>
                </a:solidFill>
              </a:rPr>
              <a:t>De helpende houdt óók de voorraad bij</a:t>
            </a:r>
          </a:p>
          <a:p>
            <a:pPr marL="342900" indent="-342900">
              <a:buFont typeface="Arial" panose="020B0604020202020204" pitchFamily="34" charset="0"/>
              <a:buChar char="-"/>
              <a:defRPr/>
            </a:pPr>
            <a:r>
              <a:rPr lang="nl-NL" altLang="nl-NL" sz="2400" dirty="0">
                <a:solidFill>
                  <a:srgbClr val="000000"/>
                </a:solidFill>
              </a:rPr>
              <a:t>De facilitaire medewerker maakt óók een praatje met de meneer in de rolstoel</a:t>
            </a:r>
          </a:p>
          <a:p>
            <a:pPr marL="342900" indent="-342900">
              <a:buFont typeface="Arial" panose="020B0604020202020204" pitchFamily="34" charset="0"/>
              <a:buChar char="-"/>
              <a:defRPr/>
            </a:pPr>
            <a:r>
              <a:rPr lang="nl-NL" altLang="nl-NL" sz="2400" dirty="0">
                <a:solidFill>
                  <a:srgbClr val="000000"/>
                </a:solidFill>
              </a:rPr>
              <a:t>De recreatiemedewerker vouwt óók de was op</a:t>
            </a:r>
          </a:p>
          <a:p>
            <a:pPr marL="342900" indent="-342900">
              <a:buFont typeface="Arial" panose="020B0604020202020204" pitchFamily="34" charset="0"/>
              <a:buChar char="-"/>
              <a:defRPr/>
            </a:pPr>
            <a:r>
              <a:rPr lang="nl-NL" altLang="nl-NL" sz="2400" dirty="0">
                <a:solidFill>
                  <a:srgbClr val="000000"/>
                </a:solidFill>
              </a:rPr>
              <a:t>De sporter doet óók de afwas</a:t>
            </a:r>
          </a:p>
          <a:p>
            <a:pPr marL="342900" indent="-342900">
              <a:buFont typeface="Arial" panose="020B0604020202020204" pitchFamily="34" charset="0"/>
              <a:buChar char="-"/>
              <a:defRPr/>
            </a:pPr>
            <a:r>
              <a:rPr lang="nl-NL" altLang="nl-NL" sz="2400" dirty="0">
                <a:solidFill>
                  <a:srgbClr val="000000"/>
                </a:solidFill>
              </a:rPr>
              <a:t>De helpende vervangt óók een lampje</a:t>
            </a:r>
          </a:p>
          <a:p>
            <a:pPr marL="342900" indent="-342900">
              <a:buFont typeface="Arial" panose="020B0604020202020204" pitchFamily="34" charset="0"/>
              <a:buChar char="-"/>
              <a:defRPr/>
            </a:pPr>
            <a:r>
              <a:rPr lang="nl-NL" altLang="nl-NL" sz="2400" dirty="0">
                <a:solidFill>
                  <a:srgbClr val="000000"/>
                </a:solidFill>
              </a:rPr>
              <a:t>De facilitaire medewerker spreekt ook de groep    kinderen aan</a:t>
            </a:r>
          </a:p>
          <a:p>
            <a:pPr marL="342900" indent="-342900">
              <a:buFontTx/>
              <a:buChar char="-"/>
              <a:defRPr/>
            </a:pPr>
            <a:endParaRPr lang="nl-NL" altLang="nl-NL" sz="2400" dirty="0">
              <a:solidFill>
                <a:srgbClr val="000000"/>
              </a:solidFill>
            </a:endParaRPr>
          </a:p>
          <a:p>
            <a:pPr>
              <a:buFontTx/>
              <a:buNone/>
              <a:defRPr/>
            </a:pPr>
            <a:endParaRPr lang="nl-NL" altLang="nl-NL" sz="2400" dirty="0">
              <a:solidFill>
                <a:srgbClr val="000000"/>
              </a:solidFill>
            </a:endParaRPr>
          </a:p>
          <a:p>
            <a:pPr>
              <a:buFontTx/>
              <a:buNone/>
              <a:defRPr/>
            </a:pPr>
            <a:endParaRPr lang="nl-NL" altLang="nl-NL" sz="2400" dirty="0">
              <a:solidFill>
                <a:srgbClr val="000000"/>
              </a:solidFill>
            </a:endParaRPr>
          </a:p>
          <a:p>
            <a:pPr>
              <a:buFontTx/>
              <a:buNone/>
              <a:defRPr/>
            </a:pPr>
            <a:endParaRPr lang="nl-NL" altLang="nl-NL" b="1" dirty="0">
              <a:solidFill>
                <a:srgbClr val="000000"/>
              </a:solidFill>
            </a:endParaRPr>
          </a:p>
          <a:p>
            <a:pPr algn="ctr">
              <a:buFontTx/>
              <a:buNone/>
              <a:defRPr/>
            </a:pPr>
            <a:endParaRPr lang="nl-NL" altLang="nl-NL" b="1" dirty="0">
              <a:solidFill>
                <a:srgbClr val="000000"/>
              </a:solidFill>
            </a:endParaRPr>
          </a:p>
          <a:p>
            <a:pPr algn="ct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p:txBody>
      </p:sp>
    </p:spTree>
    <p:extLst>
      <p:ext uri="{BB962C8B-B14F-4D97-AF65-F5344CB8AC3E}">
        <p14:creationId xmlns:p14="http://schemas.microsoft.com/office/powerpoint/2010/main" val="2031133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A697BE-541E-458B-A59A-AD47E6A13261}"/>
              </a:ext>
            </a:extLst>
          </p:cNvPr>
          <p:cNvSpPr>
            <a:spLocks noGrp="1"/>
          </p:cNvSpPr>
          <p:nvPr>
            <p:ph type="title"/>
          </p:nvPr>
        </p:nvSpPr>
        <p:spPr/>
        <p:txBody>
          <a:bodyPr/>
          <a:lstStyle/>
          <a:p>
            <a:r>
              <a:rPr lang="nl-NL" dirty="0"/>
              <a:t>Leren door te doen</a:t>
            </a:r>
          </a:p>
        </p:txBody>
      </p:sp>
      <p:sp>
        <p:nvSpPr>
          <p:cNvPr id="26627" name="Rectangle 3"/>
          <p:cNvSpPr>
            <a:spLocks noGrp="1" noChangeArrowheads="1"/>
          </p:cNvSpPr>
          <p:nvPr>
            <p:ph type="body" sz="quarter" idx="10"/>
          </p:nvPr>
        </p:nvSpPr>
        <p:spPr/>
        <p:txBody>
          <a:bodyPr/>
          <a:lstStyle/>
          <a:p>
            <a:pPr algn="ctr" eaLnBrk="1" hangingPunct="1">
              <a:buFontTx/>
              <a:buNone/>
            </a:pPr>
            <a:endParaRPr lang="nl-NL" altLang="nl-NL" b="1"/>
          </a:p>
          <a:p>
            <a:pPr algn="ctr" eaLnBrk="1" hangingPunct="1">
              <a:buFontTx/>
              <a:buNone/>
            </a:pPr>
            <a:endParaRPr lang="nl-NL" altLang="nl-NL" b="1"/>
          </a:p>
        </p:txBody>
      </p:sp>
      <p:sp>
        <p:nvSpPr>
          <p:cNvPr id="5124" name="Rectangle 3"/>
          <p:cNvSpPr txBox="1">
            <a:spLocks noChangeArrowheads="1"/>
          </p:cNvSpPr>
          <p:nvPr/>
        </p:nvSpPr>
        <p:spPr bwMode="auto">
          <a:xfrm>
            <a:off x="611188" y="1690692"/>
            <a:ext cx="7689850" cy="4691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spcBef>
                <a:spcPct val="20000"/>
              </a:spcBef>
              <a:defRPr/>
            </a:pPr>
            <a:r>
              <a:rPr lang="nl-NL" b="1" dirty="0">
                <a:solidFill>
                  <a:srgbClr val="000000"/>
                </a:solidFill>
              </a:rPr>
              <a:t>Realistische leeromgeving om te oefenen in onze eigen</a:t>
            </a:r>
            <a:r>
              <a:rPr lang="nl-NL" dirty="0">
                <a:solidFill>
                  <a:srgbClr val="000000"/>
                </a:solidFill>
              </a:rPr>
              <a:t> </a:t>
            </a:r>
            <a:r>
              <a:rPr lang="nl-NL" b="1" u="sng" dirty="0">
                <a:solidFill>
                  <a:srgbClr val="000000"/>
                </a:solidFill>
              </a:rPr>
              <a:t>leerbedrijven</a:t>
            </a:r>
            <a:r>
              <a:rPr lang="nl-NL" dirty="0">
                <a:solidFill>
                  <a:srgbClr val="000000"/>
                </a:solidFill>
              </a:rPr>
              <a:t>:</a:t>
            </a:r>
          </a:p>
          <a:p>
            <a:pPr marL="342900" indent="-342900">
              <a:spcBef>
                <a:spcPct val="20000"/>
              </a:spcBef>
              <a:buFontTx/>
              <a:buChar char="-"/>
              <a:defRPr/>
            </a:pPr>
            <a:r>
              <a:rPr lang="nl-NL" dirty="0">
                <a:solidFill>
                  <a:srgbClr val="000000"/>
                </a:solidFill>
              </a:rPr>
              <a:t>Eethoek </a:t>
            </a:r>
          </a:p>
          <a:p>
            <a:pPr marL="342900" indent="-342900">
              <a:spcBef>
                <a:spcPct val="20000"/>
              </a:spcBef>
              <a:buFontTx/>
              <a:buChar char="-"/>
              <a:defRPr/>
            </a:pPr>
            <a:r>
              <a:rPr lang="nl-NL" dirty="0">
                <a:solidFill>
                  <a:srgbClr val="000000"/>
                </a:solidFill>
              </a:rPr>
              <a:t>Café </a:t>
            </a:r>
          </a:p>
          <a:p>
            <a:pPr marL="342900" indent="-342900">
              <a:spcBef>
                <a:spcPct val="20000"/>
              </a:spcBef>
              <a:buFontTx/>
              <a:buChar char="-"/>
              <a:defRPr/>
            </a:pPr>
            <a:r>
              <a:rPr lang="nl-NL" dirty="0">
                <a:solidFill>
                  <a:srgbClr val="000000"/>
                </a:solidFill>
              </a:rPr>
              <a:t>Wasserij</a:t>
            </a:r>
          </a:p>
          <a:p>
            <a:pPr marL="342900" indent="-342900">
              <a:spcBef>
                <a:spcPct val="20000"/>
              </a:spcBef>
              <a:buFontTx/>
              <a:buChar char="-"/>
              <a:defRPr/>
            </a:pPr>
            <a:r>
              <a:rPr lang="nl-NL" dirty="0">
                <a:solidFill>
                  <a:srgbClr val="000000"/>
                </a:solidFill>
              </a:rPr>
              <a:t>Evenementen </a:t>
            </a:r>
          </a:p>
          <a:p>
            <a:pPr marL="342900" indent="-342900">
              <a:spcBef>
                <a:spcPct val="20000"/>
              </a:spcBef>
              <a:buFontTx/>
              <a:buChar char="-"/>
              <a:defRPr/>
            </a:pPr>
            <a:r>
              <a:rPr lang="nl-NL" dirty="0">
                <a:solidFill>
                  <a:srgbClr val="000000"/>
                </a:solidFill>
              </a:rPr>
              <a:t>Sportverenigingen/ bedrijven</a:t>
            </a:r>
          </a:p>
          <a:p>
            <a:pPr marL="342900" indent="-342900">
              <a:spcBef>
                <a:spcPct val="20000"/>
              </a:spcBef>
              <a:buFontTx/>
              <a:buChar char="-"/>
              <a:defRPr/>
            </a:pPr>
            <a:r>
              <a:rPr lang="nl-NL" dirty="0">
                <a:solidFill>
                  <a:srgbClr val="000000"/>
                </a:solidFill>
              </a:rPr>
              <a:t>KION</a:t>
            </a:r>
          </a:p>
          <a:p>
            <a:pPr marL="342900" indent="-342900">
              <a:spcBef>
                <a:spcPct val="20000"/>
              </a:spcBef>
              <a:buFontTx/>
              <a:buChar char="-"/>
              <a:defRPr/>
            </a:pPr>
            <a:r>
              <a:rPr lang="nl-NL" dirty="0" err="1">
                <a:solidFill>
                  <a:srgbClr val="000000"/>
                </a:solidFill>
              </a:rPr>
              <a:t>Siza</a:t>
            </a:r>
            <a:r>
              <a:rPr lang="nl-NL" dirty="0">
                <a:solidFill>
                  <a:srgbClr val="000000"/>
                </a:solidFill>
              </a:rPr>
              <a:t> </a:t>
            </a:r>
          </a:p>
          <a:p>
            <a:pPr marL="342900" indent="-342900">
              <a:spcBef>
                <a:spcPct val="20000"/>
              </a:spcBef>
              <a:buFontTx/>
              <a:buChar char="-"/>
              <a:defRPr/>
            </a:pPr>
            <a:r>
              <a:rPr lang="nl-NL" dirty="0">
                <a:solidFill>
                  <a:srgbClr val="000000"/>
                </a:solidFill>
              </a:rPr>
              <a:t>SOOS</a:t>
            </a:r>
            <a:endParaRPr lang="nl-NL" dirty="0"/>
          </a:p>
          <a:p>
            <a:pPr marL="342900" indent="-342900">
              <a:spcBef>
                <a:spcPct val="20000"/>
              </a:spcBef>
              <a:buFontTx/>
              <a:buChar char="-"/>
              <a:defRPr/>
            </a:pPr>
            <a:endParaRPr lang="nl-NL" dirty="0">
              <a:solidFill>
                <a:srgbClr val="000000"/>
              </a:solidFill>
            </a:endParaRPr>
          </a:p>
          <a:p>
            <a:pPr>
              <a:spcBef>
                <a:spcPct val="20000"/>
              </a:spcBef>
              <a:defRPr/>
            </a:pPr>
            <a:endParaRPr lang="nl-NL" dirty="0">
              <a:solidFill>
                <a:srgbClr val="000000"/>
              </a:solidFill>
            </a:endParaRPr>
          </a:p>
          <a:p>
            <a:pPr>
              <a:spcBef>
                <a:spcPct val="20000"/>
              </a:spcBef>
              <a:defRPr/>
            </a:pPr>
            <a:endParaRPr lang="nl-NL" dirty="0">
              <a:solidFill>
                <a:srgbClr val="000000"/>
              </a:solidFill>
            </a:endParaRPr>
          </a:p>
          <a:p>
            <a:pPr>
              <a:spcBef>
                <a:spcPct val="20000"/>
              </a:spcBef>
              <a:defRPr/>
            </a:pPr>
            <a:endParaRPr lang="nl-NL" sz="3200" b="1" dirty="0">
              <a:solidFill>
                <a:srgbClr val="000000"/>
              </a:solidFill>
            </a:endParaRPr>
          </a:p>
          <a:p>
            <a:pPr algn="ctr">
              <a:spcBef>
                <a:spcPct val="20000"/>
              </a:spcBef>
              <a:defRPr/>
            </a:pPr>
            <a:endParaRPr lang="nl-NL" sz="3200" b="1" dirty="0">
              <a:solidFill>
                <a:srgbClr val="000000"/>
              </a:solidFill>
            </a:endParaRPr>
          </a:p>
          <a:p>
            <a:pPr algn="ctr" eaLnBrk="1" hangingPunct="1">
              <a:lnSpc>
                <a:spcPct val="90000"/>
              </a:lnSpc>
              <a:spcBef>
                <a:spcPct val="20000"/>
              </a:spcBef>
              <a:defRPr/>
            </a:pPr>
            <a:endParaRPr lang="nl-NL" sz="3200" b="1" dirty="0">
              <a:solidFill>
                <a:srgbClr val="000000"/>
              </a:solidFill>
            </a:endParaRPr>
          </a:p>
          <a:p>
            <a:pPr eaLnBrk="1" hangingPunct="1">
              <a:lnSpc>
                <a:spcPct val="90000"/>
              </a:lnSpc>
              <a:spcBef>
                <a:spcPct val="20000"/>
              </a:spcBef>
              <a:defRPr/>
            </a:pPr>
            <a:endParaRPr lang="nl-NL" sz="3200" b="1" dirty="0">
              <a:solidFill>
                <a:srgbClr val="000000"/>
              </a:solidFill>
            </a:endParaRPr>
          </a:p>
          <a:p>
            <a:pPr eaLnBrk="1" hangingPunct="1">
              <a:lnSpc>
                <a:spcPct val="90000"/>
              </a:lnSpc>
              <a:spcBef>
                <a:spcPct val="20000"/>
              </a:spcBef>
              <a:defRPr/>
            </a:pPr>
            <a:endParaRPr lang="nl-NL" sz="3200" b="1" dirty="0">
              <a:solidFill>
                <a:srgbClr val="000000"/>
              </a:solidFill>
            </a:endParaRPr>
          </a:p>
        </p:txBody>
      </p:sp>
      <p:pic>
        <p:nvPicPr>
          <p:cNvPr id="26629" name="Picture 6" descr="Afbeeldi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l="28745"/>
          <a:stretch>
            <a:fillRect/>
          </a:stretch>
        </p:blipFill>
        <p:spPr bwMode="auto">
          <a:xfrm>
            <a:off x="5402262" y="3273032"/>
            <a:ext cx="3130550" cy="292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68015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1CA6C-8598-4143-9DF4-CF1B53828E20}"/>
              </a:ext>
            </a:extLst>
          </p:cNvPr>
          <p:cNvSpPr>
            <a:spLocks noGrp="1"/>
          </p:cNvSpPr>
          <p:nvPr>
            <p:ph type="title"/>
          </p:nvPr>
        </p:nvSpPr>
        <p:spPr/>
        <p:txBody>
          <a:bodyPr/>
          <a:lstStyle/>
          <a:p>
            <a:r>
              <a:rPr lang="nl-NL" dirty="0"/>
              <a:t>Jij en je talent!</a:t>
            </a:r>
          </a:p>
        </p:txBody>
      </p:sp>
      <p:sp>
        <p:nvSpPr>
          <p:cNvPr id="28675" name="Rectangle 3"/>
          <p:cNvSpPr>
            <a:spLocks noGrp="1" noChangeArrowheads="1"/>
          </p:cNvSpPr>
          <p:nvPr>
            <p:ph type="body" sz="quarter" idx="10"/>
          </p:nvPr>
        </p:nvSpPr>
        <p:spPr/>
        <p:txBody>
          <a:bodyPr/>
          <a:lstStyle/>
          <a:p>
            <a:pPr algn="ctr" eaLnBrk="1" hangingPunct="1">
              <a:buFontTx/>
              <a:buNone/>
            </a:pPr>
            <a:endParaRPr lang="nl-NL" altLang="nl-NL" b="1"/>
          </a:p>
          <a:p>
            <a:pPr algn="ctr" eaLnBrk="1" hangingPunct="1">
              <a:buFontTx/>
              <a:buNone/>
            </a:pPr>
            <a:endParaRPr lang="nl-NL" altLang="nl-NL" b="1"/>
          </a:p>
        </p:txBody>
      </p:sp>
      <p:sp>
        <p:nvSpPr>
          <p:cNvPr id="5124" name="Rectangle 3"/>
          <p:cNvSpPr txBox="1">
            <a:spLocks noChangeArrowheads="1"/>
          </p:cNvSpPr>
          <p:nvPr/>
        </p:nvSpPr>
        <p:spPr bwMode="auto">
          <a:xfrm>
            <a:off x="628650" y="1557339"/>
            <a:ext cx="7689850" cy="4329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r>
              <a:rPr lang="nl-NL" altLang="nl-NL" sz="2000" dirty="0">
                <a:solidFill>
                  <a:srgbClr val="000000"/>
                </a:solidFill>
              </a:rPr>
              <a:t>Het is belangrijk dat jij leert van de dingen die je goed kunt en waar je enthousiast van wordt. Op die manier wordt leren namelijk veel leuker. Je wordt hierbij geholpen door een: </a:t>
            </a:r>
          </a:p>
          <a:p>
            <a:endParaRPr lang="nl-NL" altLang="nl-NL" sz="2000" dirty="0">
              <a:solidFill>
                <a:srgbClr val="000000"/>
              </a:solidFill>
            </a:endParaRPr>
          </a:p>
          <a:p>
            <a:pPr marL="342900" indent="-342900">
              <a:spcBef>
                <a:spcPct val="20000"/>
              </a:spcBef>
              <a:buFont typeface="Arial" panose="020B0604020202020204" pitchFamily="34" charset="0"/>
              <a:buChar char="-"/>
              <a:defRPr/>
            </a:pPr>
            <a:r>
              <a:rPr lang="nl-NL" sz="2000" b="1" dirty="0">
                <a:solidFill>
                  <a:srgbClr val="000000"/>
                </a:solidFill>
              </a:rPr>
              <a:t>Loopbaanbegeleider</a:t>
            </a:r>
            <a:r>
              <a:rPr lang="nl-NL" sz="2000" dirty="0">
                <a:solidFill>
                  <a:srgbClr val="000000"/>
                </a:solidFill>
              </a:rPr>
              <a:t>: </a:t>
            </a:r>
          </a:p>
          <a:p>
            <a:pPr marL="1085850" lvl="1" indent="-342900">
              <a:spcBef>
                <a:spcPct val="20000"/>
              </a:spcBef>
              <a:buFont typeface="Arial" panose="020B0604020202020204" pitchFamily="34" charset="0"/>
              <a:buChar char="-"/>
              <a:defRPr/>
            </a:pPr>
            <a:r>
              <a:rPr lang="nl-NL" sz="2000" dirty="0">
                <a:solidFill>
                  <a:srgbClr val="000000"/>
                </a:solidFill>
              </a:rPr>
              <a:t>Aandacht voor de dingen die jij goed kunt</a:t>
            </a:r>
          </a:p>
          <a:p>
            <a:pPr marL="1085850" lvl="1" indent="-342900">
              <a:spcBef>
                <a:spcPct val="20000"/>
              </a:spcBef>
              <a:buFont typeface="Arial" panose="020B0604020202020204" pitchFamily="34" charset="0"/>
              <a:buChar char="-"/>
              <a:defRPr/>
            </a:pPr>
            <a:r>
              <a:rPr lang="nl-NL" sz="2000" dirty="0">
                <a:solidFill>
                  <a:srgbClr val="000000"/>
                </a:solidFill>
              </a:rPr>
              <a:t>Onderzoeken en uitbouwen van jouw talent</a:t>
            </a:r>
            <a:endParaRPr lang="nl-NL" sz="2800" b="1" dirty="0">
              <a:solidFill>
                <a:srgbClr val="000000"/>
              </a:solidFill>
            </a:endParaRPr>
          </a:p>
          <a:p>
            <a:pPr marL="1085850" lvl="1" indent="-342900">
              <a:spcBef>
                <a:spcPct val="20000"/>
              </a:spcBef>
              <a:buFont typeface="Arial" panose="020B0604020202020204" pitchFamily="34" charset="0"/>
              <a:buChar char="-"/>
              <a:defRPr/>
            </a:pPr>
            <a:endParaRPr lang="nl-NL" sz="2000" dirty="0">
              <a:solidFill>
                <a:srgbClr val="000000"/>
              </a:solidFill>
            </a:endParaRPr>
          </a:p>
          <a:p>
            <a:pPr marL="342900" indent="-342900">
              <a:spcBef>
                <a:spcPct val="20000"/>
              </a:spcBef>
              <a:buFont typeface="Arial" panose="020B0604020202020204" pitchFamily="34" charset="0"/>
              <a:buChar char="-"/>
              <a:defRPr/>
            </a:pPr>
            <a:r>
              <a:rPr lang="nl-NL" sz="2000" b="1" dirty="0">
                <a:solidFill>
                  <a:srgbClr val="000000"/>
                </a:solidFill>
              </a:rPr>
              <a:t>Trajectbegeleider </a:t>
            </a:r>
          </a:p>
          <a:p>
            <a:pPr marL="1085850" lvl="1" indent="-342900">
              <a:spcBef>
                <a:spcPct val="20000"/>
              </a:spcBef>
              <a:buFont typeface="Arial" panose="020B0604020202020204" pitchFamily="34" charset="0"/>
              <a:buChar char="-"/>
              <a:defRPr/>
            </a:pPr>
            <a:r>
              <a:rPr lang="nl-NL" sz="2000" dirty="0">
                <a:solidFill>
                  <a:srgbClr val="000000"/>
                </a:solidFill>
              </a:rPr>
              <a:t>Extra ondersteuning/passend onderwijs</a:t>
            </a:r>
          </a:p>
          <a:p>
            <a:pPr marL="1085850" lvl="1" indent="-342900">
              <a:spcBef>
                <a:spcPct val="20000"/>
              </a:spcBef>
              <a:buFont typeface="Arial" panose="020B0604020202020204" pitchFamily="34" charset="0"/>
              <a:buChar char="-"/>
              <a:defRPr/>
            </a:pPr>
            <a:r>
              <a:rPr lang="nl-NL" sz="2000" dirty="0">
                <a:solidFill>
                  <a:srgbClr val="000000"/>
                </a:solidFill>
              </a:rPr>
              <a:t>“ook als het even tegen zit”</a:t>
            </a:r>
          </a:p>
          <a:p>
            <a:pPr>
              <a:spcBef>
                <a:spcPct val="20000"/>
              </a:spcBef>
              <a:defRPr/>
            </a:pPr>
            <a:endParaRPr lang="nl-NL" sz="2000" dirty="0">
              <a:solidFill>
                <a:srgbClr val="000000"/>
              </a:solidFill>
            </a:endParaRPr>
          </a:p>
        </p:txBody>
      </p:sp>
    </p:spTree>
    <p:extLst>
      <p:ext uri="{BB962C8B-B14F-4D97-AF65-F5344CB8AC3E}">
        <p14:creationId xmlns:p14="http://schemas.microsoft.com/office/powerpoint/2010/main" val="2747598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el 2"/>
          <p:cNvSpPr>
            <a:spLocks noGrp="1"/>
          </p:cNvSpPr>
          <p:nvPr>
            <p:ph type="title"/>
          </p:nvPr>
        </p:nvSpPr>
        <p:spPr/>
        <p:txBody>
          <a:bodyPr/>
          <a:lstStyle/>
          <a:p>
            <a:r>
              <a:rPr lang="nl-NL" altLang="nl-NL" dirty="0"/>
              <a:t>Keuzemogelijkheden</a:t>
            </a:r>
          </a:p>
        </p:txBody>
      </p:sp>
      <p:sp>
        <p:nvSpPr>
          <p:cNvPr id="30724" name="Rectangle 3"/>
          <p:cNvSpPr>
            <a:spLocks noGrp="1" noChangeArrowheads="1"/>
          </p:cNvSpPr>
          <p:nvPr>
            <p:ph idx="1"/>
          </p:nvPr>
        </p:nvSpPr>
        <p:spPr>
          <a:xfrm>
            <a:off x="685800" y="1628800"/>
            <a:ext cx="7772400" cy="4467200"/>
          </a:xfrm>
        </p:spPr>
        <p:txBody>
          <a:bodyPr/>
          <a:lstStyle/>
          <a:p>
            <a:pPr marL="0" indent="0" eaLnBrk="1" hangingPunct="1">
              <a:buNone/>
            </a:pPr>
            <a:r>
              <a:rPr lang="nl-NL" altLang="nl-NL" sz="2400" dirty="0"/>
              <a:t>Je kunt zelf invulling geven aan wat je doet bij: </a:t>
            </a:r>
          </a:p>
          <a:p>
            <a:pPr eaLnBrk="1" hangingPunct="1">
              <a:buFontTx/>
              <a:buChar char="-"/>
            </a:pPr>
            <a:r>
              <a:rPr lang="nl-NL" altLang="nl-NL" sz="2400" dirty="0"/>
              <a:t>Praktijkleren (keuze activiteiten)</a:t>
            </a:r>
          </a:p>
          <a:p>
            <a:pPr eaLnBrk="1" hangingPunct="1">
              <a:buFontTx/>
              <a:buChar char="-"/>
            </a:pPr>
            <a:r>
              <a:rPr lang="nl-NL" altLang="nl-NL" sz="2400" dirty="0"/>
              <a:t>Keuzedelen (verbreden of verdiepen)</a:t>
            </a:r>
          </a:p>
          <a:p>
            <a:pPr eaLnBrk="1" hangingPunct="1">
              <a:buFontTx/>
              <a:buChar char="-"/>
            </a:pPr>
            <a:r>
              <a:rPr lang="nl-NL" altLang="nl-NL" sz="2400" dirty="0"/>
              <a:t>Voorkeursprofiel </a:t>
            </a:r>
          </a:p>
          <a:p>
            <a:pPr eaLnBrk="1" hangingPunct="1">
              <a:buFontTx/>
              <a:buChar char="-"/>
            </a:pPr>
            <a:r>
              <a:rPr lang="nl-NL" altLang="nl-NL" sz="2400" dirty="0"/>
              <a:t>Profiel </a:t>
            </a:r>
          </a:p>
          <a:p>
            <a:pPr eaLnBrk="1" hangingPunct="1">
              <a:buFontTx/>
              <a:buChar char="-"/>
            </a:pPr>
            <a:r>
              <a:rPr lang="nl-NL" altLang="nl-NL" sz="2400" dirty="0"/>
              <a:t>En meer (komen we zo op terug)</a:t>
            </a:r>
          </a:p>
          <a:p>
            <a:pPr eaLnBrk="1" hangingPunct="1">
              <a:buFontTx/>
              <a:buChar char="-"/>
            </a:pPr>
            <a:endParaRPr lang="nl-NL" altLang="nl-NL" sz="2400" dirty="0"/>
          </a:p>
          <a:p>
            <a:pPr eaLnBrk="1" hangingPunct="1">
              <a:buFontTx/>
              <a:buChar char="-"/>
            </a:pPr>
            <a:endParaRPr lang="nl-NL" altLang="nl-NL" sz="2400" dirty="0"/>
          </a:p>
          <a:p>
            <a:pPr algn="ctr" eaLnBrk="1" hangingPunct="1">
              <a:buFontTx/>
              <a:buChar char="-"/>
            </a:pPr>
            <a:endParaRPr lang="nl-NL" altLang="nl-NL" b="1" dirty="0"/>
          </a:p>
        </p:txBody>
      </p:sp>
    </p:spTree>
    <p:extLst>
      <p:ext uri="{BB962C8B-B14F-4D97-AF65-F5344CB8AC3E}">
        <p14:creationId xmlns:p14="http://schemas.microsoft.com/office/powerpoint/2010/main" val="2085188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5D61DF-6555-4C2E-8E6C-76DEAC6169D0}"/>
              </a:ext>
            </a:extLst>
          </p:cNvPr>
          <p:cNvSpPr>
            <a:spLocks noGrp="1"/>
          </p:cNvSpPr>
          <p:nvPr>
            <p:ph type="title"/>
          </p:nvPr>
        </p:nvSpPr>
        <p:spPr/>
        <p:txBody>
          <a:bodyPr/>
          <a:lstStyle/>
          <a:p>
            <a:r>
              <a:rPr lang="nl-NL" dirty="0"/>
              <a:t>BPV (stage)</a:t>
            </a:r>
          </a:p>
        </p:txBody>
      </p:sp>
      <p:sp>
        <p:nvSpPr>
          <p:cNvPr id="32771" name="Rectangle 3"/>
          <p:cNvSpPr>
            <a:spLocks noGrp="1" noChangeArrowheads="1"/>
          </p:cNvSpPr>
          <p:nvPr>
            <p:ph type="body" sz="quarter" idx="10"/>
          </p:nvPr>
        </p:nvSpPr>
        <p:spPr/>
        <p:txBody>
          <a:bodyPr/>
          <a:lstStyle/>
          <a:p>
            <a:pPr algn="ctr" eaLnBrk="1" hangingPunct="1">
              <a:buFontTx/>
              <a:buNone/>
            </a:pPr>
            <a:endParaRPr lang="nl-NL" altLang="nl-NL" b="1"/>
          </a:p>
          <a:p>
            <a:pPr algn="ctr" eaLnBrk="1" hangingPunct="1">
              <a:buFontTx/>
              <a:buNone/>
            </a:pPr>
            <a:endParaRPr lang="nl-NL" altLang="nl-NL" b="1"/>
          </a:p>
        </p:txBody>
      </p:sp>
      <p:sp>
        <p:nvSpPr>
          <p:cNvPr id="32772" name="Rectangle 3"/>
          <p:cNvSpPr txBox="1">
            <a:spLocks noChangeArrowheads="1"/>
          </p:cNvSpPr>
          <p:nvPr/>
        </p:nvSpPr>
        <p:spPr bwMode="auto">
          <a:xfrm>
            <a:off x="628649" y="1686148"/>
            <a:ext cx="8042739" cy="4033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a:buNone/>
            </a:pPr>
            <a:r>
              <a:rPr lang="nl-NL" altLang="nl-NL" sz="2400" dirty="0">
                <a:solidFill>
                  <a:schemeClr val="accent5">
                    <a:lumMod val="10000"/>
                  </a:schemeClr>
                </a:solidFill>
              </a:rPr>
              <a:t>Bij een beroepsopleiding leer je door te doen: praktijkleren en leerwerkbedrijven</a:t>
            </a:r>
          </a:p>
          <a:p>
            <a:pPr>
              <a:buNone/>
            </a:pPr>
            <a:endParaRPr lang="nl-NL" altLang="nl-NL" sz="2400" dirty="0">
              <a:solidFill>
                <a:schemeClr val="accent5">
                  <a:lumMod val="10000"/>
                </a:schemeClr>
              </a:solidFill>
            </a:endParaRPr>
          </a:p>
          <a:p>
            <a:pPr>
              <a:buNone/>
            </a:pPr>
            <a:r>
              <a:rPr lang="nl-NL" altLang="nl-NL" sz="2400" b="1" dirty="0">
                <a:solidFill>
                  <a:schemeClr val="accent5">
                    <a:lumMod val="10000"/>
                  </a:schemeClr>
                </a:solidFill>
              </a:rPr>
              <a:t>BPV (oftewel stage)</a:t>
            </a:r>
            <a:r>
              <a:rPr lang="nl-NL" altLang="nl-NL" sz="2400" dirty="0">
                <a:solidFill>
                  <a:schemeClr val="accent5">
                    <a:lumMod val="10000"/>
                  </a:schemeClr>
                </a:solidFill>
              </a:rPr>
              <a:t>: </a:t>
            </a:r>
          </a:p>
          <a:p>
            <a:pPr marL="342900" indent="-342900">
              <a:buFontTx/>
              <a:buChar char="-"/>
            </a:pPr>
            <a:r>
              <a:rPr lang="nl-NL" altLang="nl-NL" sz="2400" dirty="0">
                <a:solidFill>
                  <a:schemeClr val="accent5">
                    <a:lumMod val="10000"/>
                  </a:schemeClr>
                </a:solidFill>
              </a:rPr>
              <a:t>na de voorjaarsvakantie in leerjaar 1 (past het profiel?) </a:t>
            </a:r>
          </a:p>
          <a:p>
            <a:pPr marL="342900" indent="-342900">
              <a:buFontTx/>
              <a:buChar char="-"/>
            </a:pPr>
            <a:r>
              <a:rPr lang="nl-NL" altLang="nl-NL" sz="2400" dirty="0">
                <a:solidFill>
                  <a:schemeClr val="accent5">
                    <a:lumMod val="10000"/>
                  </a:schemeClr>
                </a:solidFill>
              </a:rPr>
              <a:t>In leerjaar 2 (binnen jouw gekozen profiel) </a:t>
            </a:r>
          </a:p>
          <a:p>
            <a:endParaRPr lang="nl-NL" altLang="nl-NL" sz="2400" dirty="0">
              <a:solidFill>
                <a:schemeClr val="accent5">
                  <a:lumMod val="10000"/>
                </a:schemeClr>
              </a:solidFill>
            </a:endParaRPr>
          </a:p>
          <a:p>
            <a:pPr>
              <a:buFontTx/>
              <a:buNone/>
            </a:pPr>
            <a:r>
              <a:rPr lang="nl-NL" altLang="nl-NL" sz="2400" dirty="0">
                <a:solidFill>
                  <a:schemeClr val="accent5">
                    <a:lumMod val="10000"/>
                  </a:schemeClr>
                </a:solidFill>
              </a:rPr>
              <a:t>Houd rekening met flexibele werktijden, bijvoorbeeld in de avonduren, de vakanties of in de weekenden. </a:t>
            </a:r>
            <a:endParaRPr lang="nl-NL" altLang="nl-NL" dirty="0">
              <a:solidFill>
                <a:schemeClr val="accent5">
                  <a:lumMod val="10000"/>
                </a:schemeClr>
              </a:solidFill>
            </a:endParaRPr>
          </a:p>
          <a:p>
            <a:pPr algn="ctr" eaLnBrk="1" hangingPunct="1">
              <a:lnSpc>
                <a:spcPct val="90000"/>
              </a:lnSpc>
              <a:buFontTx/>
              <a:buNone/>
            </a:pPr>
            <a:endParaRPr lang="nl-NL" altLang="nl-NL" b="1" dirty="0">
              <a:solidFill>
                <a:schemeClr val="accent5">
                  <a:lumMod val="10000"/>
                </a:schemeClr>
              </a:solidFill>
            </a:endParaRPr>
          </a:p>
          <a:p>
            <a:pPr eaLnBrk="1" hangingPunct="1">
              <a:lnSpc>
                <a:spcPct val="90000"/>
              </a:lnSpc>
              <a:buFontTx/>
              <a:buNone/>
            </a:pPr>
            <a:endParaRPr lang="nl-NL" altLang="nl-NL" b="1" dirty="0">
              <a:solidFill>
                <a:schemeClr val="accent5">
                  <a:lumMod val="10000"/>
                </a:schemeClr>
              </a:solidFill>
            </a:endParaRPr>
          </a:p>
          <a:p>
            <a:pPr eaLnBrk="1" hangingPunct="1">
              <a:lnSpc>
                <a:spcPct val="90000"/>
              </a:lnSpc>
              <a:buFontTx/>
              <a:buNone/>
            </a:pPr>
            <a:endParaRPr lang="nl-NL" altLang="nl-NL" b="1" dirty="0">
              <a:solidFill>
                <a:schemeClr val="accent5">
                  <a:lumMod val="10000"/>
                </a:schemeClr>
              </a:solidFill>
            </a:endParaRPr>
          </a:p>
        </p:txBody>
      </p:sp>
    </p:spTree>
    <p:extLst>
      <p:ext uri="{BB962C8B-B14F-4D97-AF65-F5344CB8AC3E}">
        <p14:creationId xmlns:p14="http://schemas.microsoft.com/office/powerpoint/2010/main" val="2940578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D4FD39-9DEB-4A26-80C3-10061069C782}"/>
              </a:ext>
            </a:extLst>
          </p:cNvPr>
          <p:cNvSpPr>
            <a:spLocks noGrp="1"/>
          </p:cNvSpPr>
          <p:nvPr>
            <p:ph type="title"/>
          </p:nvPr>
        </p:nvSpPr>
        <p:spPr>
          <a:xfrm>
            <a:off x="628650" y="365129"/>
            <a:ext cx="7886700" cy="1325563"/>
          </a:xfrm>
        </p:spPr>
        <p:txBody>
          <a:bodyPr/>
          <a:lstStyle/>
          <a:p>
            <a:r>
              <a:rPr lang="nl-NL" dirty="0"/>
              <a:t>Algemene vakken </a:t>
            </a:r>
          </a:p>
        </p:txBody>
      </p:sp>
      <p:sp>
        <p:nvSpPr>
          <p:cNvPr id="5124" name="Rectangle 3"/>
          <p:cNvSpPr txBox="1">
            <a:spLocks noChangeArrowheads="1"/>
          </p:cNvSpPr>
          <p:nvPr/>
        </p:nvSpPr>
        <p:spPr bwMode="auto">
          <a:xfrm>
            <a:off x="628650" y="1690692"/>
            <a:ext cx="7689850" cy="3744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marL="342900" indent="-342900">
              <a:spcBef>
                <a:spcPct val="20000"/>
              </a:spcBef>
              <a:buFontTx/>
              <a:buChar char="-"/>
              <a:defRPr/>
            </a:pPr>
            <a:r>
              <a:rPr lang="nl-NL" dirty="0">
                <a:solidFill>
                  <a:schemeClr val="accent5">
                    <a:lumMod val="10000"/>
                  </a:schemeClr>
                </a:solidFill>
              </a:rPr>
              <a:t>Nederlands</a:t>
            </a:r>
          </a:p>
          <a:p>
            <a:pPr marL="342900" indent="-342900">
              <a:spcBef>
                <a:spcPct val="20000"/>
              </a:spcBef>
              <a:buFontTx/>
              <a:buChar char="-"/>
              <a:defRPr/>
            </a:pPr>
            <a:r>
              <a:rPr lang="nl-NL" dirty="0">
                <a:solidFill>
                  <a:schemeClr val="accent5">
                    <a:lumMod val="10000"/>
                  </a:schemeClr>
                </a:solidFill>
              </a:rPr>
              <a:t>Rekenen</a:t>
            </a:r>
          </a:p>
          <a:p>
            <a:pPr marL="342900" indent="-342900">
              <a:spcBef>
                <a:spcPct val="20000"/>
              </a:spcBef>
              <a:buFontTx/>
              <a:buChar char="-"/>
              <a:defRPr/>
            </a:pPr>
            <a:r>
              <a:rPr lang="nl-NL" dirty="0">
                <a:solidFill>
                  <a:schemeClr val="accent5">
                    <a:lumMod val="10000"/>
                  </a:schemeClr>
                </a:solidFill>
              </a:rPr>
              <a:t>Engels</a:t>
            </a:r>
          </a:p>
          <a:p>
            <a:pPr marL="342900" indent="-342900">
              <a:spcBef>
                <a:spcPct val="20000"/>
              </a:spcBef>
              <a:buFontTx/>
              <a:buChar char="-"/>
              <a:defRPr/>
            </a:pPr>
            <a:r>
              <a:rPr lang="nl-NL" dirty="0">
                <a:solidFill>
                  <a:schemeClr val="accent5">
                    <a:lumMod val="10000"/>
                  </a:schemeClr>
                </a:solidFill>
              </a:rPr>
              <a:t>Burgerschap</a:t>
            </a:r>
          </a:p>
          <a:p>
            <a:pPr marL="342900" indent="-342900">
              <a:spcBef>
                <a:spcPct val="20000"/>
              </a:spcBef>
              <a:buFontTx/>
              <a:buChar char="-"/>
              <a:defRPr/>
            </a:pPr>
            <a:r>
              <a:rPr lang="nl-NL" dirty="0">
                <a:solidFill>
                  <a:schemeClr val="accent5">
                    <a:lumMod val="10000"/>
                  </a:schemeClr>
                </a:solidFill>
              </a:rPr>
              <a:t>ICT</a:t>
            </a:r>
            <a:endParaRPr lang="nl-NL" sz="3200" b="1" dirty="0">
              <a:solidFill>
                <a:schemeClr val="accent5">
                  <a:lumMod val="10000"/>
                </a:schemeClr>
              </a:solidFill>
            </a:endParaRPr>
          </a:p>
        </p:txBody>
      </p:sp>
    </p:spTree>
    <p:extLst>
      <p:ext uri="{BB962C8B-B14F-4D97-AF65-F5344CB8AC3E}">
        <p14:creationId xmlns:p14="http://schemas.microsoft.com/office/powerpoint/2010/main" val="2960939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CFB078-D5E2-44E1-8707-0A7FBB3A569C}"/>
              </a:ext>
            </a:extLst>
          </p:cNvPr>
          <p:cNvSpPr>
            <a:spLocks noGrp="1"/>
          </p:cNvSpPr>
          <p:nvPr>
            <p:ph type="title"/>
          </p:nvPr>
        </p:nvSpPr>
        <p:spPr/>
        <p:txBody>
          <a:bodyPr/>
          <a:lstStyle/>
          <a:p>
            <a:r>
              <a:rPr lang="nl-NL" dirty="0"/>
              <a:t>Wij zijn veranderd! </a:t>
            </a:r>
          </a:p>
        </p:txBody>
      </p:sp>
      <p:sp>
        <p:nvSpPr>
          <p:cNvPr id="34819" name="Rectangle 3"/>
          <p:cNvSpPr>
            <a:spLocks noGrp="1" noChangeArrowheads="1"/>
          </p:cNvSpPr>
          <p:nvPr>
            <p:ph type="body" sz="quarter" idx="10"/>
          </p:nvPr>
        </p:nvSpPr>
        <p:spPr/>
        <p:txBody>
          <a:bodyPr/>
          <a:lstStyle/>
          <a:p>
            <a:pPr algn="ctr" eaLnBrk="1" hangingPunct="1">
              <a:buFontTx/>
              <a:buNone/>
            </a:pPr>
            <a:endParaRPr lang="nl-NL" altLang="nl-NL" b="1" dirty="0"/>
          </a:p>
          <a:p>
            <a:pPr algn="ctr" eaLnBrk="1" hangingPunct="1">
              <a:buFontTx/>
              <a:buNone/>
            </a:pPr>
            <a:endParaRPr lang="nl-NL" altLang="nl-NL" b="1" dirty="0"/>
          </a:p>
        </p:txBody>
      </p:sp>
      <p:sp>
        <p:nvSpPr>
          <p:cNvPr id="5124" name="Rectangle 3"/>
          <p:cNvSpPr txBox="1">
            <a:spLocks noChangeArrowheads="1"/>
          </p:cNvSpPr>
          <p:nvPr/>
        </p:nvSpPr>
        <p:spPr bwMode="auto">
          <a:xfrm>
            <a:off x="628650" y="1690692"/>
            <a:ext cx="7689850" cy="2963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spcBef>
                <a:spcPct val="20000"/>
              </a:spcBef>
              <a:defRPr/>
            </a:pPr>
            <a:r>
              <a:rPr lang="nl-NL" b="1" dirty="0">
                <a:solidFill>
                  <a:srgbClr val="000000"/>
                </a:solidFill>
              </a:rPr>
              <a:t>vanuit de volgende visie:</a:t>
            </a:r>
          </a:p>
          <a:p>
            <a:pPr>
              <a:spcBef>
                <a:spcPct val="20000"/>
              </a:spcBef>
              <a:defRPr/>
            </a:pPr>
            <a:endParaRPr lang="nl-NL" sz="1800" b="1" u="sng" dirty="0">
              <a:solidFill>
                <a:srgbClr val="000000"/>
              </a:solidFill>
            </a:endParaRPr>
          </a:p>
          <a:p>
            <a:pPr>
              <a:spcBef>
                <a:spcPct val="20000"/>
              </a:spcBef>
              <a:defRPr/>
            </a:pPr>
            <a:r>
              <a:rPr lang="nl-NL" sz="4000" dirty="0">
                <a:solidFill>
                  <a:srgbClr val="0070C0"/>
                </a:solidFill>
              </a:rPr>
              <a:t>“Meer kiezen en meer maatwerk, op zoek naar je talent”</a:t>
            </a:r>
            <a:endParaRPr lang="nl-NL" sz="4000" b="1" u="sng" dirty="0">
              <a:solidFill>
                <a:srgbClr val="0070C0"/>
              </a:solidFill>
            </a:endParaRPr>
          </a:p>
          <a:p>
            <a:pPr>
              <a:spcBef>
                <a:spcPct val="20000"/>
              </a:spcBef>
              <a:defRPr/>
            </a:pPr>
            <a:endParaRPr lang="nl-NL" sz="1800" u="sng" dirty="0"/>
          </a:p>
          <a:p>
            <a:pPr marL="342900" indent="-342900">
              <a:spcBef>
                <a:spcPct val="20000"/>
              </a:spcBef>
              <a:buFontTx/>
              <a:buChar char="-"/>
              <a:defRPr/>
            </a:pPr>
            <a:endParaRPr lang="nl-NL" dirty="0"/>
          </a:p>
          <a:p>
            <a:pPr>
              <a:spcBef>
                <a:spcPct val="20000"/>
              </a:spcBef>
              <a:defRPr/>
            </a:pPr>
            <a:endParaRPr lang="nl-NL" dirty="0"/>
          </a:p>
          <a:p>
            <a:pPr marL="342900" indent="-342900">
              <a:spcBef>
                <a:spcPct val="20000"/>
              </a:spcBef>
              <a:buFontTx/>
              <a:buChar char="-"/>
              <a:defRPr/>
            </a:pPr>
            <a:endParaRPr lang="nl-NL" dirty="0"/>
          </a:p>
          <a:p>
            <a:pPr>
              <a:spcBef>
                <a:spcPct val="20000"/>
              </a:spcBef>
              <a:defRPr/>
            </a:pPr>
            <a:endParaRPr lang="nl-NL" dirty="0">
              <a:solidFill>
                <a:srgbClr val="FF0000"/>
              </a:solidFill>
            </a:endParaRPr>
          </a:p>
          <a:p>
            <a:pPr marL="342900" indent="-342900">
              <a:spcBef>
                <a:spcPct val="20000"/>
              </a:spcBef>
              <a:buFontTx/>
              <a:buChar char="-"/>
              <a:defRPr/>
            </a:pPr>
            <a:endParaRPr lang="nl-NL" dirty="0">
              <a:solidFill>
                <a:srgbClr val="000000"/>
              </a:solidFill>
            </a:endParaRPr>
          </a:p>
          <a:p>
            <a:pPr>
              <a:spcBef>
                <a:spcPct val="20000"/>
              </a:spcBef>
              <a:defRPr/>
            </a:pPr>
            <a:endParaRPr lang="nl-NL" dirty="0">
              <a:solidFill>
                <a:srgbClr val="000000"/>
              </a:solidFill>
            </a:endParaRPr>
          </a:p>
          <a:p>
            <a:pPr>
              <a:spcBef>
                <a:spcPct val="20000"/>
              </a:spcBef>
              <a:defRPr/>
            </a:pPr>
            <a:endParaRPr lang="nl-NL" dirty="0">
              <a:solidFill>
                <a:srgbClr val="000000"/>
              </a:solidFill>
            </a:endParaRPr>
          </a:p>
          <a:p>
            <a:pPr>
              <a:spcBef>
                <a:spcPct val="20000"/>
              </a:spcBef>
              <a:defRPr/>
            </a:pPr>
            <a:endParaRPr lang="nl-NL" sz="3200" b="1" dirty="0">
              <a:solidFill>
                <a:srgbClr val="000000"/>
              </a:solidFill>
            </a:endParaRPr>
          </a:p>
          <a:p>
            <a:pPr algn="ctr">
              <a:spcBef>
                <a:spcPct val="20000"/>
              </a:spcBef>
              <a:defRPr/>
            </a:pPr>
            <a:endParaRPr lang="nl-NL" sz="3200" b="1" dirty="0">
              <a:solidFill>
                <a:srgbClr val="000000"/>
              </a:solidFill>
            </a:endParaRPr>
          </a:p>
          <a:p>
            <a:pPr algn="ctr" eaLnBrk="1" hangingPunct="1">
              <a:lnSpc>
                <a:spcPct val="90000"/>
              </a:lnSpc>
              <a:spcBef>
                <a:spcPct val="20000"/>
              </a:spcBef>
              <a:defRPr/>
            </a:pPr>
            <a:endParaRPr lang="nl-NL" sz="3200" b="1" dirty="0">
              <a:solidFill>
                <a:srgbClr val="000000"/>
              </a:solidFill>
            </a:endParaRPr>
          </a:p>
          <a:p>
            <a:pPr eaLnBrk="1" hangingPunct="1">
              <a:lnSpc>
                <a:spcPct val="90000"/>
              </a:lnSpc>
              <a:spcBef>
                <a:spcPct val="20000"/>
              </a:spcBef>
              <a:defRPr/>
            </a:pPr>
            <a:endParaRPr lang="nl-NL" sz="3200" b="1" dirty="0">
              <a:solidFill>
                <a:srgbClr val="000000"/>
              </a:solidFill>
            </a:endParaRPr>
          </a:p>
          <a:p>
            <a:pPr eaLnBrk="1" hangingPunct="1">
              <a:lnSpc>
                <a:spcPct val="90000"/>
              </a:lnSpc>
              <a:spcBef>
                <a:spcPct val="20000"/>
              </a:spcBef>
              <a:defRPr/>
            </a:pPr>
            <a:endParaRPr lang="nl-NL" sz="3200" b="1" dirty="0">
              <a:solidFill>
                <a:srgbClr val="000000"/>
              </a:solidFill>
            </a:endParaRPr>
          </a:p>
        </p:txBody>
      </p:sp>
    </p:spTree>
    <p:extLst>
      <p:ext uri="{BB962C8B-B14F-4D97-AF65-F5344CB8AC3E}">
        <p14:creationId xmlns:p14="http://schemas.microsoft.com/office/powerpoint/2010/main" val="2096202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txBox="1">
            <a:spLocks noChangeArrowheads="1"/>
          </p:cNvSpPr>
          <p:nvPr/>
        </p:nvSpPr>
        <p:spPr bwMode="auto">
          <a:xfrm>
            <a:off x="628650" y="1690692"/>
            <a:ext cx="8208963" cy="475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eaLnBrk="1" hangingPunct="1">
              <a:lnSpc>
                <a:spcPct val="90000"/>
              </a:lnSpc>
              <a:spcBef>
                <a:spcPct val="0"/>
              </a:spcBef>
              <a:buFontTx/>
              <a:buNone/>
            </a:pPr>
            <a:r>
              <a:rPr lang="nl-NL" altLang="nl-NL" sz="2400" b="1" dirty="0">
                <a:solidFill>
                  <a:schemeClr val="accent5">
                    <a:lumMod val="10000"/>
                  </a:schemeClr>
                </a:solidFill>
              </a:rPr>
              <a:t>Vooropleiding</a:t>
            </a:r>
          </a:p>
          <a:p>
            <a:pPr eaLnBrk="1" hangingPunct="1">
              <a:lnSpc>
                <a:spcPct val="90000"/>
              </a:lnSpc>
              <a:spcBef>
                <a:spcPct val="0"/>
              </a:spcBef>
              <a:buFontTx/>
              <a:buNone/>
            </a:pPr>
            <a:endParaRPr lang="nl-NL" altLang="nl-NL" sz="2400" b="1" dirty="0">
              <a:solidFill>
                <a:schemeClr val="accent5">
                  <a:lumMod val="10000"/>
                </a:schemeClr>
              </a:solidFill>
            </a:endParaRPr>
          </a:p>
          <a:p>
            <a:pPr eaLnBrk="1" hangingPunct="1">
              <a:lnSpc>
                <a:spcPct val="90000"/>
              </a:lnSpc>
              <a:spcBef>
                <a:spcPct val="0"/>
              </a:spcBef>
              <a:buFontTx/>
              <a:buChar char="-"/>
            </a:pPr>
            <a:r>
              <a:rPr lang="nl-NL" altLang="nl-NL" sz="2400" dirty="0">
                <a:solidFill>
                  <a:schemeClr val="accent5">
                    <a:lumMod val="10000"/>
                  </a:schemeClr>
                </a:solidFill>
              </a:rPr>
              <a:t>VMBO Basis				</a:t>
            </a:r>
          </a:p>
          <a:p>
            <a:pPr eaLnBrk="1" hangingPunct="1">
              <a:lnSpc>
                <a:spcPct val="90000"/>
              </a:lnSpc>
              <a:spcBef>
                <a:spcPct val="0"/>
              </a:spcBef>
              <a:buFontTx/>
              <a:buChar char="-"/>
            </a:pPr>
            <a:r>
              <a:rPr lang="nl-NL" altLang="nl-NL" sz="2400" dirty="0">
                <a:solidFill>
                  <a:schemeClr val="accent5">
                    <a:lumMod val="10000"/>
                  </a:schemeClr>
                </a:solidFill>
              </a:rPr>
              <a:t>Entree niveau 1</a:t>
            </a:r>
          </a:p>
          <a:p>
            <a:pPr eaLnBrk="1" hangingPunct="1">
              <a:lnSpc>
                <a:spcPct val="90000"/>
              </a:lnSpc>
              <a:spcBef>
                <a:spcPct val="0"/>
              </a:spcBef>
              <a:buFontTx/>
              <a:buNone/>
            </a:pPr>
            <a:endParaRPr lang="nl-NL" altLang="nl-NL" sz="2400" dirty="0">
              <a:solidFill>
                <a:schemeClr val="accent5">
                  <a:lumMod val="10000"/>
                </a:schemeClr>
              </a:solidFill>
            </a:endParaRPr>
          </a:p>
          <a:p>
            <a:pPr eaLnBrk="1" hangingPunct="1">
              <a:lnSpc>
                <a:spcPct val="90000"/>
              </a:lnSpc>
              <a:spcBef>
                <a:spcPct val="0"/>
              </a:spcBef>
              <a:buFontTx/>
              <a:buNone/>
            </a:pPr>
            <a:endParaRPr lang="nl-NL" altLang="nl-NL" sz="2400" dirty="0">
              <a:solidFill>
                <a:schemeClr val="accent5">
                  <a:lumMod val="10000"/>
                </a:schemeClr>
              </a:solidFill>
            </a:endParaRPr>
          </a:p>
          <a:p>
            <a:pPr eaLnBrk="1" hangingPunct="1">
              <a:lnSpc>
                <a:spcPct val="90000"/>
              </a:lnSpc>
              <a:spcBef>
                <a:spcPct val="0"/>
              </a:spcBef>
              <a:buFontTx/>
              <a:buNone/>
            </a:pPr>
            <a:r>
              <a:rPr lang="nl-NL" altLang="nl-NL" sz="2400" dirty="0">
                <a:solidFill>
                  <a:schemeClr val="accent5">
                    <a:lumMod val="10000"/>
                  </a:schemeClr>
                </a:solidFill>
              </a:rPr>
              <a:t>Voor het </a:t>
            </a:r>
            <a:r>
              <a:rPr lang="nl-NL" altLang="nl-NL" sz="2400" b="1" dirty="0">
                <a:solidFill>
                  <a:schemeClr val="accent5">
                    <a:lumMod val="10000"/>
                  </a:schemeClr>
                </a:solidFill>
              </a:rPr>
              <a:t>praktijkleren</a:t>
            </a:r>
            <a:r>
              <a:rPr lang="nl-NL" altLang="nl-NL" sz="2400" dirty="0">
                <a:solidFill>
                  <a:schemeClr val="accent5">
                    <a:lumMod val="10000"/>
                  </a:schemeClr>
                </a:solidFill>
              </a:rPr>
              <a:t> heb je een VOG (verklaring omtrent</a:t>
            </a:r>
          </a:p>
          <a:p>
            <a:pPr eaLnBrk="1" hangingPunct="1">
              <a:lnSpc>
                <a:spcPct val="90000"/>
              </a:lnSpc>
              <a:spcBef>
                <a:spcPct val="0"/>
              </a:spcBef>
              <a:buFontTx/>
              <a:buNone/>
            </a:pPr>
            <a:r>
              <a:rPr lang="nl-NL" altLang="nl-NL" sz="2400" dirty="0">
                <a:solidFill>
                  <a:schemeClr val="accent5">
                    <a:lumMod val="10000"/>
                  </a:schemeClr>
                </a:solidFill>
              </a:rPr>
              <a:t>gedrag) nodig. </a:t>
            </a:r>
          </a:p>
          <a:p>
            <a:pPr eaLnBrk="1" hangingPunct="1">
              <a:lnSpc>
                <a:spcPct val="90000"/>
              </a:lnSpc>
              <a:spcBef>
                <a:spcPct val="0"/>
              </a:spcBef>
              <a:buFontTx/>
              <a:buNone/>
            </a:pPr>
            <a:r>
              <a:rPr lang="nl-NL" altLang="nl-NL" sz="2000" dirty="0"/>
              <a:t> </a:t>
            </a:r>
          </a:p>
          <a:p>
            <a:pPr eaLnBrk="1" hangingPunct="1">
              <a:lnSpc>
                <a:spcPct val="90000"/>
              </a:lnSpc>
              <a:buFontTx/>
              <a:buNone/>
            </a:pPr>
            <a:endParaRPr lang="nl-NL" altLang="nl-NL" b="1" dirty="0"/>
          </a:p>
        </p:txBody>
      </p:sp>
      <p:sp>
        <p:nvSpPr>
          <p:cNvPr id="2" name="Titel 1">
            <a:extLst>
              <a:ext uri="{FF2B5EF4-FFF2-40B4-BE49-F238E27FC236}">
                <a16:creationId xmlns:a16="http://schemas.microsoft.com/office/drawing/2014/main" id="{70E2CD9D-2F06-4B08-A4BC-F2F4F80B8B3C}"/>
              </a:ext>
            </a:extLst>
          </p:cNvPr>
          <p:cNvSpPr>
            <a:spLocks noGrp="1"/>
          </p:cNvSpPr>
          <p:nvPr>
            <p:ph type="title"/>
          </p:nvPr>
        </p:nvSpPr>
        <p:spPr/>
        <p:txBody>
          <a:bodyPr/>
          <a:lstStyle/>
          <a:p>
            <a:r>
              <a:rPr lang="nl-NL" dirty="0"/>
              <a:t>Toelatingseisen </a:t>
            </a:r>
          </a:p>
        </p:txBody>
      </p:sp>
    </p:spTree>
    <p:extLst>
      <p:ext uri="{BB962C8B-B14F-4D97-AF65-F5344CB8AC3E}">
        <p14:creationId xmlns:p14="http://schemas.microsoft.com/office/powerpoint/2010/main" val="3447050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78C88-E097-4976-B309-1169775925C3}"/>
              </a:ext>
            </a:extLst>
          </p:cNvPr>
          <p:cNvSpPr>
            <a:spLocks noGrp="1"/>
          </p:cNvSpPr>
          <p:nvPr>
            <p:ph type="title"/>
          </p:nvPr>
        </p:nvSpPr>
        <p:spPr/>
        <p:txBody>
          <a:bodyPr/>
          <a:lstStyle/>
          <a:p>
            <a:r>
              <a:rPr lang="nl-NL" dirty="0"/>
              <a:t>Vragen? </a:t>
            </a:r>
          </a:p>
        </p:txBody>
      </p:sp>
      <p:sp>
        <p:nvSpPr>
          <p:cNvPr id="3" name="Tijdelijke aanduiding voor tekst 2">
            <a:extLst>
              <a:ext uri="{FF2B5EF4-FFF2-40B4-BE49-F238E27FC236}">
                <a16:creationId xmlns:a16="http://schemas.microsoft.com/office/drawing/2014/main" id="{868A6118-67AC-497E-8E56-F7D1506C8C5C}"/>
              </a:ext>
            </a:extLst>
          </p:cNvPr>
          <p:cNvSpPr>
            <a:spLocks noGrp="1"/>
          </p:cNvSpPr>
          <p:nvPr>
            <p:ph type="body" sz="quarter" idx="10"/>
          </p:nvPr>
        </p:nvSpPr>
        <p:spPr/>
        <p:txBody>
          <a:bodyPr>
            <a:normAutofit fontScale="92500"/>
          </a:bodyPr>
          <a:lstStyle/>
          <a:p>
            <a:pPr marL="0" indent="0">
              <a:buNone/>
            </a:pPr>
            <a:r>
              <a:rPr lang="nl-NL" dirty="0"/>
              <a:t>Je kunt ons bellen of mailen met al je vragen: </a:t>
            </a:r>
          </a:p>
          <a:p>
            <a:pPr marL="0" indent="0">
              <a:buNone/>
            </a:pPr>
            <a:endParaRPr lang="nl-NL" dirty="0"/>
          </a:p>
          <a:p>
            <a:pPr marL="0" indent="0">
              <a:buNone/>
            </a:pPr>
            <a:r>
              <a:rPr lang="nl-NL" b="1" dirty="0"/>
              <a:t>Wouter Bouwman </a:t>
            </a:r>
          </a:p>
          <a:p>
            <a:pPr marL="0" indent="0">
              <a:buNone/>
            </a:pPr>
            <a:r>
              <a:rPr lang="nl-NL" dirty="0"/>
              <a:t>06-40871893 (ma, di en woe: 10.00-13.00)</a:t>
            </a:r>
          </a:p>
          <a:p>
            <a:pPr marL="0" indent="0">
              <a:buNone/>
            </a:pPr>
            <a:r>
              <a:rPr lang="nl-NL" dirty="0">
                <a:hlinkClick r:id="rId3"/>
              </a:rPr>
              <a:t>w.bouwman@roc-nijmegen.nl</a:t>
            </a:r>
            <a:r>
              <a:rPr lang="nl-NL" dirty="0"/>
              <a:t> </a:t>
            </a:r>
          </a:p>
          <a:p>
            <a:pPr marL="0" indent="0">
              <a:buNone/>
            </a:pPr>
            <a:endParaRPr lang="nl-NL" dirty="0"/>
          </a:p>
          <a:p>
            <a:pPr marL="0" indent="0">
              <a:buNone/>
            </a:pPr>
            <a:r>
              <a:rPr lang="nl-NL" b="1" dirty="0"/>
              <a:t>Erik Janssen </a:t>
            </a:r>
          </a:p>
          <a:p>
            <a:pPr marL="0" indent="0">
              <a:buNone/>
            </a:pPr>
            <a:r>
              <a:rPr lang="nl-NL" dirty="0"/>
              <a:t>06-40651543  (ma/woe/vrij: 10.00-12.00 of di/do: 11.30-12.30) </a:t>
            </a:r>
          </a:p>
          <a:p>
            <a:pPr marL="0" indent="0">
              <a:buNone/>
            </a:pPr>
            <a:r>
              <a:rPr lang="nl-NL" dirty="0">
                <a:hlinkClick r:id="rId4"/>
              </a:rPr>
              <a:t>e.janssen@roc-nijmegen.nl</a:t>
            </a:r>
            <a:r>
              <a:rPr lang="nl-NL" dirty="0"/>
              <a:t> </a:t>
            </a:r>
          </a:p>
        </p:txBody>
      </p:sp>
    </p:spTree>
    <p:extLst>
      <p:ext uri="{BB962C8B-B14F-4D97-AF65-F5344CB8AC3E}">
        <p14:creationId xmlns:p14="http://schemas.microsoft.com/office/powerpoint/2010/main" val="1844930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Afbeelding 2" descr="ROC-DSB-CM-13xxx-PPT-format-BEELD-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kstvak 3"/>
          <p:cNvSpPr txBox="1">
            <a:spLocks noChangeArrowheads="1"/>
          </p:cNvSpPr>
          <p:nvPr/>
        </p:nvSpPr>
        <p:spPr bwMode="auto">
          <a:xfrm>
            <a:off x="1331640" y="3284984"/>
            <a:ext cx="6048375"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marL="609600" indent="-609600" eaLnBrk="1" hangingPunct="1">
              <a:lnSpc>
                <a:spcPct val="80000"/>
              </a:lnSpc>
              <a:spcBef>
                <a:spcPct val="20000"/>
              </a:spcBef>
              <a:defRPr/>
            </a:pPr>
            <a:r>
              <a:rPr lang="nl-NL" kern="0" dirty="0">
                <a:solidFill>
                  <a:srgbClr val="000000"/>
                </a:solidFill>
                <a:latin typeface="Arial"/>
                <a:cs typeface="Arial"/>
              </a:rPr>
              <a:t>Wouter Bouwman</a:t>
            </a:r>
          </a:p>
          <a:p>
            <a:pPr marL="609600" indent="-609600" eaLnBrk="1" hangingPunct="1">
              <a:lnSpc>
                <a:spcPct val="80000"/>
              </a:lnSpc>
              <a:spcBef>
                <a:spcPct val="20000"/>
              </a:spcBef>
              <a:defRPr/>
            </a:pPr>
            <a:endParaRPr lang="nl-NL" kern="0" dirty="0">
              <a:solidFill>
                <a:srgbClr val="000000"/>
              </a:solidFill>
              <a:latin typeface="Arial"/>
              <a:cs typeface="Arial"/>
            </a:endParaRPr>
          </a:p>
          <a:p>
            <a:pPr marL="609600" indent="-609600" eaLnBrk="1" hangingPunct="1">
              <a:lnSpc>
                <a:spcPct val="80000"/>
              </a:lnSpc>
              <a:spcBef>
                <a:spcPct val="20000"/>
              </a:spcBef>
              <a:defRPr/>
            </a:pPr>
            <a:r>
              <a:rPr lang="nl-NL" b="1" kern="0" dirty="0">
                <a:solidFill>
                  <a:srgbClr val="000000"/>
                </a:solidFill>
                <a:latin typeface="Arial"/>
                <a:cs typeface="Arial"/>
              </a:rPr>
              <a:t>Team Dienstverlening </a:t>
            </a:r>
          </a:p>
        </p:txBody>
      </p:sp>
    </p:spTree>
    <p:extLst>
      <p:ext uri="{BB962C8B-B14F-4D97-AF65-F5344CB8AC3E}">
        <p14:creationId xmlns:p14="http://schemas.microsoft.com/office/powerpoint/2010/main" val="1255247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Afbeelding 2" descr="ROC-DSB-CM-13xxx-PPT-format-BEELD-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7043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4BDDB6-2B8D-47E8-9B07-8D8310889C2F}"/>
              </a:ext>
            </a:extLst>
          </p:cNvPr>
          <p:cNvSpPr>
            <a:spLocks noGrp="1"/>
          </p:cNvSpPr>
          <p:nvPr>
            <p:ph type="title"/>
          </p:nvPr>
        </p:nvSpPr>
        <p:spPr/>
        <p:txBody>
          <a:bodyPr/>
          <a:lstStyle/>
          <a:p>
            <a:r>
              <a:rPr lang="nl-NL" altLang="nl-NL" dirty="0"/>
              <a:t>Dienstverlening</a:t>
            </a:r>
            <a:endParaRPr lang="nl-NL" dirty="0"/>
          </a:p>
        </p:txBody>
      </p:sp>
      <p:sp>
        <p:nvSpPr>
          <p:cNvPr id="10244" name="Tijdelijke aanduiding voor inhoud 2"/>
          <p:cNvSpPr>
            <a:spLocks noGrp="1"/>
          </p:cNvSpPr>
          <p:nvPr>
            <p:ph type="body" sz="quarter" idx="10"/>
          </p:nvPr>
        </p:nvSpPr>
        <p:spPr>
          <a:xfrm>
            <a:off x="628650" y="1650098"/>
            <a:ext cx="7886700" cy="4091827"/>
          </a:xfrm>
        </p:spPr>
        <p:txBody>
          <a:bodyPr vert="horz" lIns="91440" tIns="45720" rIns="91440" bIns="45720" rtlCol="0" anchor="t">
            <a:normAutofit lnSpcReduction="10000"/>
          </a:bodyPr>
          <a:lstStyle/>
          <a:p>
            <a:pPr marL="0" indent="0">
              <a:buNone/>
            </a:pPr>
            <a:r>
              <a:rPr lang="nl-NL" b="1" dirty="0">
                <a:cs typeface="Arial"/>
                <a:hlinkClick r:id="rId3"/>
              </a:rPr>
              <a:t>Bekijk ook onze video</a:t>
            </a:r>
            <a:r>
              <a:rPr lang="nl-NL" b="1" dirty="0">
                <a:cs typeface="Arial"/>
              </a:rPr>
              <a:t> </a:t>
            </a:r>
            <a:endParaRPr lang="nl-NL" dirty="0">
              <a:cs typeface="Arial"/>
            </a:endParaRPr>
          </a:p>
          <a:p>
            <a:pPr marL="0" indent="0">
              <a:buNone/>
            </a:pPr>
            <a:endParaRPr lang="nl-NL" sz="800" dirty="0">
              <a:ea typeface="+mn-lt"/>
              <a:cs typeface="+mn-lt"/>
            </a:endParaRPr>
          </a:p>
          <a:p>
            <a:pPr marL="0" indent="0">
              <a:buNone/>
            </a:pPr>
            <a:r>
              <a:rPr lang="nl-NL" dirty="0">
                <a:ea typeface="+mn-lt"/>
                <a:cs typeface="+mn-lt"/>
              </a:rPr>
              <a:t>De opleiding duurt 2 jaar. In het eerste half jaar maak je kennis met drie uitstroomprofielen:</a:t>
            </a:r>
            <a:endParaRPr lang="nl-NL">
              <a:cs typeface="Arial"/>
            </a:endParaRPr>
          </a:p>
          <a:p>
            <a:pPr marL="0" indent="0">
              <a:buNone/>
            </a:pPr>
            <a:endParaRPr lang="nl-NL" dirty="0"/>
          </a:p>
          <a:p>
            <a:pPr lvl="1"/>
            <a:r>
              <a:rPr lang="nl-NL" altLang="nl-NL" sz="2400" dirty="0"/>
              <a:t>Helpende Zorg en Welzijn</a:t>
            </a:r>
          </a:p>
          <a:p>
            <a:pPr lvl="1"/>
            <a:r>
              <a:rPr lang="nl-NL" altLang="nl-NL" sz="2400" dirty="0"/>
              <a:t>Medewerker Facilitaire Dienstverlening</a:t>
            </a:r>
          </a:p>
          <a:p>
            <a:pPr lvl="1"/>
            <a:r>
              <a:rPr lang="nl-NL" altLang="nl-NL" sz="2400" dirty="0"/>
              <a:t>Medewerker Sport en Recreatie</a:t>
            </a:r>
          </a:p>
          <a:p>
            <a:pPr marL="57150" indent="0">
              <a:buNone/>
            </a:pPr>
            <a:endParaRPr lang="nl-NL" dirty="0">
              <a:ea typeface="+mn-lt"/>
              <a:cs typeface="+mn-lt"/>
            </a:endParaRPr>
          </a:p>
          <a:p>
            <a:pPr marL="57150" indent="0">
              <a:buNone/>
            </a:pPr>
            <a:r>
              <a:rPr lang="nl-NL" dirty="0">
                <a:ea typeface="+mn-lt"/>
                <a:cs typeface="+mn-lt"/>
              </a:rPr>
              <a:t>Na de kerstvakantie kies je het uitstroomprofiel waar je hart sneller van gaat kloppen. </a:t>
            </a:r>
          </a:p>
        </p:txBody>
      </p:sp>
    </p:spTree>
    <p:extLst>
      <p:ext uri="{BB962C8B-B14F-4D97-AF65-F5344CB8AC3E}">
        <p14:creationId xmlns:p14="http://schemas.microsoft.com/office/powerpoint/2010/main" val="3472075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62F3C51-C170-4578-A759-62346C1B84B6}"/>
              </a:ext>
            </a:extLst>
          </p:cNvPr>
          <p:cNvSpPr>
            <a:spLocks noGrp="1"/>
          </p:cNvSpPr>
          <p:nvPr>
            <p:ph type="title"/>
          </p:nvPr>
        </p:nvSpPr>
        <p:spPr/>
        <p:txBody>
          <a:bodyPr/>
          <a:lstStyle/>
          <a:p>
            <a:r>
              <a:rPr lang="nl-NL" dirty="0"/>
              <a:t>Stel jezelf eens de vraag… </a:t>
            </a:r>
          </a:p>
        </p:txBody>
      </p:sp>
      <p:sp>
        <p:nvSpPr>
          <p:cNvPr id="2" name="Rectangle 3"/>
          <p:cNvSpPr>
            <a:spLocks noGrp="1" noChangeArrowheads="1"/>
          </p:cNvSpPr>
          <p:nvPr>
            <p:ph type="body" sz="quarter" idx="10"/>
          </p:nvPr>
        </p:nvSpPr>
        <p:spPr/>
        <p:txBody>
          <a:bodyPr>
            <a:normAutofit fontScale="85000" lnSpcReduction="20000"/>
          </a:bodyPr>
          <a:lstStyle/>
          <a:p>
            <a:pPr>
              <a:defRPr/>
            </a:pPr>
            <a:r>
              <a:rPr lang="nl-NL" sz="2400" dirty="0"/>
              <a:t>Werk jij graag met mensen en kun je goed luisteren?</a:t>
            </a:r>
          </a:p>
          <a:p>
            <a:pPr>
              <a:defRPr/>
            </a:pPr>
            <a:endParaRPr lang="nl-NL" sz="2400" dirty="0"/>
          </a:p>
          <a:p>
            <a:pPr>
              <a:defRPr/>
            </a:pPr>
            <a:r>
              <a:rPr lang="nl-NL" sz="2400" dirty="0"/>
              <a:t>Zoek jij een beroep met veel afwisselende werkzaamheden?</a:t>
            </a:r>
          </a:p>
          <a:p>
            <a:pPr>
              <a:defRPr/>
            </a:pPr>
            <a:endParaRPr lang="nl-NL" sz="2400" dirty="0"/>
          </a:p>
          <a:p>
            <a:pPr>
              <a:defRPr/>
            </a:pPr>
            <a:r>
              <a:rPr lang="nl-NL" sz="2400" dirty="0"/>
              <a:t>Ben jij stressbestendig, flexibel en behulpzaam?</a:t>
            </a:r>
          </a:p>
          <a:p>
            <a:pPr>
              <a:defRPr/>
            </a:pPr>
            <a:endParaRPr lang="nl-NL" sz="2400" dirty="0"/>
          </a:p>
          <a:p>
            <a:pPr>
              <a:defRPr/>
            </a:pPr>
            <a:r>
              <a:rPr lang="nl-NL" sz="2400" dirty="0"/>
              <a:t>Steek jij graag de handen uit de mouwen?</a:t>
            </a:r>
          </a:p>
          <a:p>
            <a:pPr>
              <a:defRPr/>
            </a:pPr>
            <a:endParaRPr lang="nl-NL" sz="2400" dirty="0"/>
          </a:p>
          <a:p>
            <a:pPr>
              <a:defRPr/>
            </a:pPr>
            <a:r>
              <a:rPr lang="nl-NL" sz="2400" dirty="0"/>
              <a:t>Ben jij sociaal en draag jij graag een steentje bij?</a:t>
            </a:r>
          </a:p>
          <a:p>
            <a:pPr marL="0" indent="0">
              <a:buFontTx/>
              <a:buNone/>
              <a:defRPr/>
            </a:pPr>
            <a:endParaRPr lang="nl-NL" dirty="0"/>
          </a:p>
          <a:p>
            <a:pPr marL="0" indent="0">
              <a:buFontTx/>
              <a:buNone/>
              <a:defRPr/>
            </a:pPr>
            <a:r>
              <a:rPr lang="nl-NL" sz="2400" dirty="0"/>
              <a:t>…. </a:t>
            </a:r>
            <a:r>
              <a:rPr lang="nl-NL" sz="3200" dirty="0"/>
              <a:t>dan is Dienstverlening iets voor jou!</a:t>
            </a:r>
          </a:p>
          <a:p>
            <a:pPr marL="609600" indent="-609600" eaLnBrk="1" hangingPunct="1">
              <a:lnSpc>
                <a:spcPct val="90000"/>
              </a:lnSpc>
              <a:buFontTx/>
              <a:buNone/>
              <a:defRPr/>
            </a:pPr>
            <a:endParaRPr lang="nl-NL" sz="1200" b="1" i="1" dirty="0">
              <a:solidFill>
                <a:schemeClr val="bg1">
                  <a:lumMod val="65000"/>
                </a:schemeClr>
              </a:solidFill>
            </a:endParaRPr>
          </a:p>
          <a:p>
            <a:pPr marL="609600" indent="-609600" algn="ctr" eaLnBrk="1" hangingPunct="1">
              <a:lnSpc>
                <a:spcPct val="90000"/>
              </a:lnSpc>
              <a:buFontTx/>
              <a:buNone/>
              <a:defRPr/>
            </a:pPr>
            <a:endParaRPr lang="nl-NL" b="1" dirty="0"/>
          </a:p>
          <a:p>
            <a:pPr marL="609600" indent="-609600" eaLnBrk="1" hangingPunct="1">
              <a:lnSpc>
                <a:spcPct val="90000"/>
              </a:lnSpc>
              <a:buFontTx/>
              <a:buNone/>
              <a:defRPr/>
            </a:pPr>
            <a:endParaRPr lang="nl-NL" b="1" dirty="0"/>
          </a:p>
          <a:p>
            <a:pPr marL="609600" indent="-609600" eaLnBrk="1" hangingPunct="1">
              <a:lnSpc>
                <a:spcPct val="90000"/>
              </a:lnSpc>
              <a:buFontTx/>
              <a:buNone/>
              <a:defRPr/>
            </a:pPr>
            <a:endParaRPr lang="nl-NL" b="1" dirty="0"/>
          </a:p>
        </p:txBody>
      </p:sp>
    </p:spTree>
    <p:extLst>
      <p:ext uri="{BB962C8B-B14F-4D97-AF65-F5344CB8AC3E}">
        <p14:creationId xmlns:p14="http://schemas.microsoft.com/office/powerpoint/2010/main" val="2072474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02F244-3FEC-491B-8ADD-C3ECE028E479}"/>
              </a:ext>
            </a:extLst>
          </p:cNvPr>
          <p:cNvSpPr>
            <a:spLocks noGrp="1"/>
          </p:cNvSpPr>
          <p:nvPr>
            <p:ph type="title"/>
          </p:nvPr>
        </p:nvSpPr>
        <p:spPr/>
        <p:txBody>
          <a:bodyPr/>
          <a:lstStyle/>
          <a:p>
            <a:r>
              <a:rPr lang="nl-NL" altLang="nl-NL" dirty="0"/>
              <a:t>Waar kun je terechtkomen?</a:t>
            </a:r>
            <a:endParaRPr lang="nl-NL" dirty="0"/>
          </a:p>
        </p:txBody>
      </p:sp>
      <p:sp>
        <p:nvSpPr>
          <p:cNvPr id="14339" name="Rectangle 3"/>
          <p:cNvSpPr>
            <a:spLocks noGrp="1" noChangeArrowheads="1"/>
          </p:cNvSpPr>
          <p:nvPr>
            <p:ph type="body" sz="quarter" idx="10"/>
          </p:nvPr>
        </p:nvSpPr>
        <p:spPr/>
        <p:txBody>
          <a:bodyPr/>
          <a:lstStyle/>
          <a:p>
            <a:pPr eaLnBrk="1" hangingPunct="1">
              <a:buFontTx/>
              <a:buNone/>
            </a:pPr>
            <a:endParaRPr lang="nl-NL" altLang="nl-NL" b="1"/>
          </a:p>
          <a:p>
            <a:pPr eaLnBrk="1" hangingPunct="1">
              <a:buFontTx/>
              <a:buNone/>
            </a:pPr>
            <a:endParaRPr lang="nl-NL" altLang="nl-NL" b="1"/>
          </a:p>
        </p:txBody>
      </p:sp>
      <p:sp>
        <p:nvSpPr>
          <p:cNvPr id="14340" name="Rectangle 3"/>
          <p:cNvSpPr txBox="1">
            <a:spLocks noChangeArrowheads="1"/>
          </p:cNvSpPr>
          <p:nvPr/>
        </p:nvSpPr>
        <p:spPr bwMode="auto">
          <a:xfrm>
            <a:off x="900113" y="1615259"/>
            <a:ext cx="7272337" cy="561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a:lnSpc>
                <a:spcPct val="80000"/>
              </a:lnSpc>
              <a:buFontTx/>
              <a:buNone/>
            </a:pPr>
            <a:r>
              <a:rPr lang="nl-NL" altLang="nl-NL" sz="2400" dirty="0">
                <a:solidFill>
                  <a:schemeClr val="accent5">
                    <a:lumMod val="10000"/>
                  </a:schemeClr>
                </a:solidFill>
              </a:rPr>
              <a:t>– </a:t>
            </a:r>
            <a:r>
              <a:rPr lang="nl-NL" altLang="nl-NL" sz="2400" dirty="0">
                <a:solidFill>
                  <a:schemeClr val="accent5">
                    <a:lumMod val="10000"/>
                  </a:schemeClr>
                </a:solidFill>
                <a:cs typeface="Arial" panose="020B0604020202020204" pitchFamily="34" charset="0"/>
              </a:rPr>
              <a:t>Recreatiebedrijven	</a:t>
            </a:r>
            <a:r>
              <a:rPr lang="nl-NL" altLang="nl-NL" sz="2400" dirty="0">
                <a:solidFill>
                  <a:schemeClr val="accent5">
                    <a:lumMod val="10000"/>
                  </a:schemeClr>
                </a:solidFill>
              </a:rPr>
              <a:t> – </a:t>
            </a:r>
            <a:r>
              <a:rPr lang="nl-NL" altLang="nl-NL" sz="2400" dirty="0">
                <a:solidFill>
                  <a:schemeClr val="accent5">
                    <a:lumMod val="10000"/>
                  </a:schemeClr>
                </a:solidFill>
                <a:cs typeface="Arial" panose="020B0604020202020204" pitchFamily="34" charset="0"/>
              </a:rPr>
              <a:t>Kinderopvang</a:t>
            </a:r>
          </a:p>
          <a:p>
            <a:pPr>
              <a:lnSpc>
                <a:spcPct val="80000"/>
              </a:lnSpc>
              <a:buFontTx/>
              <a:buNone/>
            </a:pPr>
            <a:r>
              <a:rPr lang="nl-NL" altLang="nl-NL" sz="2400" dirty="0">
                <a:solidFill>
                  <a:schemeClr val="accent5">
                    <a:lumMod val="10000"/>
                  </a:schemeClr>
                </a:solidFill>
                <a:cs typeface="Arial" panose="020B0604020202020204" pitchFamily="34" charset="0"/>
              </a:rPr>
              <a:t> </a:t>
            </a:r>
          </a:p>
          <a:p>
            <a:pPr>
              <a:lnSpc>
                <a:spcPct val="80000"/>
              </a:lnSpc>
              <a:buFontTx/>
              <a:buNone/>
            </a:pPr>
            <a:r>
              <a:rPr lang="nl-NL" altLang="nl-NL" sz="2400" dirty="0">
                <a:solidFill>
                  <a:schemeClr val="accent5">
                    <a:lumMod val="10000"/>
                  </a:schemeClr>
                </a:solidFill>
              </a:rPr>
              <a:t>– </a:t>
            </a:r>
            <a:r>
              <a:rPr lang="nl-NL" altLang="nl-NL" sz="2400" dirty="0">
                <a:solidFill>
                  <a:schemeClr val="accent5">
                    <a:lumMod val="10000"/>
                  </a:schemeClr>
                </a:solidFill>
                <a:cs typeface="Arial" panose="020B0604020202020204" pitchFamily="34" charset="0"/>
              </a:rPr>
              <a:t>Sportverenigingen 	</a:t>
            </a:r>
            <a:r>
              <a:rPr lang="nl-NL" altLang="nl-NL" sz="2400" dirty="0">
                <a:solidFill>
                  <a:schemeClr val="accent5">
                    <a:lumMod val="10000"/>
                  </a:schemeClr>
                </a:solidFill>
              </a:rPr>
              <a:t> – </a:t>
            </a:r>
            <a:r>
              <a:rPr lang="nl-NL" altLang="nl-NL" sz="2400" dirty="0">
                <a:solidFill>
                  <a:schemeClr val="accent5">
                    <a:lumMod val="10000"/>
                  </a:schemeClr>
                </a:solidFill>
                <a:cs typeface="Arial" panose="020B0604020202020204" pitchFamily="34" charset="0"/>
              </a:rPr>
              <a:t>Zorginstellingen</a:t>
            </a:r>
          </a:p>
          <a:p>
            <a:pPr>
              <a:lnSpc>
                <a:spcPct val="80000"/>
              </a:lnSpc>
              <a:buFontTx/>
              <a:buNone/>
            </a:pPr>
            <a:endParaRPr lang="nl-NL" altLang="nl-NL" sz="2400" dirty="0">
              <a:solidFill>
                <a:schemeClr val="accent5">
                  <a:lumMod val="10000"/>
                </a:schemeClr>
              </a:solidFill>
              <a:cs typeface="Arial" panose="020B0604020202020204" pitchFamily="34" charset="0"/>
            </a:endParaRPr>
          </a:p>
          <a:p>
            <a:pPr>
              <a:lnSpc>
                <a:spcPct val="80000"/>
              </a:lnSpc>
              <a:buFontTx/>
              <a:buNone/>
            </a:pPr>
            <a:r>
              <a:rPr lang="nl-NL" altLang="nl-NL" sz="2400" dirty="0">
                <a:solidFill>
                  <a:schemeClr val="accent5">
                    <a:lumMod val="10000"/>
                  </a:schemeClr>
                </a:solidFill>
              </a:rPr>
              <a:t>– </a:t>
            </a:r>
            <a:r>
              <a:rPr lang="nl-NL" altLang="nl-NL" sz="2400" dirty="0">
                <a:solidFill>
                  <a:schemeClr val="accent5">
                    <a:lumMod val="10000"/>
                  </a:schemeClr>
                </a:solidFill>
                <a:cs typeface="Arial" panose="020B0604020202020204" pitchFamily="34" charset="0"/>
              </a:rPr>
              <a:t>Vergaderlocaties 		</a:t>
            </a:r>
            <a:r>
              <a:rPr lang="nl-NL" altLang="nl-NL" sz="2400" dirty="0">
                <a:solidFill>
                  <a:schemeClr val="accent5">
                    <a:lumMod val="10000"/>
                  </a:schemeClr>
                </a:solidFill>
              </a:rPr>
              <a:t> – </a:t>
            </a:r>
            <a:r>
              <a:rPr lang="nl-NL" altLang="nl-NL" sz="2400" dirty="0">
                <a:solidFill>
                  <a:schemeClr val="accent5">
                    <a:lumMod val="10000"/>
                  </a:schemeClr>
                </a:solidFill>
                <a:cs typeface="Arial" panose="020B0604020202020204" pitchFamily="34" charset="0"/>
              </a:rPr>
              <a:t>Buurthuizen</a:t>
            </a:r>
          </a:p>
          <a:p>
            <a:pPr>
              <a:lnSpc>
                <a:spcPct val="80000"/>
              </a:lnSpc>
              <a:buFontTx/>
              <a:buNone/>
            </a:pPr>
            <a:endParaRPr lang="nl-NL" altLang="nl-NL" sz="2400" dirty="0">
              <a:solidFill>
                <a:schemeClr val="accent5">
                  <a:lumMod val="10000"/>
                </a:schemeClr>
              </a:solidFill>
              <a:cs typeface="Arial" panose="020B0604020202020204" pitchFamily="34" charset="0"/>
            </a:endParaRPr>
          </a:p>
          <a:p>
            <a:pPr>
              <a:lnSpc>
                <a:spcPct val="80000"/>
              </a:lnSpc>
              <a:buFontTx/>
              <a:buNone/>
            </a:pPr>
            <a:r>
              <a:rPr lang="nl-NL" altLang="nl-NL" sz="2400" dirty="0">
                <a:solidFill>
                  <a:schemeClr val="accent5">
                    <a:lumMod val="10000"/>
                  </a:schemeClr>
                </a:solidFill>
              </a:rPr>
              <a:t>– </a:t>
            </a:r>
            <a:r>
              <a:rPr lang="nl-NL" altLang="nl-NL" sz="2400" dirty="0">
                <a:solidFill>
                  <a:schemeClr val="accent5">
                    <a:lumMod val="10000"/>
                  </a:schemeClr>
                </a:solidFill>
                <a:cs typeface="Arial" panose="020B0604020202020204" pitchFamily="34" charset="0"/>
              </a:rPr>
              <a:t>Catering 			</a:t>
            </a:r>
            <a:r>
              <a:rPr lang="nl-NL" altLang="nl-NL" sz="2400" dirty="0">
                <a:solidFill>
                  <a:schemeClr val="accent5">
                    <a:lumMod val="10000"/>
                  </a:schemeClr>
                </a:solidFill>
              </a:rPr>
              <a:t> – </a:t>
            </a:r>
            <a:r>
              <a:rPr lang="nl-NL" altLang="nl-NL" sz="2400" dirty="0">
                <a:solidFill>
                  <a:schemeClr val="accent5">
                    <a:lumMod val="10000"/>
                  </a:schemeClr>
                </a:solidFill>
                <a:cs typeface="Arial" panose="020B0604020202020204" pitchFamily="34" charset="0"/>
              </a:rPr>
              <a:t>Sportaccommodaties</a:t>
            </a:r>
          </a:p>
          <a:p>
            <a:pPr>
              <a:lnSpc>
                <a:spcPct val="80000"/>
              </a:lnSpc>
            </a:pPr>
            <a:endParaRPr lang="nl-NL" altLang="nl-NL" sz="2400" dirty="0">
              <a:solidFill>
                <a:schemeClr val="accent5">
                  <a:lumMod val="10000"/>
                </a:schemeClr>
              </a:solidFill>
              <a:cs typeface="Arial" panose="020B0604020202020204" pitchFamily="34" charset="0"/>
            </a:endParaRPr>
          </a:p>
          <a:p>
            <a:pPr>
              <a:lnSpc>
                <a:spcPct val="80000"/>
              </a:lnSpc>
              <a:buFontTx/>
              <a:buNone/>
            </a:pPr>
            <a:r>
              <a:rPr lang="nl-NL" altLang="nl-NL" sz="2400" dirty="0">
                <a:solidFill>
                  <a:schemeClr val="accent5">
                    <a:lumMod val="10000"/>
                  </a:schemeClr>
                </a:solidFill>
              </a:rPr>
              <a:t>– </a:t>
            </a:r>
            <a:r>
              <a:rPr lang="nl-NL" altLang="nl-NL" sz="2400" dirty="0">
                <a:solidFill>
                  <a:schemeClr val="accent5">
                    <a:lumMod val="10000"/>
                  </a:schemeClr>
                </a:solidFill>
                <a:cs typeface="Arial" panose="020B0604020202020204" pitchFamily="34" charset="0"/>
              </a:rPr>
              <a:t>Hotels 			</a:t>
            </a:r>
            <a:r>
              <a:rPr lang="nl-NL" altLang="nl-NL" sz="2400" dirty="0">
                <a:solidFill>
                  <a:schemeClr val="accent5">
                    <a:lumMod val="10000"/>
                  </a:schemeClr>
                </a:solidFill>
              </a:rPr>
              <a:t> – </a:t>
            </a:r>
            <a:r>
              <a:rPr lang="nl-NL" altLang="nl-NL" sz="2400" dirty="0">
                <a:solidFill>
                  <a:schemeClr val="accent5">
                    <a:lumMod val="10000"/>
                  </a:schemeClr>
                </a:solidFill>
                <a:cs typeface="Arial" panose="020B0604020202020204" pitchFamily="34" charset="0"/>
              </a:rPr>
              <a:t>Bij evenementen </a:t>
            </a:r>
          </a:p>
          <a:p>
            <a:pPr>
              <a:lnSpc>
                <a:spcPct val="80000"/>
              </a:lnSpc>
              <a:buFontTx/>
              <a:buNone/>
            </a:pPr>
            <a:endParaRPr lang="nl-NL" altLang="nl-NL" sz="2400" dirty="0">
              <a:solidFill>
                <a:schemeClr val="accent5">
                  <a:lumMod val="10000"/>
                </a:schemeClr>
              </a:solidFill>
              <a:cs typeface="Arial" panose="020B0604020202020204" pitchFamily="34" charset="0"/>
            </a:endParaRPr>
          </a:p>
          <a:p>
            <a:pPr>
              <a:lnSpc>
                <a:spcPct val="80000"/>
              </a:lnSpc>
              <a:buFontTx/>
              <a:buNone/>
            </a:pPr>
            <a:r>
              <a:rPr lang="nl-NL" altLang="nl-NL" sz="2400" dirty="0">
                <a:solidFill>
                  <a:schemeClr val="accent5">
                    <a:lumMod val="10000"/>
                  </a:schemeClr>
                </a:solidFill>
              </a:rPr>
              <a:t>– </a:t>
            </a:r>
            <a:r>
              <a:rPr lang="nl-NL" altLang="nl-NL" sz="2400" dirty="0">
                <a:solidFill>
                  <a:schemeClr val="accent5">
                    <a:lumMod val="10000"/>
                  </a:schemeClr>
                </a:solidFill>
                <a:cs typeface="Arial" panose="020B0604020202020204" pitchFamily="34" charset="0"/>
              </a:rPr>
              <a:t>Zwembaden		</a:t>
            </a:r>
            <a:r>
              <a:rPr lang="nl-NL" altLang="nl-NL" sz="2400" dirty="0">
                <a:solidFill>
                  <a:schemeClr val="accent5">
                    <a:lumMod val="10000"/>
                  </a:schemeClr>
                </a:solidFill>
              </a:rPr>
              <a:t> – </a:t>
            </a:r>
            <a:r>
              <a:rPr lang="nl-NL" altLang="nl-NL" sz="2400" dirty="0">
                <a:solidFill>
                  <a:schemeClr val="accent5">
                    <a:lumMod val="10000"/>
                  </a:schemeClr>
                </a:solidFill>
                <a:cs typeface="Arial" panose="020B0604020202020204" pitchFamily="34" charset="0"/>
              </a:rPr>
              <a:t>Attractieparken</a:t>
            </a:r>
          </a:p>
          <a:p>
            <a:pPr>
              <a:lnSpc>
                <a:spcPct val="80000"/>
              </a:lnSpc>
            </a:pPr>
            <a:endParaRPr lang="nl-NL" altLang="nl-NL" sz="2400" b="1" dirty="0">
              <a:solidFill>
                <a:schemeClr val="accent5">
                  <a:lumMod val="10000"/>
                </a:schemeClr>
              </a:solidFill>
              <a:cs typeface="Arial" panose="020B0604020202020204" pitchFamily="34" charset="0"/>
            </a:endParaRPr>
          </a:p>
          <a:p>
            <a:pPr>
              <a:lnSpc>
                <a:spcPct val="80000"/>
              </a:lnSpc>
              <a:buFontTx/>
              <a:buNone/>
            </a:pPr>
            <a:endParaRPr lang="nl-NL" altLang="nl-NL" sz="2400" dirty="0">
              <a:solidFill>
                <a:schemeClr val="accent5">
                  <a:lumMod val="10000"/>
                </a:schemeClr>
              </a:solidFill>
              <a:cs typeface="Arial" panose="020B0604020202020204" pitchFamily="34" charset="0"/>
            </a:endParaRPr>
          </a:p>
          <a:p>
            <a:pPr>
              <a:lnSpc>
                <a:spcPct val="80000"/>
              </a:lnSpc>
              <a:buFontTx/>
              <a:buChar char="-"/>
            </a:pPr>
            <a:endParaRPr lang="nl-NL" altLang="nl-NL" sz="2400" dirty="0">
              <a:solidFill>
                <a:schemeClr val="accent5">
                  <a:lumMod val="10000"/>
                </a:schemeClr>
              </a:solidFill>
            </a:endParaRPr>
          </a:p>
        </p:txBody>
      </p:sp>
    </p:spTree>
    <p:extLst>
      <p:ext uri="{BB962C8B-B14F-4D97-AF65-F5344CB8AC3E}">
        <p14:creationId xmlns:p14="http://schemas.microsoft.com/office/powerpoint/2010/main" val="2161578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818E4-D70C-4D50-8332-031BEF50F6BE}"/>
              </a:ext>
            </a:extLst>
          </p:cNvPr>
          <p:cNvSpPr>
            <a:spLocks noGrp="1"/>
          </p:cNvSpPr>
          <p:nvPr>
            <p:ph type="title"/>
          </p:nvPr>
        </p:nvSpPr>
        <p:spPr/>
        <p:txBody>
          <a:bodyPr/>
          <a:lstStyle/>
          <a:p>
            <a:r>
              <a:rPr lang="nl-NL" dirty="0"/>
              <a:t>Dienstverlening BOL</a:t>
            </a:r>
          </a:p>
        </p:txBody>
      </p:sp>
      <p:sp>
        <p:nvSpPr>
          <p:cNvPr id="16387" name="Rectangle 3"/>
          <p:cNvSpPr>
            <a:spLocks noGrp="1" noChangeArrowheads="1"/>
          </p:cNvSpPr>
          <p:nvPr>
            <p:ph type="body" sz="quarter" idx="10"/>
          </p:nvPr>
        </p:nvSpPr>
        <p:spPr/>
        <p:txBody>
          <a:bodyPr/>
          <a:lstStyle/>
          <a:p>
            <a:pPr algn="ctr" eaLnBrk="1" hangingPunct="1">
              <a:buFontTx/>
              <a:buNone/>
            </a:pPr>
            <a:endParaRPr lang="nl-NL" altLang="nl-NL" b="1"/>
          </a:p>
          <a:p>
            <a:pPr algn="ctr" eaLnBrk="1" hangingPunct="1">
              <a:buFontTx/>
              <a:buNone/>
            </a:pPr>
            <a:endParaRPr lang="nl-NL" altLang="nl-NL" b="1"/>
          </a:p>
        </p:txBody>
      </p:sp>
      <p:sp>
        <p:nvSpPr>
          <p:cNvPr id="16388" name="Rectangle 3"/>
          <p:cNvSpPr txBox="1">
            <a:spLocks noChangeArrowheads="1"/>
          </p:cNvSpPr>
          <p:nvPr/>
        </p:nvSpPr>
        <p:spPr bwMode="auto">
          <a:xfrm>
            <a:off x="628650" y="1777429"/>
            <a:ext cx="8135205" cy="4045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a:buFontTx/>
              <a:buNone/>
            </a:pPr>
            <a:r>
              <a:rPr lang="nl-NL" altLang="nl-NL" sz="2400" b="1" dirty="0">
                <a:solidFill>
                  <a:srgbClr val="000000"/>
                </a:solidFill>
              </a:rPr>
              <a:t>Fase 1 (tot kerstvakantie): Oriëntatie op de profielen</a:t>
            </a:r>
            <a:r>
              <a:rPr lang="nl-NL" altLang="nl-NL" sz="2400" dirty="0">
                <a:solidFill>
                  <a:srgbClr val="000000"/>
                </a:solidFill>
              </a:rPr>
              <a:t> </a:t>
            </a:r>
          </a:p>
          <a:p>
            <a:pPr>
              <a:buFontTx/>
              <a:buNone/>
            </a:pPr>
            <a:r>
              <a:rPr lang="nl-NL" altLang="nl-NL" sz="2400" dirty="0">
                <a:solidFill>
                  <a:srgbClr val="000000"/>
                </a:solidFill>
              </a:rPr>
              <a:t>– brede basis met veel praktijk</a:t>
            </a:r>
          </a:p>
          <a:p>
            <a:pPr>
              <a:buFontTx/>
              <a:buNone/>
            </a:pPr>
            <a:r>
              <a:rPr lang="nl-NL" altLang="nl-NL" sz="2400" dirty="0">
                <a:solidFill>
                  <a:srgbClr val="000000"/>
                </a:solidFill>
              </a:rPr>
              <a:t>– verkennen van de profielen</a:t>
            </a:r>
          </a:p>
          <a:p>
            <a:pPr>
              <a:buFontTx/>
              <a:buNone/>
            </a:pPr>
            <a:r>
              <a:rPr lang="nl-NL" altLang="nl-NL" sz="2400" dirty="0">
                <a:solidFill>
                  <a:srgbClr val="000000"/>
                </a:solidFill>
              </a:rPr>
              <a:t>– ruimte voor jouw voorkeursprofiel</a:t>
            </a:r>
          </a:p>
          <a:p>
            <a:pPr>
              <a:buFontTx/>
              <a:buNone/>
            </a:pPr>
            <a:endParaRPr lang="nl-NL" altLang="nl-NL" sz="2400" dirty="0">
              <a:solidFill>
                <a:srgbClr val="000000"/>
              </a:solidFill>
            </a:endParaRPr>
          </a:p>
          <a:p>
            <a:pPr>
              <a:buFontTx/>
              <a:buNone/>
            </a:pPr>
            <a:r>
              <a:rPr lang="nl-NL" altLang="nl-NL" sz="2400" b="1" dirty="0">
                <a:solidFill>
                  <a:srgbClr val="000000"/>
                </a:solidFill>
              </a:rPr>
              <a:t>Fase 2: Profielkeuze</a:t>
            </a:r>
          </a:p>
          <a:p>
            <a:pPr>
              <a:buFontTx/>
              <a:buNone/>
            </a:pPr>
            <a:r>
              <a:rPr lang="nl-NL" altLang="nl-NL" sz="2400" dirty="0">
                <a:solidFill>
                  <a:srgbClr val="000000"/>
                </a:solidFill>
              </a:rPr>
              <a:t>– les in jouw profiel</a:t>
            </a:r>
          </a:p>
          <a:p>
            <a:pPr>
              <a:buFontTx/>
              <a:buNone/>
            </a:pPr>
            <a:r>
              <a:rPr lang="nl-NL" altLang="nl-NL" sz="2400" dirty="0">
                <a:solidFill>
                  <a:srgbClr val="000000"/>
                </a:solidFill>
              </a:rPr>
              <a:t>– stage en examens </a:t>
            </a:r>
          </a:p>
          <a:p>
            <a:pPr>
              <a:buFontTx/>
              <a:buNone/>
            </a:pPr>
            <a:endParaRPr lang="nl-NL" altLang="nl-NL" sz="2400" dirty="0">
              <a:solidFill>
                <a:srgbClr val="000000"/>
              </a:solidFill>
            </a:endParaRPr>
          </a:p>
          <a:p>
            <a:pPr>
              <a:buFontTx/>
              <a:buNone/>
            </a:pPr>
            <a:endParaRPr lang="nl-NL" altLang="nl-NL" sz="2400" dirty="0">
              <a:solidFill>
                <a:srgbClr val="000000"/>
              </a:solidFill>
            </a:endParaRPr>
          </a:p>
          <a:p>
            <a:pPr>
              <a:buFontTx/>
              <a:buNone/>
            </a:pPr>
            <a:endParaRPr lang="nl-NL" altLang="nl-NL" b="1" dirty="0">
              <a:solidFill>
                <a:srgbClr val="000000"/>
              </a:solidFill>
            </a:endParaRPr>
          </a:p>
          <a:p>
            <a:pPr algn="ctr">
              <a:buFontTx/>
              <a:buNone/>
            </a:pPr>
            <a:endParaRPr lang="nl-NL" altLang="nl-NL" b="1" dirty="0">
              <a:solidFill>
                <a:srgbClr val="000000"/>
              </a:solidFill>
            </a:endParaRPr>
          </a:p>
          <a:p>
            <a:pPr algn="ctr" eaLnBrk="1" hangingPunct="1">
              <a:lnSpc>
                <a:spcPct val="90000"/>
              </a:lnSpc>
              <a:buFontTx/>
              <a:buNone/>
            </a:pPr>
            <a:endParaRPr lang="nl-NL" altLang="nl-NL" b="1" dirty="0">
              <a:solidFill>
                <a:srgbClr val="000000"/>
              </a:solidFill>
            </a:endParaRPr>
          </a:p>
          <a:p>
            <a:pPr eaLnBrk="1" hangingPunct="1">
              <a:lnSpc>
                <a:spcPct val="90000"/>
              </a:lnSpc>
              <a:buFontTx/>
              <a:buNone/>
            </a:pPr>
            <a:endParaRPr lang="nl-NL" altLang="nl-NL" b="1" dirty="0">
              <a:solidFill>
                <a:srgbClr val="000000"/>
              </a:solidFill>
            </a:endParaRPr>
          </a:p>
          <a:p>
            <a:pPr eaLnBrk="1" hangingPunct="1">
              <a:lnSpc>
                <a:spcPct val="90000"/>
              </a:lnSpc>
              <a:buFontTx/>
              <a:buNone/>
            </a:pPr>
            <a:endParaRPr lang="nl-NL" altLang="nl-NL" b="1" dirty="0">
              <a:solidFill>
                <a:srgbClr val="000000"/>
              </a:solidFill>
            </a:endParaRPr>
          </a:p>
        </p:txBody>
      </p:sp>
      <p:pic>
        <p:nvPicPr>
          <p:cNvPr id="16389" name="Picture 7" descr="Afbeeldi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8688" y="4591050"/>
            <a:ext cx="2663825"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9183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el 3"/>
          <p:cNvSpPr>
            <a:spLocks noGrp="1"/>
          </p:cNvSpPr>
          <p:nvPr>
            <p:ph type="title"/>
          </p:nvPr>
        </p:nvSpPr>
        <p:spPr/>
        <p:txBody>
          <a:bodyPr/>
          <a:lstStyle/>
          <a:p>
            <a:pPr algn="l"/>
            <a:r>
              <a:rPr lang="nl-NL" altLang="nl-NL" dirty="0"/>
              <a:t>Helpende Zorg en Welzijn</a:t>
            </a:r>
          </a:p>
        </p:txBody>
      </p:sp>
      <p:sp>
        <p:nvSpPr>
          <p:cNvPr id="18436" name="Rectangle 3"/>
          <p:cNvSpPr>
            <a:spLocks noGrp="1" noChangeArrowheads="1"/>
          </p:cNvSpPr>
          <p:nvPr>
            <p:ph type="body" sz="quarter" idx="10"/>
          </p:nvPr>
        </p:nvSpPr>
        <p:spPr/>
        <p:txBody>
          <a:bodyPr/>
          <a:lstStyle/>
          <a:p>
            <a:pPr algn="ctr" eaLnBrk="1" hangingPunct="1">
              <a:buFontTx/>
              <a:buNone/>
            </a:pPr>
            <a:endParaRPr lang="nl-NL" altLang="nl-NL" b="1"/>
          </a:p>
          <a:p>
            <a:pPr algn="ctr" eaLnBrk="1" hangingPunct="1">
              <a:buFontTx/>
              <a:buNone/>
            </a:pPr>
            <a:endParaRPr lang="nl-NL" altLang="nl-NL" b="1"/>
          </a:p>
        </p:txBody>
      </p:sp>
      <p:sp>
        <p:nvSpPr>
          <p:cNvPr id="18437" name="Rectangle 3"/>
          <p:cNvSpPr txBox="1">
            <a:spLocks noChangeArrowheads="1"/>
          </p:cNvSpPr>
          <p:nvPr/>
        </p:nvSpPr>
        <p:spPr bwMode="auto">
          <a:xfrm>
            <a:off x="727074" y="1467468"/>
            <a:ext cx="8016233" cy="475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marL="342900" indent="-342900">
              <a:buFontTx/>
              <a:buChar char="-"/>
            </a:pPr>
            <a:r>
              <a:rPr lang="nl-NL" altLang="nl-NL" sz="2400" dirty="0">
                <a:solidFill>
                  <a:srgbClr val="000000"/>
                </a:solidFill>
              </a:rPr>
              <a:t>Ondersteuning bij dagelijkse activiteiten (met name binnen zorginstelling of kinderopvang) </a:t>
            </a:r>
          </a:p>
          <a:p>
            <a:pPr marL="342900" indent="-342900">
              <a:buFontTx/>
              <a:buChar char="-"/>
            </a:pPr>
            <a:r>
              <a:rPr lang="nl-NL" altLang="nl-NL" sz="2400" dirty="0">
                <a:solidFill>
                  <a:srgbClr val="000000"/>
                </a:solidFill>
              </a:rPr>
              <a:t>Ondersteuning bij wonen, huishouden en persoonlijke     verzorging</a:t>
            </a:r>
          </a:p>
          <a:p>
            <a:pPr marL="342900" indent="-342900">
              <a:buFontTx/>
              <a:buChar char="-"/>
            </a:pPr>
            <a:r>
              <a:rPr lang="nl-NL" altLang="nl-NL" sz="2400" dirty="0">
                <a:solidFill>
                  <a:srgbClr val="000000"/>
                </a:solidFill>
              </a:rPr>
              <a:t>Assisteren bij sociale en recreatieve activiteiten </a:t>
            </a:r>
          </a:p>
          <a:p>
            <a:pPr>
              <a:buFontTx/>
              <a:buNone/>
            </a:pPr>
            <a:endParaRPr lang="nl-NL" altLang="nl-NL" sz="2400" dirty="0">
              <a:solidFill>
                <a:srgbClr val="000000"/>
              </a:solidFill>
            </a:endParaRPr>
          </a:p>
          <a:p>
            <a:pPr>
              <a:buFontTx/>
              <a:buNone/>
            </a:pPr>
            <a:endParaRPr lang="nl-NL" altLang="nl-NL" sz="2400" dirty="0">
              <a:solidFill>
                <a:srgbClr val="000000"/>
              </a:solidFill>
            </a:endParaRPr>
          </a:p>
          <a:p>
            <a:pPr>
              <a:buFontTx/>
              <a:buNone/>
            </a:pPr>
            <a:endParaRPr lang="nl-NL" altLang="nl-NL" b="1" dirty="0">
              <a:solidFill>
                <a:srgbClr val="000000"/>
              </a:solidFill>
            </a:endParaRPr>
          </a:p>
          <a:p>
            <a:pPr algn="ctr">
              <a:buFontTx/>
              <a:buNone/>
            </a:pPr>
            <a:endParaRPr lang="nl-NL" altLang="nl-NL" b="1" dirty="0">
              <a:solidFill>
                <a:srgbClr val="000000"/>
              </a:solidFill>
            </a:endParaRPr>
          </a:p>
          <a:p>
            <a:pPr algn="ctr" eaLnBrk="1" hangingPunct="1">
              <a:lnSpc>
                <a:spcPct val="90000"/>
              </a:lnSpc>
              <a:buFontTx/>
              <a:buNone/>
            </a:pPr>
            <a:endParaRPr lang="nl-NL" altLang="nl-NL" b="1" dirty="0">
              <a:solidFill>
                <a:srgbClr val="000000"/>
              </a:solidFill>
            </a:endParaRPr>
          </a:p>
          <a:p>
            <a:pPr eaLnBrk="1" hangingPunct="1">
              <a:lnSpc>
                <a:spcPct val="90000"/>
              </a:lnSpc>
              <a:buFontTx/>
              <a:buNone/>
            </a:pPr>
            <a:endParaRPr lang="nl-NL" altLang="nl-NL" b="1" dirty="0">
              <a:solidFill>
                <a:srgbClr val="000000"/>
              </a:solidFill>
            </a:endParaRPr>
          </a:p>
          <a:p>
            <a:pPr eaLnBrk="1" hangingPunct="1">
              <a:lnSpc>
                <a:spcPct val="90000"/>
              </a:lnSpc>
              <a:buFontTx/>
              <a:buNone/>
            </a:pPr>
            <a:endParaRPr lang="nl-NL" altLang="nl-NL" b="1" dirty="0">
              <a:solidFill>
                <a:srgbClr val="000000"/>
              </a:solidFill>
            </a:endParaRPr>
          </a:p>
        </p:txBody>
      </p:sp>
      <p:pic>
        <p:nvPicPr>
          <p:cNvPr id="18438" name="Afbeelding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70350" y="3714274"/>
            <a:ext cx="4445000" cy="250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5386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el 3"/>
          <p:cNvSpPr>
            <a:spLocks noGrp="1"/>
          </p:cNvSpPr>
          <p:nvPr>
            <p:ph type="title"/>
          </p:nvPr>
        </p:nvSpPr>
        <p:spPr/>
        <p:txBody>
          <a:bodyPr/>
          <a:lstStyle/>
          <a:p>
            <a:pPr algn="l"/>
            <a:r>
              <a:rPr lang="nl-NL" altLang="nl-NL" dirty="0"/>
              <a:t>Medewerker Facilitaire Dienstverlening </a:t>
            </a:r>
          </a:p>
        </p:txBody>
      </p:sp>
      <p:sp>
        <p:nvSpPr>
          <p:cNvPr id="20484" name="Rectangle 3"/>
          <p:cNvSpPr>
            <a:spLocks noGrp="1" noChangeArrowheads="1"/>
          </p:cNvSpPr>
          <p:nvPr>
            <p:ph idx="1"/>
          </p:nvPr>
        </p:nvSpPr>
        <p:spPr/>
        <p:txBody>
          <a:bodyPr/>
          <a:lstStyle/>
          <a:p>
            <a:pPr algn="ctr" eaLnBrk="1" hangingPunct="1">
              <a:buFontTx/>
              <a:buNone/>
            </a:pPr>
            <a:endParaRPr lang="nl-NL" altLang="nl-NL" b="1"/>
          </a:p>
          <a:p>
            <a:pPr algn="ctr" eaLnBrk="1" hangingPunct="1">
              <a:buFontTx/>
              <a:buNone/>
            </a:pPr>
            <a:endParaRPr lang="nl-NL" altLang="nl-NL" b="1"/>
          </a:p>
        </p:txBody>
      </p:sp>
      <p:sp>
        <p:nvSpPr>
          <p:cNvPr id="20485" name="Rectangle 3"/>
          <p:cNvSpPr txBox="1">
            <a:spLocks noChangeArrowheads="1"/>
          </p:cNvSpPr>
          <p:nvPr/>
        </p:nvSpPr>
        <p:spPr bwMode="auto">
          <a:xfrm>
            <a:off x="900113" y="1557338"/>
            <a:ext cx="7689850" cy="475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marL="342900" indent="-342900">
              <a:buFont typeface="Arial" panose="020B0604020202020204" pitchFamily="34" charset="0"/>
              <a:buChar char="-"/>
            </a:pPr>
            <a:r>
              <a:rPr lang="nl-NL" altLang="nl-NL" sz="2400" dirty="0">
                <a:solidFill>
                  <a:srgbClr val="000000"/>
                </a:solidFill>
              </a:rPr>
              <a:t>Assisteren bij het beheer van gebouwen </a:t>
            </a:r>
          </a:p>
          <a:p>
            <a:pPr marL="342900" indent="-342900">
              <a:buFont typeface="Arial" panose="020B0604020202020204" pitchFamily="34" charset="0"/>
              <a:buChar char="-"/>
            </a:pPr>
            <a:r>
              <a:rPr lang="nl-NL" altLang="nl-NL" sz="2400" dirty="0">
                <a:solidFill>
                  <a:srgbClr val="000000"/>
                </a:solidFill>
              </a:rPr>
              <a:t>Uitvoeren van logistieke werkzaamheden</a:t>
            </a:r>
          </a:p>
          <a:p>
            <a:pPr marL="342900" indent="-342900">
              <a:buFont typeface="Arial" panose="020B0604020202020204" pitchFamily="34" charset="0"/>
              <a:buChar char="-"/>
            </a:pPr>
            <a:r>
              <a:rPr lang="nl-NL" altLang="nl-NL" sz="2400" dirty="0">
                <a:solidFill>
                  <a:srgbClr val="000000"/>
                </a:solidFill>
              </a:rPr>
              <a:t>Uitvoeren van cateringwerkzaamheden</a:t>
            </a:r>
          </a:p>
          <a:p>
            <a:pPr>
              <a:buFontTx/>
              <a:buNone/>
            </a:pPr>
            <a:endParaRPr lang="nl-NL" altLang="nl-NL" sz="2400" dirty="0">
              <a:solidFill>
                <a:srgbClr val="000000"/>
              </a:solidFill>
            </a:endParaRPr>
          </a:p>
          <a:p>
            <a:pPr>
              <a:buFontTx/>
              <a:buNone/>
            </a:pPr>
            <a:endParaRPr lang="nl-NL" altLang="nl-NL" sz="2400" dirty="0">
              <a:solidFill>
                <a:srgbClr val="000000"/>
              </a:solidFill>
            </a:endParaRPr>
          </a:p>
          <a:p>
            <a:pPr>
              <a:buFontTx/>
              <a:buNone/>
            </a:pPr>
            <a:endParaRPr lang="nl-NL" altLang="nl-NL" b="1" dirty="0">
              <a:solidFill>
                <a:srgbClr val="000000"/>
              </a:solidFill>
            </a:endParaRPr>
          </a:p>
          <a:p>
            <a:pPr algn="ctr">
              <a:buFontTx/>
              <a:buNone/>
            </a:pPr>
            <a:endParaRPr lang="nl-NL" altLang="nl-NL" b="1" dirty="0">
              <a:solidFill>
                <a:srgbClr val="000000"/>
              </a:solidFill>
            </a:endParaRPr>
          </a:p>
          <a:p>
            <a:pPr algn="ctr" eaLnBrk="1" hangingPunct="1">
              <a:lnSpc>
                <a:spcPct val="90000"/>
              </a:lnSpc>
              <a:buFontTx/>
              <a:buNone/>
            </a:pPr>
            <a:endParaRPr lang="nl-NL" altLang="nl-NL" b="1" dirty="0">
              <a:solidFill>
                <a:srgbClr val="000000"/>
              </a:solidFill>
            </a:endParaRPr>
          </a:p>
          <a:p>
            <a:pPr eaLnBrk="1" hangingPunct="1">
              <a:lnSpc>
                <a:spcPct val="90000"/>
              </a:lnSpc>
              <a:buFontTx/>
              <a:buNone/>
            </a:pPr>
            <a:endParaRPr lang="nl-NL" altLang="nl-NL" b="1" dirty="0">
              <a:solidFill>
                <a:srgbClr val="000000"/>
              </a:solidFill>
            </a:endParaRPr>
          </a:p>
          <a:p>
            <a:pPr eaLnBrk="1" hangingPunct="1">
              <a:lnSpc>
                <a:spcPct val="90000"/>
              </a:lnSpc>
              <a:buFontTx/>
              <a:buNone/>
            </a:pPr>
            <a:endParaRPr lang="nl-NL" altLang="nl-NL" b="1" dirty="0">
              <a:solidFill>
                <a:srgbClr val="000000"/>
              </a:solidFill>
            </a:endParaRPr>
          </a:p>
        </p:txBody>
      </p:sp>
      <p:pic>
        <p:nvPicPr>
          <p:cNvPr id="20486" name="Picture 7" descr="Afbeeldi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7550" y="3654425"/>
            <a:ext cx="39878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0899333"/>
      </p:ext>
    </p:extLst>
  </p:cSld>
  <p:clrMapOvr>
    <a:masterClrMapping/>
  </p:clrMapOvr>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oorlichting Dienstverlening test" id="{9D1B0665-B365-41E3-A77C-828BE8ADF961}" vid="{34D20CDF-6A94-4199-9235-FA91981A82E4}"/>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oorlichting Dienstverlening test" id="{9D1B0665-B365-41E3-A77C-828BE8ADF961}" vid="{E0617283-554E-4350-8F98-DD7A0322F6E7}"/>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oorlichting Dienstverlening test" id="{9D1B0665-B365-41E3-A77C-828BE8ADF961}" vid="{4C15DA54-A6DE-4556-97A9-0C149388C227}"/>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FE6DBBCF657AE4E8C22ADCFD574A4D4" ma:contentTypeVersion="12" ma:contentTypeDescription="Een nieuw document maken." ma:contentTypeScope="" ma:versionID="ab22d58ca54f2fe788429183ccc3e3fd">
  <xsd:schema xmlns:xsd="http://www.w3.org/2001/XMLSchema" xmlns:xs="http://www.w3.org/2001/XMLSchema" xmlns:p="http://schemas.microsoft.com/office/2006/metadata/properties" xmlns:ns2="63cd4bd6-bae8-4f8b-b92c-9464a67bb200" xmlns:ns3="6239e0f7-bd6b-405f-8af9-ae217371239b" targetNamespace="http://schemas.microsoft.com/office/2006/metadata/properties" ma:root="true" ma:fieldsID="9fbf086c846938e5e6cd397eba9ab0f9" ns2:_="" ns3:_="">
    <xsd:import namespace="63cd4bd6-bae8-4f8b-b92c-9464a67bb200"/>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cd4bd6-bae8-4f8b-b92c-9464a67bb20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96173d46-5f7d-49bf-a64d-4dd4f1c458b8" ContentTypeId="0x0101" PreviousValue="false"/>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1431C4-2586-4E37-AC1B-07DDA90434A8}">
  <ds:schemaRefs>
    <ds:schemaRef ds:uri="63cd4bd6-bae8-4f8b-b92c-9464a67bb200"/>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6239e0f7-bd6b-405f-8af9-ae217371239b"/>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CFCEB141-6763-4DA0-A6E6-D7873739C7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cd4bd6-bae8-4f8b-b92c-9464a67bb200"/>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4.xml><?xml version="1.0" encoding="utf-8"?>
<ds:datastoreItem xmlns:ds="http://schemas.openxmlformats.org/officeDocument/2006/customXml" ds:itemID="{A0A4D0F2-0D89-49D2-B234-9DD6CA8C70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Voorlichting Dienstverlening (1)</Template>
  <TotalTime>7</TotalTime>
  <Words>1608</Words>
  <Application>Microsoft Office PowerPoint</Application>
  <PresentationFormat>Diavoorstelling (4:3)</PresentationFormat>
  <Paragraphs>221</Paragraphs>
  <Slides>19</Slides>
  <Notes>19</Notes>
  <HiddenSlides>0</HiddenSlides>
  <MMClips>0</MMClips>
  <ScaleCrop>false</ScaleCrop>
  <HeadingPairs>
    <vt:vector size="4" baseType="variant">
      <vt:variant>
        <vt:lpstr>Thema</vt:lpstr>
      </vt:variant>
      <vt:variant>
        <vt:i4>3</vt:i4>
      </vt:variant>
      <vt:variant>
        <vt:lpstr>Diatitels</vt:lpstr>
      </vt:variant>
      <vt:variant>
        <vt:i4>19</vt:i4>
      </vt:variant>
    </vt:vector>
  </HeadingPairs>
  <TitlesOfParts>
    <vt:vector size="22" baseType="lpstr">
      <vt:lpstr>ROC Nijmegen</vt:lpstr>
      <vt:lpstr>Aangepast model voor grafiek</vt:lpstr>
      <vt:lpstr>Aangepast ontwerp voor tabel</vt:lpstr>
      <vt:lpstr>PowerPoint-presentatie</vt:lpstr>
      <vt:lpstr>PowerPoint-presentatie</vt:lpstr>
      <vt:lpstr>PowerPoint-presentatie</vt:lpstr>
      <vt:lpstr>Dienstverlening</vt:lpstr>
      <vt:lpstr>Stel jezelf eens de vraag… </vt:lpstr>
      <vt:lpstr>Waar kun je terechtkomen?</vt:lpstr>
      <vt:lpstr>Dienstverlening BOL</vt:lpstr>
      <vt:lpstr>Helpende Zorg en Welzijn</vt:lpstr>
      <vt:lpstr>Medewerker Facilitaire Dienstverlening </vt:lpstr>
      <vt:lpstr>Medewerker Sport en Recreatie </vt:lpstr>
      <vt:lpstr>Dus…</vt:lpstr>
      <vt:lpstr>Leren door te doen</vt:lpstr>
      <vt:lpstr>Jij en je talent!</vt:lpstr>
      <vt:lpstr>Keuzemogelijkheden</vt:lpstr>
      <vt:lpstr>BPV (stage)</vt:lpstr>
      <vt:lpstr>Algemene vakken </vt:lpstr>
      <vt:lpstr>Wij zijn veranderd! </vt:lpstr>
      <vt:lpstr>Toelatingseisen </vt:lpstr>
      <vt:lpstr>Vragen? </vt:lpstr>
    </vt:vector>
  </TitlesOfParts>
  <Company>ROC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Femke Terwiel</dc:creator>
  <dc:description/>
  <cp:lastModifiedBy>Femke Terwiel</cp:lastModifiedBy>
  <cp:revision>15</cp:revision>
  <dcterms:created xsi:type="dcterms:W3CDTF">2020-04-02T14:56:41Z</dcterms:created>
  <dcterms:modified xsi:type="dcterms:W3CDTF">2020-04-02T15:12:54Z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0x010100CFE6DBBCF657AE4E8C22ADCFD574A4D4</vt:lpwstr>
  </property>
  <property fmtid="{D5CDD505-2E9C-101B-9397-08002B2CF9AE}" pid="3" name="Toelichting">
    <vt:lpwstr/>
  </property>
</Properties>
</file>