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notesMasterIdLst>
    <p:notesMasterId r:id="rId19"/>
  </p:notesMasterIdLst>
  <p:handoutMasterIdLst>
    <p:handoutMasterId r:id="rId20"/>
  </p:handoutMasterIdLst>
  <p:sldIdLst>
    <p:sldId id="290" r:id="rId6"/>
    <p:sldId id="324" r:id="rId7"/>
    <p:sldId id="314" r:id="rId8"/>
    <p:sldId id="315" r:id="rId9"/>
    <p:sldId id="316" r:id="rId10"/>
    <p:sldId id="318" r:id="rId11"/>
    <p:sldId id="319" r:id="rId12"/>
    <p:sldId id="323" r:id="rId13"/>
    <p:sldId id="321" r:id="rId14"/>
    <p:sldId id="322" r:id="rId15"/>
    <p:sldId id="292" r:id="rId16"/>
    <p:sldId id="279" r:id="rId17"/>
    <p:sldId id="308" r:id="rId18"/>
  </p:sldIdLst>
  <p:sldSz cx="9144000" cy="6858000" type="screen4x3"/>
  <p:notesSz cx="6794500" cy="9906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mn-cs"/>
      </a:defRPr>
    </a:lvl5pPr>
    <a:lvl6pPr marL="2286000" algn="l" defTabSz="914400" rtl="0" eaLnBrk="1" latinLnBrk="0" hangingPunct="1">
      <a:defRPr sz="2400" kern="1200">
        <a:solidFill>
          <a:schemeClr val="tx1"/>
        </a:solidFill>
        <a:latin typeface="Arial" charset="0"/>
        <a:ea typeface="ヒラギノ角ゴ Pro W3" charset="-128"/>
        <a:cs typeface="+mn-cs"/>
      </a:defRPr>
    </a:lvl6pPr>
    <a:lvl7pPr marL="2743200" algn="l" defTabSz="914400" rtl="0" eaLnBrk="1" latinLnBrk="0" hangingPunct="1">
      <a:defRPr sz="2400" kern="1200">
        <a:solidFill>
          <a:schemeClr val="tx1"/>
        </a:solidFill>
        <a:latin typeface="Arial" charset="0"/>
        <a:ea typeface="ヒラギノ角ゴ Pro W3" charset="-128"/>
        <a:cs typeface="+mn-cs"/>
      </a:defRPr>
    </a:lvl7pPr>
    <a:lvl8pPr marL="3200400" algn="l" defTabSz="914400" rtl="0" eaLnBrk="1" latinLnBrk="0" hangingPunct="1">
      <a:defRPr sz="2400" kern="1200">
        <a:solidFill>
          <a:schemeClr val="tx1"/>
        </a:solidFill>
        <a:latin typeface="Arial" charset="0"/>
        <a:ea typeface="ヒラギノ角ゴ Pro W3" charset="-128"/>
        <a:cs typeface="+mn-cs"/>
      </a:defRPr>
    </a:lvl8pPr>
    <a:lvl9pPr marL="3657600" algn="l" defTabSz="914400" rtl="0" eaLnBrk="1" latinLnBrk="0" hangingPunct="1">
      <a:defRPr sz="2400" kern="1200">
        <a:solidFill>
          <a:schemeClr val="tx1"/>
        </a:solidFill>
        <a:latin typeface="Arial" charset="0"/>
        <a:ea typeface="ヒラギノ角ゴ Pro W3"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6600"/>
    <a:srgbClr val="E30613"/>
    <a:srgbClr val="0076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1611" autoAdjust="0"/>
  </p:normalViewPr>
  <p:slideViewPr>
    <p:cSldViewPr>
      <p:cViewPr varScale="1">
        <p:scale>
          <a:sx n="79" d="100"/>
          <a:sy n="79" d="100"/>
        </p:scale>
        <p:origin x="157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6" d="100"/>
          <a:sy n="76" d="100"/>
        </p:scale>
        <p:origin x="-2214" y="-102"/>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806" tIns="45903" rIns="91806" bIns="45903" numCol="1" anchor="t" anchorCtr="0" compatLnSpc="1">
            <a:prstTxWarp prst="textNoShape">
              <a:avLst/>
            </a:prstTxWarp>
          </a:bodyPr>
          <a:lstStyle>
            <a:lvl1pPr defTabSz="917575">
              <a:defRPr sz="1200" smtClean="0"/>
            </a:lvl1pPr>
          </a:lstStyle>
          <a:p>
            <a:pPr>
              <a:defRPr/>
            </a:pPr>
            <a:endParaRPr lang="nl-NL" altLang="nl-NL"/>
          </a:p>
        </p:txBody>
      </p:sp>
      <p:sp>
        <p:nvSpPr>
          <p:cNvPr id="41987" name="Rectangle 3"/>
          <p:cNvSpPr>
            <a:spLocks noGrp="1" noChangeArrowheads="1"/>
          </p:cNvSpPr>
          <p:nvPr>
            <p:ph type="dt" sz="quarter" idx="1"/>
          </p:nvPr>
        </p:nvSpPr>
        <p:spPr bwMode="auto">
          <a:xfrm>
            <a:off x="3848100" y="0"/>
            <a:ext cx="2944813" cy="495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806" tIns="45903" rIns="91806" bIns="45903" numCol="1" anchor="t" anchorCtr="0" compatLnSpc="1">
            <a:prstTxWarp prst="textNoShape">
              <a:avLst/>
            </a:prstTxWarp>
          </a:bodyPr>
          <a:lstStyle>
            <a:lvl1pPr algn="r" defTabSz="917575">
              <a:defRPr sz="1200" smtClean="0"/>
            </a:lvl1pPr>
          </a:lstStyle>
          <a:p>
            <a:pPr>
              <a:defRPr/>
            </a:pPr>
            <a:endParaRPr lang="nl-NL" altLang="nl-NL"/>
          </a:p>
        </p:txBody>
      </p:sp>
      <p:sp>
        <p:nvSpPr>
          <p:cNvPr id="41988" name="Rectangle 4"/>
          <p:cNvSpPr>
            <a:spLocks noGrp="1" noChangeArrowheads="1"/>
          </p:cNvSpPr>
          <p:nvPr>
            <p:ph type="ftr" sz="quarter" idx="2"/>
          </p:nvPr>
        </p:nvSpPr>
        <p:spPr bwMode="auto">
          <a:xfrm>
            <a:off x="0" y="9409113"/>
            <a:ext cx="2944813" cy="495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806" tIns="45903" rIns="91806" bIns="45903" numCol="1" anchor="b" anchorCtr="0" compatLnSpc="1">
            <a:prstTxWarp prst="textNoShape">
              <a:avLst/>
            </a:prstTxWarp>
          </a:bodyPr>
          <a:lstStyle>
            <a:lvl1pPr defTabSz="917575">
              <a:defRPr sz="1200" smtClean="0"/>
            </a:lvl1pPr>
          </a:lstStyle>
          <a:p>
            <a:pPr>
              <a:defRPr/>
            </a:pPr>
            <a:endParaRPr lang="nl-NL" altLang="nl-NL"/>
          </a:p>
        </p:txBody>
      </p:sp>
      <p:sp>
        <p:nvSpPr>
          <p:cNvPr id="41989" name="Rectangle 5"/>
          <p:cNvSpPr>
            <a:spLocks noGrp="1" noChangeArrowheads="1"/>
          </p:cNvSpPr>
          <p:nvPr>
            <p:ph type="sldNum" sz="quarter" idx="3"/>
          </p:nvPr>
        </p:nvSpPr>
        <p:spPr bwMode="auto">
          <a:xfrm>
            <a:off x="3848100" y="9409113"/>
            <a:ext cx="2944813" cy="495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vert="horz" wrap="square" lIns="91806" tIns="45903" rIns="91806" bIns="45903" numCol="1" anchor="b" anchorCtr="0" compatLnSpc="1">
            <a:prstTxWarp prst="textNoShape">
              <a:avLst/>
            </a:prstTxWarp>
          </a:bodyPr>
          <a:lstStyle>
            <a:lvl1pPr algn="r" defTabSz="917575">
              <a:defRPr sz="1200" smtClean="0"/>
            </a:lvl1pPr>
          </a:lstStyle>
          <a:p>
            <a:pPr>
              <a:defRPr/>
            </a:pPr>
            <a:fld id="{91819132-9AE2-A148-873A-5ECEC0A165DD}" type="slidenum">
              <a:rPr lang="nl-NL" altLang="nl-NL"/>
              <a:pPr>
                <a:defRPr/>
              </a:pPr>
              <a:t>‹nr.›</a:t>
            </a:fld>
            <a:endParaRPr lang="nl-NL" altLang="nl-NL"/>
          </a:p>
        </p:txBody>
      </p:sp>
    </p:spTree>
    <p:extLst>
      <p:ext uri="{BB962C8B-B14F-4D97-AF65-F5344CB8AC3E}">
        <p14:creationId xmlns:p14="http://schemas.microsoft.com/office/powerpoint/2010/main" val="443231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813" cy="495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806" tIns="45903" rIns="91806" bIns="45903" numCol="1" anchor="t" anchorCtr="0" compatLnSpc="1">
            <a:prstTxWarp prst="textNoShape">
              <a:avLst/>
            </a:prstTxWarp>
          </a:bodyPr>
          <a:lstStyle>
            <a:lvl1pPr defTabSz="917575">
              <a:defRPr sz="1200">
                <a:latin typeface="Arial" charset="0"/>
                <a:ea typeface="ヒラギノ角ゴ Pro W3" charset="0"/>
                <a:cs typeface="ヒラギノ角ゴ Pro W3" charset="0"/>
              </a:defRPr>
            </a:lvl1pPr>
          </a:lstStyle>
          <a:p>
            <a:pPr>
              <a:defRPr/>
            </a:pPr>
            <a:endParaRPr lang="en-US"/>
          </a:p>
        </p:txBody>
      </p:sp>
      <p:sp>
        <p:nvSpPr>
          <p:cNvPr id="3075" name="Rectangle 3"/>
          <p:cNvSpPr>
            <a:spLocks noGrp="1" noChangeArrowheads="1"/>
          </p:cNvSpPr>
          <p:nvPr>
            <p:ph type="dt" idx="1"/>
          </p:nvPr>
        </p:nvSpPr>
        <p:spPr bwMode="auto">
          <a:xfrm>
            <a:off x="3849688" y="0"/>
            <a:ext cx="2944812" cy="495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806" tIns="45903" rIns="91806" bIns="45903" numCol="1" anchor="t" anchorCtr="0" compatLnSpc="1">
            <a:prstTxWarp prst="textNoShape">
              <a:avLst/>
            </a:prstTxWarp>
          </a:bodyPr>
          <a:lstStyle>
            <a:lvl1pPr algn="r" defTabSz="917575">
              <a:defRPr sz="1200">
                <a:latin typeface="Arial" charset="0"/>
                <a:ea typeface="ヒラギノ角ゴ Pro W3" charset="0"/>
                <a:cs typeface="ヒラギノ角ゴ Pro W3"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 xmlns:a14="http://schemas.microsoft.com/office/drawing/2010/main" val="1"/>
            </a:ext>
            <a:ext uri="{FAA26D3D-D897-4be2-8F04-BA451C77F1D7}">
              <ma14:placeholderFlag xmlns="" xmlns:ma14="http://schemas.microsoft.com/office/mac/drawingml/2011/main" val="1"/>
            </a:ext>
          </a:extLst>
        </p:spPr>
      </p:sp>
      <p:sp>
        <p:nvSpPr>
          <p:cNvPr id="3077" name="Rectangle 5"/>
          <p:cNvSpPr>
            <a:spLocks noGrp="1" noChangeArrowheads="1"/>
          </p:cNvSpPr>
          <p:nvPr>
            <p:ph type="body" sz="quarter" idx="3"/>
          </p:nvPr>
        </p:nvSpPr>
        <p:spPr bwMode="auto">
          <a:xfrm>
            <a:off x="904875" y="4705350"/>
            <a:ext cx="4984750" cy="44577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806" tIns="45903" rIns="91806" bIns="45903" numCol="1" anchor="t" anchorCtr="0" compatLnSpc="1">
            <a:prstTxWarp prst="textNoShape">
              <a:avLst/>
            </a:prstTxWarp>
          </a:bodyPr>
          <a:lstStyle/>
          <a:p>
            <a:pPr lvl="0"/>
            <a:r>
              <a:rPr lang="en-US" noProof="0"/>
              <a:t>Klik om de tekststijl van het model te bewerken</a:t>
            </a:r>
          </a:p>
          <a:p>
            <a:pPr lvl="1"/>
            <a:r>
              <a:rPr lang="en-US" noProof="0"/>
              <a:t>Tweede niveau</a:t>
            </a:r>
          </a:p>
          <a:p>
            <a:pPr lvl="2"/>
            <a:r>
              <a:rPr lang="en-US" noProof="0"/>
              <a:t>Derde niveau</a:t>
            </a:r>
          </a:p>
          <a:p>
            <a:pPr lvl="3"/>
            <a:r>
              <a:rPr lang="en-US" noProof="0"/>
              <a:t>Vierde niveau</a:t>
            </a:r>
          </a:p>
          <a:p>
            <a:pPr lvl="4"/>
            <a:r>
              <a:rPr lang="en-US" noProof="0"/>
              <a:t>Vijfde niveau</a:t>
            </a:r>
          </a:p>
        </p:txBody>
      </p:sp>
      <p:sp>
        <p:nvSpPr>
          <p:cNvPr id="3078" name="Rectangle 6"/>
          <p:cNvSpPr>
            <a:spLocks noGrp="1" noChangeArrowheads="1"/>
          </p:cNvSpPr>
          <p:nvPr>
            <p:ph type="ftr" sz="quarter" idx="4"/>
          </p:nvPr>
        </p:nvSpPr>
        <p:spPr bwMode="auto">
          <a:xfrm>
            <a:off x="0" y="9410700"/>
            <a:ext cx="2944813" cy="495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806" tIns="45903" rIns="91806" bIns="45903" numCol="1" anchor="b" anchorCtr="0" compatLnSpc="1">
            <a:prstTxWarp prst="textNoShape">
              <a:avLst/>
            </a:prstTxWarp>
          </a:bodyPr>
          <a:lstStyle>
            <a:lvl1pPr defTabSz="917575">
              <a:defRPr sz="1200">
                <a:latin typeface="Arial" charset="0"/>
                <a:ea typeface="ヒラギノ角ゴ Pro W3" charset="0"/>
                <a:cs typeface="ヒラギノ角ゴ Pro W3" charset="0"/>
              </a:defRPr>
            </a:lvl1pPr>
          </a:lstStyle>
          <a:p>
            <a:pPr>
              <a:defRPr/>
            </a:pPr>
            <a:endParaRPr lang="en-US"/>
          </a:p>
        </p:txBody>
      </p:sp>
      <p:sp>
        <p:nvSpPr>
          <p:cNvPr id="3079" name="Rectangle 7"/>
          <p:cNvSpPr>
            <a:spLocks noGrp="1" noChangeArrowheads="1"/>
          </p:cNvSpPr>
          <p:nvPr>
            <p:ph type="sldNum" sz="quarter" idx="5"/>
          </p:nvPr>
        </p:nvSpPr>
        <p:spPr bwMode="auto">
          <a:xfrm>
            <a:off x="3849688" y="9410700"/>
            <a:ext cx="2944812" cy="495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806" tIns="45903" rIns="91806" bIns="45903" numCol="1" anchor="b" anchorCtr="0" compatLnSpc="1">
            <a:prstTxWarp prst="textNoShape">
              <a:avLst/>
            </a:prstTxWarp>
          </a:bodyPr>
          <a:lstStyle>
            <a:lvl1pPr algn="r" defTabSz="917575">
              <a:defRPr sz="1200">
                <a:latin typeface="Arial" panose="020B0604020202020204" pitchFamily="34" charset="0"/>
              </a:defRPr>
            </a:lvl1pPr>
          </a:lstStyle>
          <a:p>
            <a:pPr>
              <a:defRPr/>
            </a:pPr>
            <a:fld id="{1DF12D2D-8BCA-0F48-BC0C-D318580DEB62}" type="slidenum">
              <a:rPr lang="en-US" altLang="nl-NL"/>
              <a:pPr>
                <a:defRPr/>
              </a:pPr>
              <a:t>‹nr.›</a:t>
            </a:fld>
            <a:endParaRPr lang="en-US" altLang="nl-NL"/>
          </a:p>
        </p:txBody>
      </p:sp>
    </p:spTree>
    <p:extLst>
      <p:ext uri="{BB962C8B-B14F-4D97-AF65-F5344CB8AC3E}">
        <p14:creationId xmlns:p14="http://schemas.microsoft.com/office/powerpoint/2010/main" val="1100408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16386" name="Tijdelijke aanduiding voor notities 2"/>
          <p:cNvSpPr>
            <a:spLocks noGrp="1"/>
          </p:cNvSpPr>
          <p:nvPr>
            <p:ph type="body" idx="1"/>
          </p:nvPr>
        </p:nvSpPr>
        <p:spPr>
          <a:noFill/>
        </p:spPr>
        <p:txBody>
          <a:bodyPr/>
          <a:lstStyle/>
          <a:p>
            <a:r>
              <a:rPr lang="nl-NL" altLang="nl-NL" b="1" dirty="0">
                <a:ea typeface="ヒラギノ角ゴ Pro W3" charset="-128"/>
              </a:rPr>
              <a:t>Schrijftip:</a:t>
            </a:r>
          </a:p>
          <a:p>
            <a:r>
              <a:rPr lang="nl-NL" altLang="nl-NL" dirty="0">
                <a:ea typeface="ヒラギノ角ゴ Pro W3" charset="-128"/>
              </a:rPr>
              <a:t>- Vervang ‘Je naam’, ‘Je functie’  en ‘Naam opleiding’, in zijn geheel door je eigen gegevens. </a:t>
            </a:r>
          </a:p>
          <a:p>
            <a:endParaRPr lang="nl-NL" altLang="nl-NL" i="1" dirty="0">
              <a:ea typeface="ヒラギノ角ゴ Pro W3" charset="-128"/>
            </a:endParaRPr>
          </a:p>
          <a:p>
            <a:r>
              <a:rPr lang="nl-NL" altLang="nl-NL" b="1" dirty="0">
                <a:ea typeface="ヒラギノ角ゴ Pro W3" charset="-128"/>
              </a:rPr>
              <a:t>Presenteertips:</a:t>
            </a:r>
          </a:p>
          <a:p>
            <a:r>
              <a:rPr lang="nl-NL" altLang="nl-NL" dirty="0">
                <a:ea typeface="ヒラギノ角ゴ Pro W3" charset="-128"/>
              </a:rPr>
              <a:t>- Benoem dat meeschrijven niet per se hoeft. We kunnen de presentatie achteraf toesturen. </a:t>
            </a:r>
          </a:p>
          <a:p>
            <a:endParaRPr lang="nl-NL" altLang="nl-NL" dirty="0">
              <a:ea typeface="ヒラギノ角ゴ Pro W3" charset="-128"/>
            </a:endParaRPr>
          </a:p>
          <a:p>
            <a:r>
              <a:rPr lang="nl-NL" altLang="nl-NL" dirty="0">
                <a:ea typeface="ヒラギノ角ゴ Pro W3" charset="-128"/>
              </a:rPr>
              <a:t>- Vertel je publiek of ze tussendoor vragen mogen stellen of dat je liever hebt dat ze dit bewaren tot het eind. Zie dia 3.</a:t>
            </a:r>
          </a:p>
        </p:txBody>
      </p:sp>
      <p:sp>
        <p:nvSpPr>
          <p:cNvPr id="16387" name="Tijdelijke aanduiding voor dianummer 3"/>
          <p:cNvSpPr>
            <a:spLocks noGrp="1"/>
          </p:cNvSpPr>
          <p:nvPr>
            <p:ph type="sldNum" sz="quarter" idx="5"/>
          </p:nvPr>
        </p:nvSpPr>
        <p:spPr>
          <a:noFill/>
        </p:spPr>
        <p:txBody>
          <a:bodyPr/>
          <a:lstStyle>
            <a:lvl1pPr defTabSz="917575">
              <a:defRPr sz="2400">
                <a:solidFill>
                  <a:schemeClr val="tx1"/>
                </a:solidFill>
                <a:latin typeface="Arial" charset="0"/>
                <a:ea typeface="ヒラギノ角ゴ Pro W3" charset="-128"/>
              </a:defRPr>
            </a:lvl1pPr>
            <a:lvl2pPr marL="742950" indent="-285750" defTabSz="917575">
              <a:defRPr sz="2400">
                <a:solidFill>
                  <a:schemeClr val="tx1"/>
                </a:solidFill>
                <a:latin typeface="Arial" charset="0"/>
                <a:ea typeface="ヒラギノ角ゴ Pro W3" charset="-128"/>
              </a:defRPr>
            </a:lvl2pPr>
            <a:lvl3pPr marL="1143000" indent="-228600" defTabSz="917575">
              <a:defRPr sz="2400">
                <a:solidFill>
                  <a:schemeClr val="tx1"/>
                </a:solidFill>
                <a:latin typeface="Arial" charset="0"/>
                <a:ea typeface="ヒラギノ角ゴ Pro W3" charset="-128"/>
              </a:defRPr>
            </a:lvl3pPr>
            <a:lvl4pPr marL="1600200" indent="-228600" defTabSz="917575">
              <a:defRPr sz="2400">
                <a:solidFill>
                  <a:schemeClr val="tx1"/>
                </a:solidFill>
                <a:latin typeface="Arial" charset="0"/>
                <a:ea typeface="ヒラギノ角ゴ Pro W3" charset="-128"/>
              </a:defRPr>
            </a:lvl4pPr>
            <a:lvl5pPr marL="2057400" indent="-228600" defTabSz="917575">
              <a:defRPr sz="2400">
                <a:solidFill>
                  <a:schemeClr val="tx1"/>
                </a:solidFill>
                <a:latin typeface="Arial"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charset="0"/>
                <a:ea typeface="ヒラギノ角ゴ Pro W3" charset="-128"/>
              </a:defRPr>
            </a:lvl9pPr>
          </a:lstStyle>
          <a:p>
            <a:fld id="{737CE03E-3E76-A341-852C-0C92F3E2167B}" type="slidenum">
              <a:rPr lang="en-US" altLang="nl-NL" sz="1200"/>
              <a:pPr/>
              <a:t>1</a:t>
            </a:fld>
            <a:endParaRPr lang="en-US" altLang="nl-NL" sz="1200"/>
          </a:p>
        </p:txBody>
      </p:sp>
    </p:spTree>
    <p:extLst>
      <p:ext uri="{BB962C8B-B14F-4D97-AF65-F5344CB8AC3E}">
        <p14:creationId xmlns:p14="http://schemas.microsoft.com/office/powerpoint/2010/main" val="1912532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66F5A593-1723-43AF-85DF-612144C884E8}" type="slidenum">
              <a:rPr lang="en-US" altLang="nl-NL" sz="1200" smtClean="0"/>
              <a:pPr/>
              <a:t>10</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p:sp>
      <p:sp>
        <p:nvSpPr>
          <p:cNvPr id="41989"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Op deze dia kun je aangeven wat een student na de opleiding(en) kan gaan doen. Het soort baan/werk of welke vervolgopleidingen goed aansluiten.</a:t>
            </a:r>
          </a:p>
        </p:txBody>
      </p:sp>
    </p:spTree>
    <p:extLst>
      <p:ext uri="{BB962C8B-B14F-4D97-AF65-F5344CB8AC3E}">
        <p14:creationId xmlns:p14="http://schemas.microsoft.com/office/powerpoint/2010/main" val="1000259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53250" name="Tijdelijke aanduiding voor notities 2"/>
          <p:cNvSpPr>
            <a:spLocks noGrp="1"/>
          </p:cNvSpPr>
          <p:nvPr>
            <p:ph type="body" idx="1"/>
          </p:nvPr>
        </p:nvSpPr>
        <p:spPr>
          <a:noFill/>
        </p:spPr>
        <p:txBody>
          <a:bodyPr/>
          <a:lstStyle/>
          <a:p>
            <a:endParaRPr lang="nl-NL" altLang="nl-NL" i="1" dirty="0">
              <a:ea typeface="ヒラギノ角ゴ Pro W3" charset="-128"/>
            </a:endParaRPr>
          </a:p>
        </p:txBody>
      </p:sp>
      <p:sp>
        <p:nvSpPr>
          <p:cNvPr id="53251" name="Tijdelijke aanduiding voor dianummer 3"/>
          <p:cNvSpPr>
            <a:spLocks noGrp="1"/>
          </p:cNvSpPr>
          <p:nvPr>
            <p:ph type="sldNum" sz="quarter" idx="5"/>
          </p:nvPr>
        </p:nvSpPr>
        <p:spPr>
          <a:noFill/>
        </p:spPr>
        <p:txBody>
          <a:bodyPr/>
          <a:lstStyle>
            <a:lvl1pPr defTabSz="917575">
              <a:defRPr sz="2400">
                <a:solidFill>
                  <a:schemeClr val="tx1"/>
                </a:solidFill>
                <a:latin typeface="Arial" charset="0"/>
                <a:ea typeface="ヒラギノ角ゴ Pro W3" charset="-128"/>
              </a:defRPr>
            </a:lvl1pPr>
            <a:lvl2pPr marL="742950" indent="-285750" defTabSz="917575">
              <a:defRPr sz="2400">
                <a:solidFill>
                  <a:schemeClr val="tx1"/>
                </a:solidFill>
                <a:latin typeface="Arial" charset="0"/>
                <a:ea typeface="ヒラギノ角ゴ Pro W3" charset="-128"/>
              </a:defRPr>
            </a:lvl2pPr>
            <a:lvl3pPr marL="1143000" indent="-228600" defTabSz="917575">
              <a:defRPr sz="2400">
                <a:solidFill>
                  <a:schemeClr val="tx1"/>
                </a:solidFill>
                <a:latin typeface="Arial" charset="0"/>
                <a:ea typeface="ヒラギノ角ゴ Pro W3" charset="-128"/>
              </a:defRPr>
            </a:lvl3pPr>
            <a:lvl4pPr marL="1600200" indent="-228600" defTabSz="917575">
              <a:defRPr sz="2400">
                <a:solidFill>
                  <a:schemeClr val="tx1"/>
                </a:solidFill>
                <a:latin typeface="Arial" charset="0"/>
                <a:ea typeface="ヒラギノ角ゴ Pro W3" charset="-128"/>
              </a:defRPr>
            </a:lvl4pPr>
            <a:lvl5pPr marL="2057400" indent="-228600" defTabSz="917575">
              <a:defRPr sz="2400">
                <a:solidFill>
                  <a:schemeClr val="tx1"/>
                </a:solidFill>
                <a:latin typeface="Arial"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charset="0"/>
                <a:ea typeface="ヒラギノ角ゴ Pro W3" charset="-128"/>
              </a:defRPr>
            </a:lvl9pPr>
          </a:lstStyle>
          <a:p>
            <a:fld id="{6BEC3696-1959-5E4C-A7F6-CAD4FD91E6C0}" type="slidenum">
              <a:rPr lang="en-US" altLang="nl-NL" sz="1200"/>
              <a:pPr/>
              <a:t>11</a:t>
            </a:fld>
            <a:endParaRPr lang="en-US" altLang="nl-NL" sz="1200"/>
          </a:p>
        </p:txBody>
      </p:sp>
    </p:spTree>
    <p:extLst>
      <p:ext uri="{BB962C8B-B14F-4D97-AF65-F5344CB8AC3E}">
        <p14:creationId xmlns:p14="http://schemas.microsoft.com/office/powerpoint/2010/main" val="275266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lvl1pPr defTabSz="917575">
              <a:defRPr sz="2400">
                <a:solidFill>
                  <a:schemeClr val="tx1"/>
                </a:solidFill>
                <a:latin typeface="Arial" charset="0"/>
                <a:ea typeface="ヒラギノ角ゴ Pro W3" charset="-128"/>
              </a:defRPr>
            </a:lvl1pPr>
            <a:lvl2pPr marL="742950" indent="-285750" defTabSz="917575">
              <a:defRPr sz="2400">
                <a:solidFill>
                  <a:schemeClr val="tx1"/>
                </a:solidFill>
                <a:latin typeface="Arial" charset="0"/>
                <a:ea typeface="ヒラギノ角ゴ Pro W3" charset="-128"/>
              </a:defRPr>
            </a:lvl2pPr>
            <a:lvl3pPr marL="1143000" indent="-228600" defTabSz="917575">
              <a:defRPr sz="2400">
                <a:solidFill>
                  <a:schemeClr val="tx1"/>
                </a:solidFill>
                <a:latin typeface="Arial" charset="0"/>
                <a:ea typeface="ヒラギノ角ゴ Pro W3" charset="-128"/>
              </a:defRPr>
            </a:lvl3pPr>
            <a:lvl4pPr marL="1600200" indent="-228600" defTabSz="917575">
              <a:defRPr sz="2400">
                <a:solidFill>
                  <a:schemeClr val="tx1"/>
                </a:solidFill>
                <a:latin typeface="Arial" charset="0"/>
                <a:ea typeface="ヒラギノ角ゴ Pro W3" charset="-128"/>
              </a:defRPr>
            </a:lvl4pPr>
            <a:lvl5pPr marL="2057400" indent="-228600" defTabSz="917575">
              <a:defRPr sz="2400">
                <a:solidFill>
                  <a:schemeClr val="tx1"/>
                </a:solidFill>
                <a:latin typeface="Arial"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charset="0"/>
                <a:ea typeface="ヒラギノ角ゴ Pro W3" charset="-128"/>
              </a:defRPr>
            </a:lvl9pPr>
          </a:lstStyle>
          <a:p>
            <a:fld id="{2B6122A0-E8CC-D84A-AE6D-1870E56A928C}" type="slidenum">
              <a:rPr lang="en-US" altLang="nl-NL" sz="1200"/>
              <a:pPr/>
              <a:t>12</a:t>
            </a:fld>
            <a:endParaRPr lang="en-US" altLang="nl-NL" sz="1200"/>
          </a:p>
        </p:txBody>
      </p:sp>
      <p:sp>
        <p:nvSpPr>
          <p:cNvPr id="4505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p:spPr>
        <p:txBody>
          <a:bodyPr/>
          <a:lstStyle/>
          <a:p>
            <a:pPr eaLnBrk="1" hangingPunct="1"/>
            <a:endParaRPr lang="nl-NL" altLang="nl-NL" b="1" dirty="0">
              <a:ea typeface="ヒラギノ角ゴ Pro W3" charset="-128"/>
            </a:endParaRPr>
          </a:p>
        </p:txBody>
      </p:sp>
    </p:spTree>
    <p:extLst>
      <p:ext uri="{BB962C8B-B14F-4D97-AF65-F5344CB8AC3E}">
        <p14:creationId xmlns:p14="http://schemas.microsoft.com/office/powerpoint/2010/main" val="7216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lvl1pPr defTabSz="917575">
              <a:defRPr sz="2400">
                <a:solidFill>
                  <a:schemeClr val="tx1"/>
                </a:solidFill>
                <a:latin typeface="Arial" charset="0"/>
                <a:ea typeface="ヒラギノ角ゴ Pro W3" charset="-128"/>
              </a:defRPr>
            </a:lvl1pPr>
            <a:lvl2pPr marL="742950" indent="-285750" defTabSz="917575">
              <a:defRPr sz="2400">
                <a:solidFill>
                  <a:schemeClr val="tx1"/>
                </a:solidFill>
                <a:latin typeface="Arial" charset="0"/>
                <a:ea typeface="ヒラギノ角ゴ Pro W3" charset="-128"/>
              </a:defRPr>
            </a:lvl2pPr>
            <a:lvl3pPr marL="1143000" indent="-228600" defTabSz="917575">
              <a:defRPr sz="2400">
                <a:solidFill>
                  <a:schemeClr val="tx1"/>
                </a:solidFill>
                <a:latin typeface="Arial" charset="0"/>
                <a:ea typeface="ヒラギノ角ゴ Pro W3" charset="-128"/>
              </a:defRPr>
            </a:lvl3pPr>
            <a:lvl4pPr marL="1600200" indent="-228600" defTabSz="917575">
              <a:defRPr sz="2400">
                <a:solidFill>
                  <a:schemeClr val="tx1"/>
                </a:solidFill>
                <a:latin typeface="Arial" charset="0"/>
                <a:ea typeface="ヒラギノ角ゴ Pro W3" charset="-128"/>
              </a:defRPr>
            </a:lvl4pPr>
            <a:lvl5pPr marL="2057400" indent="-228600" defTabSz="917575">
              <a:defRPr sz="2400">
                <a:solidFill>
                  <a:schemeClr val="tx1"/>
                </a:solidFill>
                <a:latin typeface="Arial"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charset="0"/>
                <a:ea typeface="ヒラギノ角ゴ Pro W3" charset="-128"/>
              </a:defRPr>
            </a:lvl9pPr>
          </a:lstStyle>
          <a:p>
            <a:fld id="{D8CB0C8E-A958-9246-A0B0-1DB759B46D4B}" type="slidenum">
              <a:rPr lang="en-US" altLang="nl-NL" sz="1200"/>
              <a:pPr/>
              <a:t>13</a:t>
            </a:fld>
            <a:endParaRPr lang="en-US" altLang="nl-NL" sz="1200"/>
          </a:p>
        </p:txBody>
      </p:sp>
      <p:sp>
        <p:nvSpPr>
          <p:cNvPr id="25602"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p:spPr>
        <p:txBody>
          <a:bodyPr/>
          <a:lstStyle/>
          <a:p>
            <a:pPr eaLnBrk="1" hangingPunct="1"/>
            <a:endParaRPr lang="nl-NL" altLang="nl-NL" dirty="0">
              <a:ea typeface="ヒラギノ角ゴ Pro W3" charset="-128"/>
            </a:endParaRPr>
          </a:p>
          <a:p>
            <a:pPr eaLnBrk="1" hangingPunct="1"/>
            <a:r>
              <a:rPr lang="nl-NL" altLang="nl-NL" b="1" dirty="0">
                <a:ea typeface="ヒラギノ角ゴ Pro W3" charset="-128"/>
              </a:rPr>
              <a:t>Presentatietip:</a:t>
            </a:r>
          </a:p>
          <a:p>
            <a:pPr eaLnBrk="1" hangingPunct="1"/>
            <a:r>
              <a:rPr lang="nl-NL" altLang="nl-NL" dirty="0">
                <a:ea typeface="ヒラギノ角ゴ Pro W3" charset="-128"/>
              </a:rPr>
              <a:t>Deze fotopagina is bedoeld om even pauze te geven en te checken of het publiek vragen heeft. Invoegen dar waar het je uitkomt.</a:t>
            </a:r>
          </a:p>
          <a:p>
            <a:pPr eaLnBrk="1" hangingPunct="1"/>
            <a:endParaRPr lang="nl-NL" altLang="nl-NL" dirty="0">
              <a:ea typeface="ヒラギノ角ゴ Pro W3" charset="-128"/>
            </a:endParaRPr>
          </a:p>
        </p:txBody>
      </p:sp>
    </p:spTree>
    <p:extLst>
      <p:ext uri="{BB962C8B-B14F-4D97-AF65-F5344CB8AC3E}">
        <p14:creationId xmlns:p14="http://schemas.microsoft.com/office/powerpoint/2010/main" val="139605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BB2D7F18-F9BD-457F-8960-DFC2793D24CA}" type="slidenum">
              <a:rPr lang="en-US" altLang="nl-NL" sz="1200" smtClean="0"/>
              <a:pPr/>
              <a:t>2</a:t>
            </a:fld>
            <a:endParaRPr lang="en-US" altLang="nl-NL" sz="1200"/>
          </a:p>
        </p:txBody>
      </p:sp>
      <p:sp>
        <p:nvSpPr>
          <p:cNvPr id="56322"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Hoofdstuk ‘de opleidingen’</a:t>
            </a:r>
          </a:p>
        </p:txBody>
      </p:sp>
    </p:spTree>
    <p:extLst>
      <p:ext uri="{BB962C8B-B14F-4D97-AF65-F5344CB8AC3E}">
        <p14:creationId xmlns:p14="http://schemas.microsoft.com/office/powerpoint/2010/main" val="3034362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F2CB333A-1020-48C8-9C5A-E4E8FAE3153B}" type="slidenum">
              <a:rPr lang="en-US" altLang="nl-NL" sz="1200" smtClean="0"/>
              <a:pPr/>
              <a:t>3</a:t>
            </a:fld>
            <a:endParaRPr lang="en-US" altLang="nl-NL" sz="1200"/>
          </a:p>
        </p:txBody>
      </p:sp>
      <p:sp>
        <p:nvSpPr>
          <p:cNvPr id="65538"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BOL: Wie kiest voor de beroepsopleidende leerweg, volgt het grootste gedeelte van zijn opleiding op school. Daarnaast zijn er stages in de beroepspraktijk (tussen de 20% en 60%).</a:t>
            </a:r>
          </a:p>
          <a:p>
            <a:pPr eaLnBrk="1" hangingPunct="1"/>
            <a:r>
              <a:rPr lang="nl-NL" altLang="nl-NL">
                <a:latin typeface="Arial" panose="020B0604020202020204" pitchFamily="34" charset="0"/>
                <a:ea typeface="ヒラギノ角ゴ Pro W3" pitchFamily="-84" charset="-128"/>
              </a:rPr>
              <a:t>BBL:  Studenten van de BBL werken het grootste deel van de tijd in de praktijk resp. in loondienst (minstens 60%). Minimaal één dag of avond in de week komen BBL-studenten naar school voor theorie en ondersteuning. Om de BBL te kunnen volgen, dient de student een leer-/arbeidsovereenkomst af te sluiten met een erkend leerbedrijf.</a:t>
            </a:r>
          </a:p>
        </p:txBody>
      </p:sp>
    </p:spTree>
    <p:extLst>
      <p:ext uri="{BB962C8B-B14F-4D97-AF65-F5344CB8AC3E}">
        <p14:creationId xmlns:p14="http://schemas.microsoft.com/office/powerpoint/2010/main" val="260146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F361D505-6352-480E-874C-71A134F42FCE}" type="slidenum">
              <a:rPr lang="en-US" altLang="nl-NL" sz="1200" smtClean="0"/>
              <a:pPr/>
              <a:t>4</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Opsomming van alle opleidingen waar jij voorlichting voor geeft. + foto</a:t>
            </a:r>
          </a:p>
          <a:p>
            <a:pPr eaLnBrk="1" hangingPunct="1"/>
            <a:r>
              <a:rPr lang="nl-NL" altLang="nl-NL">
                <a:latin typeface="Arial" panose="020B0604020202020204" pitchFamily="34" charset="0"/>
                <a:ea typeface="ヒラギノ角ゴ Pro W3" pitchFamily="-84" charset="-128"/>
              </a:rPr>
              <a:t>Hierna kun je ook sheets invoegen waar je inzoomt op een van de opleidingen.</a:t>
            </a:r>
          </a:p>
        </p:txBody>
      </p:sp>
    </p:spTree>
    <p:extLst>
      <p:ext uri="{BB962C8B-B14F-4D97-AF65-F5344CB8AC3E}">
        <p14:creationId xmlns:p14="http://schemas.microsoft.com/office/powerpoint/2010/main" val="1853384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00CAFECB-72FF-42E2-BEDC-5E4510CDC306}" type="slidenum">
              <a:rPr lang="en-US" altLang="nl-NL" sz="1200" smtClean="0"/>
              <a:pPr/>
              <a:t>5</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p:spPr>
        <p:txBody>
          <a:bodyPr/>
          <a:lstStyle/>
          <a:p>
            <a:r>
              <a:rPr lang="nl-NL" altLang="nl-NL" dirty="0">
                <a:latin typeface="Arial" panose="020B0604020202020204" pitchFamily="34" charset="0"/>
                <a:ea typeface="ヒラギノ角ゴ Pro W3" pitchFamily="-84" charset="-128"/>
              </a:rPr>
              <a:t>In je toekomstig beroep ben je werkzaam in instellingen voor wonen, dagbesteding en vrije tijd in onder andere de gehandicaptenzorg, geestelijke gezondheidszorg, verzorgings- en verpleeghuizen, thuiszorg en maatschappelijke opvang, in welzijnsinstellingen en justitiële inrichtingen. Ouderen en cliënten met een beperking blijven indien mogelijk (langer) thuis wonen, waardoor je in samenwerking met mantelzorgers en vrijwilligers ook professionele ondersteuning biedt bij mensen thuis. </a:t>
            </a:r>
          </a:p>
          <a:p>
            <a:r>
              <a:rPr lang="nl-NL" altLang="nl-NL" dirty="0">
                <a:latin typeface="Arial" panose="020B0604020202020204" pitchFamily="34" charset="0"/>
                <a:ea typeface="ヒラギノ角ゴ Pro W3" pitchFamily="-84" charset="-128"/>
              </a:rPr>
              <a:t>De doelgroep waarmee je gaat werken is zeer divers:</a:t>
            </a:r>
          </a:p>
          <a:p>
            <a:r>
              <a:rPr lang="nl-NL" altLang="nl-NL" dirty="0">
                <a:latin typeface="Arial" panose="020B0604020202020204" pitchFamily="34" charset="0"/>
                <a:ea typeface="ヒラギノ角ゴ Pro W3" pitchFamily="-84" charset="-128"/>
              </a:rPr>
              <a:t>cliënten van allerlei leeftijden met een verstandelijke, lichamelijke of zintuiglijke beperking</a:t>
            </a:r>
          </a:p>
          <a:p>
            <a:r>
              <a:rPr lang="nl-NL" altLang="nl-NL" dirty="0">
                <a:latin typeface="Arial" panose="020B0604020202020204" pitchFamily="34" charset="0"/>
                <a:ea typeface="ヒラギノ角ゴ Pro W3" pitchFamily="-84" charset="-128"/>
              </a:rPr>
              <a:t>cliënten met een of meer (chronische) ziekten en/of problemen, zoals ouderdomsziekte, een psychiatrische stoornis, een verslaving of gedragsproblemen.</a:t>
            </a:r>
          </a:p>
          <a:p>
            <a:r>
              <a:rPr lang="nl-NL" altLang="nl-NL" dirty="0">
                <a:latin typeface="Arial" panose="020B0604020202020204" pitchFamily="34" charset="0"/>
                <a:ea typeface="ヒラギノ角ゴ Pro W3" pitchFamily="-84" charset="-128"/>
              </a:rPr>
              <a:t>Je gaat werken met cliënten die jouw begeleiding, zorg en aansturing nodig hebben in het leven.</a:t>
            </a:r>
          </a:p>
          <a:p>
            <a:r>
              <a:rPr lang="nl-NL" altLang="nl-NL" dirty="0">
                <a:latin typeface="Arial" panose="020B0604020202020204" pitchFamily="34" charset="0"/>
                <a:ea typeface="ヒラギノ角ゴ Pro W3" pitchFamily="-84" charset="-128"/>
              </a:rPr>
              <a:t>Je biedt vraaggerichte ondersteuning en zorg op het gebied van de persoonlijke verzorging, wonen, huishouden en dagbesteding. De inzet van jouw persoonlijke kwaliteiten is daarbij het meest belangrijk om je werk goed te kunnen doen. Je moet betrokken zijn, je kunnen inleven in anderen, maar ook grenzen kunnen stellen. Je houdt rekening met de mogelijkheden, wensen en behoeften van de cliënt en van familie en je stimuleert zelfredzaamheid van de cliënt. </a:t>
            </a:r>
          </a:p>
          <a:p>
            <a:r>
              <a:rPr lang="nl-NL" altLang="nl-NL" dirty="0">
                <a:latin typeface="Arial" panose="020B0604020202020204" pitchFamily="34" charset="0"/>
                <a:ea typeface="ヒラギノ角ゴ Pro W3" pitchFamily="-84" charset="-128"/>
              </a:rPr>
              <a:t>Regelmatig werk je alleen in complexe situaties en krijg je te maken met onverwachte of snelle veranderingen in het gedrag van een cliënt. Daar moet je je handelen op aanpassen.</a:t>
            </a:r>
          </a:p>
          <a:p>
            <a:r>
              <a:rPr lang="nl-NL" altLang="nl-NL" dirty="0">
                <a:latin typeface="Arial" panose="020B0604020202020204" pitchFamily="34" charset="0"/>
                <a:ea typeface="ヒラギノ角ゴ Pro W3" pitchFamily="-84" charset="-128"/>
              </a:rPr>
              <a:t>Op kwalificatieniveau 3 werk je zelfstandig en in teamverband. Je bent verantwoordelijk voor een goede uitvoering van je werk, maar je kunt bij moeilijke situaties terugvallen op collega’s en leidinggevenden.</a:t>
            </a:r>
          </a:p>
          <a:p>
            <a:r>
              <a:rPr lang="nl-NL" altLang="nl-NL" dirty="0">
                <a:latin typeface="Arial" panose="020B0604020202020204" pitchFamily="34" charset="0"/>
                <a:ea typeface="ヒラギノ角ゴ Pro W3" pitchFamily="-84" charset="-128"/>
              </a:rPr>
              <a:t>Als Begeleider Gehandicaptenzorg beheers je een aantal verpleegtechnische handelingen, zoals het controleren en toedienen van medicijnen en het verlenen van eerste hulp.</a:t>
            </a:r>
          </a:p>
          <a:p>
            <a:r>
              <a:rPr lang="nl-NL" altLang="nl-NL" dirty="0">
                <a:latin typeface="Arial" panose="020B0604020202020204" pitchFamily="34" charset="0"/>
                <a:ea typeface="ヒラギノ角ゴ Pro W3" pitchFamily="-84" charset="-128"/>
              </a:rPr>
              <a:t>Als Begeleider Specifieke Doelgroepen werk je vooral met chronisch zieke cliënten met psychiatrisch stoornissen of ouderdomsziekten.</a:t>
            </a:r>
          </a:p>
          <a:p>
            <a:pPr eaLnBrk="1" hangingPunct="1"/>
            <a:r>
              <a:rPr lang="nl-NL" altLang="nl-NL" dirty="0">
                <a:latin typeface="Arial" panose="020B0604020202020204" pitchFamily="34" charset="0"/>
                <a:ea typeface="ヒラギノ角ゴ Pro W3" pitchFamily="-84" charset="-128"/>
              </a:rPr>
              <a:t>.</a:t>
            </a:r>
          </a:p>
        </p:txBody>
      </p:sp>
    </p:spTree>
    <p:extLst>
      <p:ext uri="{BB962C8B-B14F-4D97-AF65-F5344CB8AC3E}">
        <p14:creationId xmlns:p14="http://schemas.microsoft.com/office/powerpoint/2010/main" val="737632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E44D226D-1285-4969-8860-ABADB576AADD}" type="slidenum">
              <a:rPr lang="en-US" altLang="nl-NL" sz="1200" smtClean="0"/>
              <a:pPr/>
              <a:t>6</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p:spPr>
        <p:txBody>
          <a:bodyPr/>
          <a:lstStyle/>
          <a:p>
            <a:r>
              <a:rPr lang="nl-NL" altLang="nl-NL" b="1">
                <a:latin typeface="Arial" panose="020B0604020202020204" pitchFamily="34" charset="0"/>
                <a:ea typeface="ヒラギノ角ゴ Pro W3" pitchFamily="-84" charset="-128"/>
              </a:rPr>
              <a:t>Persoonlijk Begeleider Gehandicaptenzorg</a:t>
            </a:r>
          </a:p>
          <a:p>
            <a:r>
              <a:rPr lang="nl-NL" altLang="nl-NL">
                <a:latin typeface="Arial" panose="020B0604020202020204" pitchFamily="34" charset="0"/>
                <a:ea typeface="ヒラギノ角ゴ Pro W3" pitchFamily="-84" charset="-128"/>
              </a:rPr>
              <a:t>Als Persoonlijk begeleider gehandicaptenzorg ben je gespecialiseerd in het werken met cliënten met één of meer beperkingen. Je beschikt over uitgebreide kennis en vaardigheden op het gebied van specifieke ondersteuningsbehoeften, begeleidingsmethodieken, het opbouwen van een netwerk, ziektebeelden en ondersteuningsplannen. Je hebt een helicopterview. Je beheerst een aantal verpleegtechnische handelingen, zoals het controleren en toedienen van medicijnen en het verlenen van eerste hulp.</a:t>
            </a:r>
          </a:p>
          <a:p>
            <a:r>
              <a:rPr lang="nl-NL" altLang="nl-NL" b="1">
                <a:latin typeface="Arial" panose="020B0604020202020204" pitchFamily="34" charset="0"/>
                <a:ea typeface="ヒラギノ角ゴ Pro W3" pitchFamily="-84" charset="-128"/>
              </a:rPr>
              <a:t>Persoonlijk Begeleider Specifieke Doelgroepen</a:t>
            </a:r>
          </a:p>
          <a:p>
            <a:r>
              <a:rPr lang="nl-NL" altLang="nl-NL">
                <a:latin typeface="Arial" panose="020B0604020202020204" pitchFamily="34" charset="0"/>
                <a:ea typeface="ヒラギノ角ゴ Pro W3" pitchFamily="-84" charset="-128"/>
              </a:rPr>
              <a:t>Als Persoonlijk Begeleider Specifieke Doelgroepen ondersteun je cliënten met vaak een meervoudige problematiek. Deze cliënten hebben tijdelijk of langdurig begeleiding nodig bij de dagelijkse bezigheden of het functioneren in de samenleving. Je beschikt over uitgebreide kennis en vaardigheden, die je toepast om de eigen kracht van de cliënten te versterken. Je werkt vaak in complexe en onvoorspelbare situaties.</a:t>
            </a:r>
          </a:p>
          <a:p>
            <a:r>
              <a:rPr lang="nl-NL" altLang="nl-NL" b="1">
                <a:latin typeface="Arial" panose="020B0604020202020204" pitchFamily="34" charset="0"/>
                <a:ea typeface="ヒラギノ角ゴ Pro W3" pitchFamily="-84" charset="-128"/>
              </a:rPr>
              <a:t>Agogisch Medewerker GGZ</a:t>
            </a:r>
          </a:p>
          <a:p>
            <a:r>
              <a:rPr lang="nl-NL" altLang="nl-NL">
                <a:latin typeface="Arial" panose="020B0604020202020204" pitchFamily="34" charset="0"/>
                <a:ea typeface="ヒラギノ角ゴ Pro W3" pitchFamily="-84" charset="-128"/>
              </a:rPr>
              <a:t>Als Agogisch Medewerker GGZ ondersteun je cliënten met psychische of psychiatrische ziektebeelden of stoornissen. Je beschikt over uitgebreide kennis en vaardigheden die je toepast om cliënten met een veelvoud aan problemen te ondersteunen bij herstel of het vergroten van de zelfredzaamheid.</a:t>
            </a:r>
          </a:p>
          <a:p>
            <a:r>
              <a:rPr lang="nl-NL" altLang="nl-NL" b="1">
                <a:latin typeface="Arial" panose="020B0604020202020204" pitchFamily="34" charset="0"/>
                <a:ea typeface="ヒラギノ角ゴ Pro W3" pitchFamily="-84" charset="-128"/>
              </a:rPr>
              <a:t>Thuisbegeleider</a:t>
            </a:r>
          </a:p>
          <a:p>
            <a:r>
              <a:rPr lang="nl-NL" altLang="nl-NL">
                <a:latin typeface="Arial" panose="020B0604020202020204" pitchFamily="34" charset="0"/>
                <a:ea typeface="ヒラギノ角ゴ Pro W3" pitchFamily="-84" charset="-128"/>
              </a:rPr>
              <a:t>Als Thuisbegeleider werk je alleen en zelfstandig in zeer complexe situaties. Vaak spelen meerdere problematieken tegelijkertijd. Je beschikt over uitgebreide kennis en vaardigheden die je toepast bij het veranderen van het gedrag en het vergroten van de zelfredzaamheid van de cliënt. D.m.v. intensieve gesprekken en coaching geef je de cliënt inzicht in het eigen functioneren en schep je kansen voor de cliënt om zich verder te ontwikkelen.   </a:t>
            </a:r>
          </a:p>
        </p:txBody>
      </p:sp>
    </p:spTree>
    <p:extLst>
      <p:ext uri="{BB962C8B-B14F-4D97-AF65-F5344CB8AC3E}">
        <p14:creationId xmlns:p14="http://schemas.microsoft.com/office/powerpoint/2010/main" val="2920272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2E806206-9AD6-4121-AA35-677C1FCF566E}" type="slidenum">
              <a:rPr lang="en-US" altLang="nl-NL" sz="1200" smtClean="0"/>
              <a:pPr/>
              <a:t>7</a:t>
            </a:fld>
            <a:endParaRPr lang="en-US" altLang="nl-NL" sz="1200"/>
          </a:p>
        </p:txBody>
      </p:sp>
      <p:sp>
        <p:nvSpPr>
          <p:cNvPr id="2" name="Rectangle 2"/>
          <p:cNvSpPr>
            <a:spLocks noGrp="1" noRot="1" noChangeAspect="1" noChangeArrowheads="1" noTextEdit="1"/>
          </p:cNvSpPr>
          <p:nvPr>
            <p:ph type="sldImg"/>
          </p:nvPr>
        </p:nvSpPr>
        <p:spPr>
          <a:xfrm>
            <a:off x="0" y="0"/>
            <a:ext cx="0" cy="0"/>
          </a:xfrm>
          <a:ln/>
        </p:spPr>
      </p:sp>
      <p:sp>
        <p:nvSpPr>
          <p:cNvPr id="3"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r>
              <a:rPr lang="nl-NL" altLang="nl-NL" b="1" dirty="0">
                <a:latin typeface="Arial" panose="020B0604020202020204" pitchFamily="34" charset="0"/>
                <a:ea typeface="ヒラギノ角ゴ Pro W3" pitchFamily="-84" charset="-128"/>
              </a:rPr>
              <a:t>Basisdeel</a:t>
            </a:r>
          </a:p>
          <a:p>
            <a:r>
              <a:rPr lang="nl-NL" altLang="nl-NL" dirty="0">
                <a:latin typeface="Arial" panose="020B0604020202020204" pitchFamily="34" charset="0"/>
                <a:ea typeface="ヒラギノ角ゴ Pro W3" pitchFamily="-84" charset="-128"/>
              </a:rPr>
              <a:t>Het basisdeel bestaat uit </a:t>
            </a:r>
            <a:r>
              <a:rPr lang="nl-NL" altLang="nl-NL" dirty="0" err="1">
                <a:latin typeface="Arial" panose="020B0604020202020204" pitchFamily="34" charset="0"/>
                <a:ea typeface="ヒラギノ角ゴ Pro W3" pitchFamily="-84" charset="-128"/>
              </a:rPr>
              <a:t>beroepsspecifieke</a:t>
            </a:r>
            <a:r>
              <a:rPr lang="nl-NL" altLang="nl-NL" dirty="0">
                <a:latin typeface="Arial" panose="020B0604020202020204" pitchFamily="34" charset="0"/>
                <a:ea typeface="ヒラギノ角ゴ Pro W3" pitchFamily="-84" charset="-128"/>
              </a:rPr>
              <a:t> kennis en vaardigheden die voor alle beroepen binnen de Maatschappelijke Zorg van belang zijn. Daarnaast worden er generieke onderdelen aangeboden, zoals Nederlands, rekenen, loopbaan en burgerschap en Engels.</a:t>
            </a:r>
            <a:r>
              <a:rPr lang="nl-NL" altLang="nl-NL" i="1" dirty="0">
                <a:latin typeface="Arial" panose="020B0604020202020204" pitchFamily="34" charset="0"/>
                <a:ea typeface="ヒラギノ角ゴ Pro W3" pitchFamily="-84" charset="-128"/>
              </a:rPr>
              <a:t>     </a:t>
            </a:r>
            <a:endParaRPr lang="nl-NL" altLang="nl-NL" dirty="0">
              <a:latin typeface="Arial" panose="020B0604020202020204" pitchFamily="34" charset="0"/>
              <a:ea typeface="ヒラギノ角ゴ Pro W3" pitchFamily="-84" charset="-128"/>
            </a:endParaRPr>
          </a:p>
          <a:p>
            <a:r>
              <a:rPr lang="nl-NL" altLang="nl-NL" b="1" dirty="0">
                <a:latin typeface="Arial" panose="020B0604020202020204" pitchFamily="34" charset="0"/>
                <a:ea typeface="ヒラギノ角ゴ Pro W3" pitchFamily="-84" charset="-128"/>
              </a:rPr>
              <a:t>Profieldeel</a:t>
            </a:r>
          </a:p>
          <a:p>
            <a:r>
              <a:rPr lang="nl-NL" altLang="nl-NL" dirty="0">
                <a:latin typeface="Arial" panose="020B0604020202020204" pitchFamily="34" charset="0"/>
                <a:ea typeface="ヒラギノ角ゴ Pro W3" pitchFamily="-84" charset="-128"/>
              </a:rPr>
              <a:t>Het profieldeel bestaat uit </a:t>
            </a:r>
            <a:r>
              <a:rPr lang="nl-NL" altLang="nl-NL" dirty="0" err="1">
                <a:latin typeface="Arial" panose="020B0604020202020204" pitchFamily="34" charset="0"/>
                <a:ea typeface="ヒラギノ角ゴ Pro W3" pitchFamily="-84" charset="-128"/>
              </a:rPr>
              <a:t>beroepsspecifieke</a:t>
            </a:r>
            <a:r>
              <a:rPr lang="nl-NL" altLang="nl-NL" dirty="0">
                <a:latin typeface="Arial" panose="020B0604020202020204" pitchFamily="34" charset="0"/>
                <a:ea typeface="ヒラギノ角ゴ Pro W3" pitchFamily="-84" charset="-128"/>
              </a:rPr>
              <a:t> kennis en vaardigheden die voor de betreffende uitstroomrichting van belang zijn.</a:t>
            </a:r>
          </a:p>
          <a:p>
            <a:r>
              <a:rPr lang="nl-NL" altLang="nl-NL" b="1" dirty="0">
                <a:latin typeface="Arial" panose="020B0604020202020204" pitchFamily="34" charset="0"/>
                <a:ea typeface="ヒラギノ角ゴ Pro W3" pitchFamily="-84" charset="-128"/>
              </a:rPr>
              <a:t>Keuzedelen</a:t>
            </a:r>
          </a:p>
          <a:p>
            <a:r>
              <a:rPr lang="nl-NL" altLang="nl-NL" dirty="0">
                <a:latin typeface="Arial" panose="020B0604020202020204" pitchFamily="34" charset="0"/>
                <a:ea typeface="ヒラギノ角ゴ Pro W3" pitchFamily="-84" charset="-128"/>
              </a:rPr>
              <a:t>Passend bij jouw uitstroomrichting en belangstelling maak je een keuze uit een aantal vakken waarmee  je nog verder kunt verdiepen, bijvoorbeeld in een bepaalde doelgroep of als voorbereiding op een vervolgstudie. </a:t>
            </a:r>
          </a:p>
        </p:txBody>
      </p:sp>
    </p:spTree>
    <p:extLst>
      <p:ext uri="{BB962C8B-B14F-4D97-AF65-F5344CB8AC3E}">
        <p14:creationId xmlns:p14="http://schemas.microsoft.com/office/powerpoint/2010/main" val="3358273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223036C4-1707-4D88-8FB5-CAF508DBE7A3}" type="slidenum">
              <a:rPr lang="en-US" altLang="nl-NL" sz="1200" smtClean="0"/>
              <a:pPr/>
              <a:t>8</a:t>
            </a:fld>
            <a:endParaRPr lang="en-US" altLang="nl-NL" sz="1200"/>
          </a:p>
        </p:txBody>
      </p:sp>
      <p:sp>
        <p:nvSpPr>
          <p:cNvPr id="21506"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Op deze dia kun je alles kwijt over BPV.</a:t>
            </a:r>
          </a:p>
          <a:p>
            <a:pPr eaLnBrk="1" hangingPunct="1"/>
            <a:r>
              <a:rPr lang="nl-NL" altLang="nl-NL">
                <a:latin typeface="Arial" panose="020B0604020202020204" pitchFamily="34" charset="0"/>
                <a:ea typeface="ヒラギノ角ゴ Pro W3" pitchFamily="-84" charset="-128"/>
              </a:rPr>
              <a:t>Hoeveel weken BPV de opleiding bevat. Hoe de beoordeling gaat etc.</a:t>
            </a:r>
          </a:p>
        </p:txBody>
      </p:sp>
    </p:spTree>
    <p:extLst>
      <p:ext uri="{BB962C8B-B14F-4D97-AF65-F5344CB8AC3E}">
        <p14:creationId xmlns:p14="http://schemas.microsoft.com/office/powerpoint/2010/main" val="1043473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17575">
              <a:defRPr sz="2400">
                <a:solidFill>
                  <a:schemeClr val="tx1"/>
                </a:solidFill>
                <a:latin typeface="Arial" panose="020B0604020202020204" pitchFamily="34" charset="0"/>
                <a:ea typeface="ヒラギノ角ゴ Pro W3" pitchFamily="-84" charset="-128"/>
              </a:defRPr>
            </a:lvl1pPr>
            <a:lvl2pPr marL="742950" indent="-285750" defTabSz="917575">
              <a:defRPr sz="2400">
                <a:solidFill>
                  <a:schemeClr val="tx1"/>
                </a:solidFill>
                <a:latin typeface="Arial" panose="020B0604020202020204" pitchFamily="34" charset="0"/>
                <a:ea typeface="ヒラギノ角ゴ Pro W3" pitchFamily="-84" charset="-128"/>
              </a:defRPr>
            </a:lvl2pPr>
            <a:lvl3pPr marL="1143000" indent="-228600" defTabSz="917575">
              <a:defRPr sz="2400">
                <a:solidFill>
                  <a:schemeClr val="tx1"/>
                </a:solidFill>
                <a:latin typeface="Arial" panose="020B0604020202020204" pitchFamily="34" charset="0"/>
                <a:ea typeface="ヒラギノ角ゴ Pro W3" pitchFamily="-84" charset="-128"/>
              </a:defRPr>
            </a:lvl3pPr>
            <a:lvl4pPr marL="1600200" indent="-228600" defTabSz="917575">
              <a:defRPr sz="2400">
                <a:solidFill>
                  <a:schemeClr val="tx1"/>
                </a:solidFill>
                <a:latin typeface="Arial" panose="020B0604020202020204" pitchFamily="34" charset="0"/>
                <a:ea typeface="ヒラギノ角ゴ Pro W3" pitchFamily="-84" charset="-128"/>
              </a:defRPr>
            </a:lvl4pPr>
            <a:lvl5pPr marL="2057400" indent="-228600" defTabSz="917575">
              <a:defRPr sz="2400">
                <a:solidFill>
                  <a:schemeClr val="tx1"/>
                </a:solidFill>
                <a:latin typeface="Arial" panose="020B0604020202020204"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pitchFamily="-84" charset="-128"/>
              </a:defRPr>
            </a:lvl9pPr>
          </a:lstStyle>
          <a:p>
            <a:fld id="{8020EF00-E97B-455A-A3ED-567EB41FF95B}" type="slidenum">
              <a:rPr lang="en-US" altLang="nl-NL" sz="1200" smtClean="0"/>
              <a:pPr/>
              <a:t>9</a:t>
            </a:fld>
            <a:endParaRPr lang="en-US" altLang="nl-NL" sz="1200"/>
          </a:p>
        </p:txBody>
      </p:sp>
      <p:sp>
        <p:nvSpPr>
          <p:cNvPr id="23554"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nl-NL" altLang="nl-NL">
                <a:latin typeface="Arial" panose="020B0604020202020204" pitchFamily="34" charset="0"/>
                <a:ea typeface="ヒラギノ角ゴ Pro W3" pitchFamily="-84" charset="-128"/>
              </a:rPr>
              <a:t>Op deze dia kun je alle toelatingseisen beschrijven bijvoorbeeld, vooropleiding, leeftijd, werk etc.</a:t>
            </a:r>
          </a:p>
        </p:txBody>
      </p:sp>
    </p:spTree>
    <p:extLst>
      <p:ext uri="{BB962C8B-B14F-4D97-AF65-F5344CB8AC3E}">
        <p14:creationId xmlns:p14="http://schemas.microsoft.com/office/powerpoint/2010/main" val="106775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Click to edit Master title style</a:t>
            </a:r>
          </a:p>
        </p:txBody>
      </p:sp>
      <p:sp>
        <p:nvSpPr>
          <p:cNvPr id="3" name="Sub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55FB38-DDE7-AE45-89A4-8D310413568A}" type="slidenum">
              <a:rPr lang="en-US" altLang="nl-NL"/>
              <a:pPr>
                <a:defRPr/>
              </a:pPr>
              <a:t>‹nr.›</a:t>
            </a:fld>
            <a:endParaRPr lang="en-US" altLang="nl-NL"/>
          </a:p>
        </p:txBody>
      </p:sp>
    </p:spTree>
    <p:extLst>
      <p:ext uri="{BB962C8B-B14F-4D97-AF65-F5344CB8AC3E}">
        <p14:creationId xmlns:p14="http://schemas.microsoft.com/office/powerpoint/2010/main" val="602912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Click to edit Master title style</a:t>
            </a:r>
          </a:p>
        </p:txBody>
      </p:sp>
      <p:sp>
        <p:nvSpPr>
          <p:cNvPr id="3" name="Tijdelijke aanduiding voor verticale tekst 2"/>
          <p:cNvSpPr>
            <a:spLocks noGrp="1"/>
          </p:cNvSpPr>
          <p:nvPr>
            <p:ph type="body" orient="vert" idx="1"/>
          </p:nvPr>
        </p:nvSpPr>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90A7FE-6A50-2B44-BAF0-2ADAD93D2BD6}" type="slidenum">
              <a:rPr lang="en-US" altLang="nl-NL"/>
              <a:pPr>
                <a:defRPr/>
              </a:pPr>
              <a:t>‹nr.›</a:t>
            </a:fld>
            <a:endParaRPr lang="en-US" altLang="nl-NL"/>
          </a:p>
        </p:txBody>
      </p:sp>
    </p:spTree>
    <p:extLst>
      <p:ext uri="{BB962C8B-B14F-4D97-AF65-F5344CB8AC3E}">
        <p14:creationId xmlns:p14="http://schemas.microsoft.com/office/powerpoint/2010/main" val="41798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609600"/>
            <a:ext cx="1943100" cy="5486400"/>
          </a:xfrm>
        </p:spPr>
        <p:txBody>
          <a:bodyPr vert="eaVert"/>
          <a:lstStyle/>
          <a:p>
            <a:r>
              <a:rPr lang="nl-NL"/>
              <a:t>Click to edit Master title style</a:t>
            </a:r>
          </a:p>
        </p:txBody>
      </p:sp>
      <p:sp>
        <p:nvSpPr>
          <p:cNvPr id="3" name="Tijdelijke aanduiding voor verticale tekst 2"/>
          <p:cNvSpPr>
            <a:spLocks noGrp="1"/>
          </p:cNvSpPr>
          <p:nvPr>
            <p:ph type="body" orient="vert" idx="1"/>
          </p:nvPr>
        </p:nvSpPr>
        <p:spPr>
          <a:xfrm>
            <a:off x="685800" y="609600"/>
            <a:ext cx="5676900" cy="5486400"/>
          </a:xfrm>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986186-5807-6D45-BDE7-B1785D19572D}" type="slidenum">
              <a:rPr lang="en-US" altLang="nl-NL"/>
              <a:pPr>
                <a:defRPr/>
              </a:pPr>
              <a:t>‹nr.›</a:t>
            </a:fld>
            <a:endParaRPr lang="en-US" altLang="nl-NL"/>
          </a:p>
        </p:txBody>
      </p:sp>
    </p:spTree>
    <p:extLst>
      <p:ext uri="{BB962C8B-B14F-4D97-AF65-F5344CB8AC3E}">
        <p14:creationId xmlns:p14="http://schemas.microsoft.com/office/powerpoint/2010/main" val="691810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Click to edit Master title style</a:t>
            </a:r>
          </a:p>
        </p:txBody>
      </p:sp>
      <p:sp>
        <p:nvSpPr>
          <p:cNvPr id="3" name="Tijdelijke aanduiding voor inhoud 2"/>
          <p:cNvSpPr>
            <a:spLocks noGrp="1"/>
          </p:cNvSpPr>
          <p:nvPr>
            <p:ph idx="1"/>
          </p:nvPr>
        </p:nvSpPr>
        <p:spPr/>
        <p:txBody>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33B2FB-668C-2B4A-83B6-D1995ADE68CD}" type="slidenum">
              <a:rPr lang="en-US" altLang="nl-NL"/>
              <a:pPr>
                <a:defRPr/>
              </a:pPr>
              <a:t>‹nr.›</a:t>
            </a:fld>
            <a:endParaRPr lang="en-US" altLang="nl-NL"/>
          </a:p>
        </p:txBody>
      </p:sp>
    </p:spTree>
    <p:extLst>
      <p:ext uri="{BB962C8B-B14F-4D97-AF65-F5344CB8AC3E}">
        <p14:creationId xmlns:p14="http://schemas.microsoft.com/office/powerpoint/2010/main" val="1317986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Click to edit Master title style</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ACAFAE-FC4F-DA48-8BED-21D39489B0F8}" type="slidenum">
              <a:rPr lang="en-US" altLang="nl-NL"/>
              <a:pPr>
                <a:defRPr/>
              </a:pPr>
              <a:t>‹nr.›</a:t>
            </a:fld>
            <a:endParaRPr lang="en-US" altLang="nl-NL"/>
          </a:p>
        </p:txBody>
      </p:sp>
    </p:spTree>
    <p:extLst>
      <p:ext uri="{BB962C8B-B14F-4D97-AF65-F5344CB8AC3E}">
        <p14:creationId xmlns:p14="http://schemas.microsoft.com/office/powerpoint/2010/main" val="101202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Click to edit Master title style</a:t>
            </a:r>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9CC4181-6525-5842-9420-26FFED3D1BAD}" type="slidenum">
              <a:rPr lang="en-US" altLang="nl-NL"/>
              <a:pPr>
                <a:defRPr/>
              </a:pPr>
              <a:t>‹nr.›</a:t>
            </a:fld>
            <a:endParaRPr lang="en-US" altLang="nl-NL"/>
          </a:p>
        </p:txBody>
      </p:sp>
    </p:spTree>
    <p:extLst>
      <p:ext uri="{BB962C8B-B14F-4D97-AF65-F5344CB8AC3E}">
        <p14:creationId xmlns:p14="http://schemas.microsoft.com/office/powerpoint/2010/main" val="104948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Click to edit Master title style</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Click to edit Master text styles</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Click to edit Master text styles</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FBEEFE5-6917-B841-AEF4-9BE0157F2F49}" type="slidenum">
              <a:rPr lang="en-US" altLang="nl-NL"/>
              <a:pPr>
                <a:defRPr/>
              </a:pPr>
              <a:t>‹nr.›</a:t>
            </a:fld>
            <a:endParaRPr lang="en-US" altLang="nl-NL"/>
          </a:p>
        </p:txBody>
      </p:sp>
    </p:spTree>
    <p:extLst>
      <p:ext uri="{BB962C8B-B14F-4D97-AF65-F5344CB8AC3E}">
        <p14:creationId xmlns:p14="http://schemas.microsoft.com/office/powerpoint/2010/main" val="792659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FD908AE-FD3E-2746-A4FF-D468B1B121FE}" type="slidenum">
              <a:rPr lang="en-US" altLang="nl-NL"/>
              <a:pPr>
                <a:defRPr/>
              </a:pPr>
              <a:t>‹nr.›</a:t>
            </a:fld>
            <a:endParaRPr lang="en-US" altLang="nl-NL"/>
          </a:p>
        </p:txBody>
      </p:sp>
    </p:spTree>
    <p:extLst>
      <p:ext uri="{BB962C8B-B14F-4D97-AF65-F5344CB8AC3E}">
        <p14:creationId xmlns:p14="http://schemas.microsoft.com/office/powerpoint/2010/main" val="1388011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31A8641-2F54-3540-9513-A1DBFF479081}" type="slidenum">
              <a:rPr lang="en-US" altLang="nl-NL"/>
              <a:pPr>
                <a:defRPr/>
              </a:pPr>
              <a:t>‹nr.›</a:t>
            </a:fld>
            <a:endParaRPr lang="en-US" altLang="nl-NL"/>
          </a:p>
        </p:txBody>
      </p:sp>
    </p:spTree>
    <p:extLst>
      <p:ext uri="{BB962C8B-B14F-4D97-AF65-F5344CB8AC3E}">
        <p14:creationId xmlns:p14="http://schemas.microsoft.com/office/powerpoint/2010/main" val="191330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Click to edit Master title style</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75D16F-E611-9649-86A8-F391376A08A1}" type="slidenum">
              <a:rPr lang="en-US" altLang="nl-NL"/>
              <a:pPr>
                <a:defRPr/>
              </a:pPr>
              <a:t>‹nr.›</a:t>
            </a:fld>
            <a:endParaRPr lang="en-US" altLang="nl-NL"/>
          </a:p>
        </p:txBody>
      </p:sp>
    </p:spTree>
    <p:extLst>
      <p:ext uri="{BB962C8B-B14F-4D97-AF65-F5344CB8AC3E}">
        <p14:creationId xmlns:p14="http://schemas.microsoft.com/office/powerpoint/2010/main" val="911231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Click to edit Master title style</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Drag picture to placeholder or click icon to add</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3876E57-F62D-1C40-8331-6DAF97F65E1E}" type="slidenum">
              <a:rPr lang="en-US" altLang="nl-NL"/>
              <a:pPr>
                <a:defRPr/>
              </a:pPr>
              <a:t>‹nr.›</a:t>
            </a:fld>
            <a:endParaRPr lang="en-US" altLang="nl-NL"/>
          </a:p>
        </p:txBody>
      </p:sp>
    </p:spTree>
    <p:extLst>
      <p:ext uri="{BB962C8B-B14F-4D97-AF65-F5344CB8AC3E}">
        <p14:creationId xmlns:p14="http://schemas.microsoft.com/office/powerpoint/2010/main" val="1366942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nl-NL"/>
              <a:t>Titelstijl van model bewerken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nl-NL"/>
              <a:t>Klik om de tekststijl van het model te bewerken</a:t>
            </a:r>
          </a:p>
          <a:p>
            <a:pPr lvl="1"/>
            <a:r>
              <a:rPr lang="en-US" altLang="nl-NL"/>
              <a:t>Tweede niveau</a:t>
            </a:r>
          </a:p>
          <a:p>
            <a:pPr lvl="2"/>
            <a:r>
              <a:rPr lang="en-US" altLang="nl-NL"/>
              <a:t>Derde niveau</a:t>
            </a:r>
          </a:p>
          <a:p>
            <a:pPr lvl="3"/>
            <a:r>
              <a:rPr lang="en-US" altLang="nl-NL"/>
              <a:t>Vierde niveau</a:t>
            </a:r>
          </a:p>
          <a:p>
            <a:pPr lvl="4"/>
            <a:r>
              <a:rPr lang="en-US" altLang="nl-NL"/>
              <a:t>Vijfde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atin typeface="Arial" charset="0"/>
                <a:ea typeface="ヒラギノ角ゴ Pro W3"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atin typeface="Arial" charset="0"/>
                <a:ea typeface="ヒラギノ角ゴ Pro W3"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atin typeface="Arial" panose="020B0604020202020204" pitchFamily="34" charset="0"/>
              </a:defRPr>
            </a:lvl1pPr>
          </a:lstStyle>
          <a:p>
            <a:pPr>
              <a:defRPr/>
            </a:pPr>
            <a:fld id="{D5C1A9A7-58E9-6840-B24E-A05241E0027D}" type="slidenum">
              <a:rPr lang="en-US" altLang="nl-NL"/>
              <a:pPr>
                <a:defRPr/>
              </a:pPr>
              <a:t>‹nr.›</a:t>
            </a:fld>
            <a:endParaRPr lang="en-US" alt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eaLnBrk="1" fontAlgn="base" hangingPunct="1">
        <a:spcBef>
          <a:spcPct val="0"/>
        </a:spcBef>
        <a:spcAft>
          <a:spcPct val="0"/>
        </a:spcAft>
        <a:defRPr sz="4400">
          <a:solidFill>
            <a:schemeClr val="tx2"/>
          </a:solidFill>
          <a:latin typeface="Arial" charset="0"/>
          <a:ea typeface="ヒラギノ角ゴ Pro W3" charset="0"/>
          <a:cs typeface="ヒラギノ角ゴ Pro W3"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2" descr="ROC DSB Ppt Welkom.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7" y="0"/>
            <a:ext cx="9136063"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kstvak 3"/>
          <p:cNvSpPr txBox="1">
            <a:spLocks noChangeArrowheads="1"/>
          </p:cNvSpPr>
          <p:nvPr/>
        </p:nvSpPr>
        <p:spPr bwMode="auto">
          <a:xfrm>
            <a:off x="1543843" y="3068960"/>
            <a:ext cx="7132613" cy="1495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t">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marL="609600" indent="-609600" eaLnBrk="1" hangingPunct="1">
              <a:lnSpc>
                <a:spcPct val="80000"/>
              </a:lnSpc>
              <a:spcBef>
                <a:spcPct val="20000"/>
              </a:spcBef>
              <a:defRPr/>
            </a:pPr>
            <a:r>
              <a:rPr lang="nl-NL" b="1" kern="0" dirty="0">
                <a:solidFill>
                  <a:srgbClr val="000000"/>
                </a:solidFill>
                <a:latin typeface="Arial"/>
                <a:ea typeface="ヒラギノ角ゴ Pro W3"/>
                <a:cs typeface="Arial"/>
              </a:rPr>
              <a:t>Muriel van den Berg</a:t>
            </a:r>
          </a:p>
          <a:p>
            <a:pPr marL="609600" indent="-609600" eaLnBrk="1" hangingPunct="1">
              <a:lnSpc>
                <a:spcPct val="80000"/>
              </a:lnSpc>
              <a:spcBef>
                <a:spcPct val="20000"/>
              </a:spcBef>
              <a:defRPr/>
            </a:pPr>
            <a:r>
              <a:rPr lang="nl-NL" b="1" kern="0" dirty="0">
                <a:solidFill>
                  <a:srgbClr val="000000"/>
                </a:solidFill>
                <a:latin typeface="Arial"/>
                <a:ea typeface="ヒラギノ角ゴ Pro W3"/>
                <a:cs typeface="Arial"/>
              </a:rPr>
              <a:t>Annemiek Menke</a:t>
            </a:r>
            <a:endParaRPr lang="nl-NL" b="1" kern="0" dirty="0">
              <a:solidFill>
                <a:srgbClr val="000000"/>
              </a:solidFill>
              <a:latin typeface="Arial"/>
              <a:cs typeface="Arial"/>
            </a:endParaRPr>
          </a:p>
          <a:p>
            <a:pPr marL="609600" indent="-609600" eaLnBrk="1" hangingPunct="1">
              <a:lnSpc>
                <a:spcPct val="80000"/>
              </a:lnSpc>
              <a:spcBef>
                <a:spcPct val="20000"/>
              </a:spcBef>
              <a:defRPr/>
            </a:pPr>
            <a:r>
              <a:rPr lang="nl-NL" kern="0" dirty="0">
                <a:solidFill>
                  <a:srgbClr val="000000"/>
                </a:solidFill>
                <a:latin typeface="Arial"/>
                <a:cs typeface="Arial"/>
              </a:rPr>
              <a:t>Docent en studieloopbaanbegeleider</a:t>
            </a:r>
          </a:p>
          <a:p>
            <a:pPr marL="609600" indent="-609600" eaLnBrk="1" hangingPunct="1">
              <a:lnSpc>
                <a:spcPct val="80000"/>
              </a:lnSpc>
              <a:spcBef>
                <a:spcPct val="20000"/>
              </a:spcBef>
              <a:defRPr/>
            </a:pPr>
            <a:r>
              <a:rPr lang="nl-NL" kern="0" dirty="0">
                <a:solidFill>
                  <a:srgbClr val="000000"/>
                </a:solidFill>
                <a:latin typeface="Arial"/>
                <a:cs typeface="Arial"/>
              </a:rPr>
              <a:t>Maatschappelijke Zorg</a:t>
            </a:r>
          </a:p>
        </p:txBody>
      </p:sp>
      <p:sp>
        <p:nvSpPr>
          <p:cNvPr id="2" name="Tekstvak 1"/>
          <p:cNvSpPr txBox="1"/>
          <p:nvPr/>
        </p:nvSpPr>
        <p:spPr>
          <a:xfrm>
            <a:off x="1543843" y="4195422"/>
            <a:ext cx="5811316" cy="1569660"/>
          </a:xfrm>
          <a:prstGeom prst="rect">
            <a:avLst/>
          </a:prstGeom>
          <a:noFill/>
        </p:spPr>
        <p:txBody>
          <a:bodyPr wrap="square" rtlCol="0" anchor="t">
            <a:spAutoFit/>
          </a:bodyPr>
          <a:lstStyle/>
          <a:p>
            <a:endParaRPr lang="nl-NL" b="1" dirty="0"/>
          </a:p>
          <a:p>
            <a:endParaRPr lang="nl-NL" b="1" dirty="0"/>
          </a:p>
          <a:p>
            <a:endParaRPr lang="nl-NL" b="1" dirty="0"/>
          </a:p>
          <a:p>
            <a:endParaRPr lang="nl-NL" b="1" dirty="0">
              <a:latin typeface="Arial"/>
              <a:ea typeface="ヒラギノ角ゴ Pro W3"/>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3"/>
          <p:cNvSpPr txBox="1">
            <a:spLocks noChangeArrowheads="1"/>
          </p:cNvSpPr>
          <p:nvPr/>
        </p:nvSpPr>
        <p:spPr bwMode="auto">
          <a:xfrm>
            <a:off x="179388" y="858838"/>
            <a:ext cx="4749800" cy="4751387"/>
          </a:xfrm>
          <a:prstGeom prst="rect">
            <a:avLst/>
          </a:prstGeom>
          <a:solidFill>
            <a:schemeClr val="accent3"/>
          </a:solidFill>
          <a:ln>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eaLnBrk="1" hangingPunct="1">
              <a:lnSpc>
                <a:spcPct val="80000"/>
              </a:lnSpc>
              <a:buFontTx/>
              <a:buNone/>
              <a:defRPr/>
            </a:pPr>
            <a:r>
              <a:rPr lang="nl-NL" b="1" dirty="0">
                <a:solidFill>
                  <a:schemeClr val="bg1"/>
                </a:solidFill>
                <a:highlight>
                  <a:srgbClr val="FF6600"/>
                </a:highlight>
              </a:rPr>
              <a:t>Na deze opleiding:</a:t>
            </a:r>
          </a:p>
          <a:p>
            <a:pPr marL="0" indent="0" eaLnBrk="1" hangingPunct="1">
              <a:buFontTx/>
              <a:buNone/>
              <a:defRPr/>
            </a:pPr>
            <a:endParaRPr lang="nl-NL" sz="2400" dirty="0"/>
          </a:p>
          <a:p>
            <a:pPr marL="0" indent="0" eaLnBrk="1" hangingPunct="1">
              <a:buNone/>
              <a:defRPr/>
            </a:pPr>
            <a:r>
              <a:rPr lang="nl-NL" sz="2400" dirty="0">
                <a:solidFill>
                  <a:srgbClr val="FF6600"/>
                </a:solidFill>
              </a:rPr>
              <a:t>Werken</a:t>
            </a:r>
          </a:p>
          <a:p>
            <a:pPr marL="0" indent="0" eaLnBrk="1" hangingPunct="1">
              <a:buFontTx/>
              <a:buNone/>
              <a:defRPr/>
            </a:pPr>
            <a:endParaRPr lang="nl-NL" sz="2400" dirty="0"/>
          </a:p>
          <a:p>
            <a:pPr marL="0" indent="0" eaLnBrk="1" hangingPunct="1">
              <a:buNone/>
              <a:defRPr/>
            </a:pPr>
            <a:r>
              <a:rPr lang="nl-NL" sz="2400" dirty="0">
                <a:solidFill>
                  <a:srgbClr val="FF6600"/>
                </a:solidFill>
              </a:rPr>
              <a:t>Vervolgopleiding:</a:t>
            </a:r>
          </a:p>
          <a:p>
            <a:pPr marL="0" indent="0" eaLnBrk="1" hangingPunct="1">
              <a:buFontTx/>
              <a:buNone/>
              <a:defRPr/>
            </a:pPr>
            <a:endParaRPr lang="nl-NL" sz="1600" dirty="0"/>
          </a:p>
          <a:p>
            <a:pPr marL="0" indent="0" eaLnBrk="1" hangingPunct="1">
              <a:buFontTx/>
              <a:buNone/>
              <a:defRPr/>
            </a:pPr>
            <a:r>
              <a:rPr lang="nl-NL" sz="1600" dirty="0"/>
              <a:t>Niveau 3:</a:t>
            </a:r>
          </a:p>
          <a:p>
            <a:pPr lvl="1" eaLnBrk="1" hangingPunct="1">
              <a:buFont typeface="Arial" panose="020B0604020202020204" pitchFamily="34" charset="0"/>
              <a:buChar char="•"/>
              <a:defRPr/>
            </a:pPr>
            <a:r>
              <a:rPr lang="nl-NL" sz="1600" dirty="0"/>
              <a:t>niveau 4 (bij positief studieadvies)</a:t>
            </a:r>
          </a:p>
          <a:p>
            <a:pPr marL="57150" indent="0" eaLnBrk="1" hangingPunct="1">
              <a:buFontTx/>
              <a:buNone/>
              <a:defRPr/>
            </a:pPr>
            <a:endParaRPr lang="nl-NL" sz="1600" dirty="0"/>
          </a:p>
          <a:p>
            <a:pPr marL="57150" indent="0" eaLnBrk="1" hangingPunct="1">
              <a:buFontTx/>
              <a:buNone/>
              <a:defRPr/>
            </a:pPr>
            <a:r>
              <a:rPr lang="nl-NL" sz="1600" dirty="0"/>
              <a:t>Niveau 4: </a:t>
            </a:r>
          </a:p>
          <a:p>
            <a:pPr lvl="1" eaLnBrk="1" hangingPunct="1">
              <a:buFont typeface="Arial" panose="020B0604020202020204" pitchFamily="34" charset="0"/>
              <a:buChar char="•"/>
              <a:defRPr/>
            </a:pPr>
            <a:r>
              <a:rPr lang="en-US" sz="1600" dirty="0"/>
              <a:t>Associated Degree Social Work</a:t>
            </a:r>
          </a:p>
          <a:p>
            <a:pPr lvl="1" eaLnBrk="1" hangingPunct="1">
              <a:buFont typeface="Arial" panose="020B0604020202020204" pitchFamily="34" charset="0"/>
              <a:buChar char="•"/>
              <a:defRPr/>
            </a:pPr>
            <a:r>
              <a:rPr lang="en-US" sz="1600" dirty="0"/>
              <a:t>HBO</a:t>
            </a:r>
          </a:p>
          <a:p>
            <a:pPr marL="609600" indent="-609600" eaLnBrk="1" hangingPunct="1">
              <a:lnSpc>
                <a:spcPct val="90000"/>
              </a:lnSpc>
              <a:buFontTx/>
              <a:buNone/>
              <a:defRPr/>
            </a:pPr>
            <a:endParaRPr lang="nl-NL" b="1" dirty="0"/>
          </a:p>
          <a:p>
            <a:pPr marL="609600" indent="-609600" eaLnBrk="1" hangingPunct="1">
              <a:lnSpc>
                <a:spcPct val="90000"/>
              </a:lnSpc>
              <a:buFontTx/>
              <a:buNone/>
              <a:defRPr/>
            </a:pPr>
            <a:endParaRPr lang="nl-NL" b="1" dirty="0"/>
          </a:p>
        </p:txBody>
      </p:sp>
      <p:pic>
        <p:nvPicPr>
          <p:cNvPr id="40964" name="Afbeelding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9188" y="0"/>
            <a:ext cx="4214812" cy="561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73676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Afbeelding 1"/>
          <p:cNvPicPr>
            <a:picLocks noChangeAspect="1"/>
          </p:cNvPicPr>
          <p:nvPr/>
        </p:nvPicPr>
        <p:blipFill rotWithShape="1">
          <a:blip r:embed="rId3">
            <a:extLst>
              <a:ext uri="{28A0092B-C50C-407E-A947-70E740481C1C}">
                <a14:useLocalDpi xmlns:a14="http://schemas.microsoft.com/office/drawing/2010/main" val="0"/>
              </a:ext>
            </a:extLst>
          </a:blip>
          <a:srcRect r="-122"/>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539552" y="3212976"/>
            <a:ext cx="6336704" cy="707886"/>
          </a:xfrm>
          <a:prstGeom prst="rect">
            <a:avLst/>
          </a:prstGeom>
          <a:solidFill>
            <a:srgbClr val="FFFFFF"/>
          </a:solidFill>
        </p:spPr>
        <p:txBody>
          <a:bodyPr wrap="square" rtlCol="0" anchor="t">
            <a:spAutoFit/>
          </a:bodyPr>
          <a:lstStyle/>
          <a:p>
            <a:r>
              <a:rPr lang="nl-NL" sz="2000" dirty="0">
                <a:latin typeface="Arial"/>
                <a:ea typeface="ヒラギノ角ゴ Pro W3"/>
              </a:rPr>
              <a:t>Donderdag:17 februari 2022, 16.00 – 20.00</a:t>
            </a:r>
            <a:endParaRPr lang="nl-NL" dirty="0">
              <a:latin typeface="Arial"/>
              <a:ea typeface="ヒラギノ角ゴ Pro W3"/>
            </a:endParaRPr>
          </a:p>
          <a:p>
            <a:endParaRPr lang="en-US" sz="2000" dirty="0"/>
          </a:p>
        </p:txBody>
      </p:sp>
      <p:sp>
        <p:nvSpPr>
          <p:cNvPr id="3" name="Tekstvak 2">
            <a:extLst>
              <a:ext uri="{FF2B5EF4-FFF2-40B4-BE49-F238E27FC236}">
                <a16:creationId xmlns:a16="http://schemas.microsoft.com/office/drawing/2014/main" id="{B36DFE6D-E98A-40EC-82BB-DCFC6E3A55B4}"/>
              </a:ext>
            </a:extLst>
          </p:cNvPr>
          <p:cNvSpPr txBox="1"/>
          <p:nvPr/>
        </p:nvSpPr>
        <p:spPr>
          <a:xfrm>
            <a:off x="539552" y="4561629"/>
            <a:ext cx="7416824" cy="1077218"/>
          </a:xfrm>
          <a:prstGeom prst="rect">
            <a:avLst/>
          </a:prstGeom>
          <a:solidFill>
            <a:schemeClr val="bg1"/>
          </a:solidFill>
        </p:spPr>
        <p:txBody>
          <a:bodyPr wrap="square" rtlCol="0" anchor="t">
            <a:spAutoFit/>
          </a:bodyPr>
          <a:lstStyle/>
          <a:p>
            <a:r>
              <a:rPr lang="nl-NL" sz="2000" dirty="0"/>
              <a:t>Maandag 20 juni 2022, 18.00 – 20.00</a:t>
            </a:r>
          </a:p>
          <a:p>
            <a:endParaRPr lang="nl-NL" sz="1200" i="1" dirty="0"/>
          </a:p>
          <a:p>
            <a:endParaRPr lang="nl-NL" sz="2000" dirty="0"/>
          </a:p>
          <a:p>
            <a:r>
              <a:rPr lang="nl-NL" sz="1200" i="1" dirty="0"/>
              <a:t>Meelopen? Kijk op de website van ROC-Nijmegen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33585"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Afbeelding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288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Afbeelding 1" descr="ROC-DSB-CM-13xxx-PPT-format-BEELD-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934" y="0"/>
            <a:ext cx="9139238" cy="686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8" name="Rechthoek 1"/>
          <p:cNvSpPr>
            <a:spLocks noChangeArrowheads="1"/>
          </p:cNvSpPr>
          <p:nvPr/>
        </p:nvSpPr>
        <p:spPr bwMode="auto">
          <a:xfrm>
            <a:off x="492019" y="2276872"/>
            <a:ext cx="4572001" cy="40010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ヒラギノ角ゴ Pro W3" pitchFamily="-8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84" charset="-128"/>
              </a:defRPr>
            </a:lvl2pPr>
            <a:lvl3pPr>
              <a:spcBef>
                <a:spcPct val="20000"/>
              </a:spcBef>
              <a:buChar char="•"/>
              <a:defRPr sz="2400">
                <a:solidFill>
                  <a:schemeClr val="tx1"/>
                </a:solidFill>
                <a:latin typeface="Arial" panose="020B0604020202020204" pitchFamily="34" charset="0"/>
                <a:ea typeface="ヒラギノ角ゴ Pro W3" pitchFamily="-84" charset="-128"/>
              </a:defRPr>
            </a:lvl3pPr>
            <a:lvl4pPr>
              <a:spcBef>
                <a:spcPct val="20000"/>
              </a:spcBef>
              <a:buChar char="–"/>
              <a:defRPr sz="2000">
                <a:solidFill>
                  <a:schemeClr val="tx1"/>
                </a:solidFill>
                <a:latin typeface="Arial" panose="020B0604020202020204" pitchFamily="34" charset="0"/>
                <a:ea typeface="ヒラギノ角ゴ Pro W3" pitchFamily="-8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9pPr>
          </a:lstStyle>
          <a:p>
            <a:pPr>
              <a:spcBef>
                <a:spcPct val="0"/>
              </a:spcBef>
              <a:buFontTx/>
              <a:buNone/>
            </a:pPr>
            <a:r>
              <a:rPr lang="nl-NL" altLang="nl-NL" sz="2400" b="1" dirty="0">
                <a:solidFill>
                  <a:srgbClr val="FF6600"/>
                </a:solidFill>
                <a:cs typeface="Aharoni" panose="02010803020104030203" pitchFamily="2" charset="-79"/>
              </a:rPr>
              <a:t>Wat houdt het beroep in? </a:t>
            </a:r>
          </a:p>
          <a:p>
            <a:pPr>
              <a:spcBef>
                <a:spcPct val="0"/>
              </a:spcBef>
              <a:buFontTx/>
              <a:buNone/>
            </a:pPr>
            <a:endParaRPr lang="nl-NL" altLang="nl-NL" sz="1000" b="1" dirty="0">
              <a:solidFill>
                <a:srgbClr val="FF6600"/>
              </a:solidFill>
              <a:cs typeface="Aharoni" panose="02010803020104030203" pitchFamily="2" charset="-79"/>
            </a:endParaRPr>
          </a:p>
          <a:p>
            <a:pPr lvl="2">
              <a:spcBef>
                <a:spcPct val="0"/>
              </a:spcBef>
              <a:buFontTx/>
              <a:buNone/>
            </a:pPr>
            <a:endParaRPr lang="nl-NL" altLang="nl-NL" sz="1000" b="1" dirty="0">
              <a:solidFill>
                <a:srgbClr val="FF6600"/>
              </a:solidFill>
              <a:cs typeface="Aharoni" panose="02010803020104030203" pitchFamily="2" charset="-79"/>
            </a:endParaRPr>
          </a:p>
          <a:p>
            <a:pPr>
              <a:spcBef>
                <a:spcPct val="0"/>
              </a:spcBef>
              <a:buNone/>
            </a:pPr>
            <a:r>
              <a:rPr lang="nl-NL" altLang="nl-NL" sz="1600" dirty="0">
                <a:latin typeface="+mj-lt"/>
                <a:cs typeface="Aharoni" panose="02010803020104030203" pitchFamily="2" charset="-79"/>
              </a:rPr>
              <a:t>Je gaat mensen begeleiden en verzorgen die hulp nodig hebben.</a:t>
            </a:r>
          </a:p>
          <a:p>
            <a:pPr>
              <a:spcBef>
                <a:spcPct val="0"/>
              </a:spcBef>
              <a:buNone/>
            </a:pPr>
            <a:endParaRPr lang="nl-NL" altLang="nl-NL" sz="1600" dirty="0">
              <a:latin typeface="+mj-lt"/>
              <a:cs typeface="Aharoni" panose="02010803020104030203" pitchFamily="2" charset="-79"/>
            </a:endParaRPr>
          </a:p>
          <a:p>
            <a:pPr>
              <a:spcBef>
                <a:spcPct val="0"/>
              </a:spcBef>
              <a:buNone/>
            </a:pPr>
            <a:r>
              <a:rPr lang="nl-NL" altLang="nl-NL" sz="1600" dirty="0">
                <a:latin typeface="+mj-lt"/>
                <a:cs typeface="Aharoni" panose="02010803020104030203" pitchFamily="2" charset="-79"/>
              </a:rPr>
              <a:t>Deze mensen wonen en/of werken vaak in een instelling.</a:t>
            </a:r>
          </a:p>
          <a:p>
            <a:pPr>
              <a:spcBef>
                <a:spcPct val="0"/>
              </a:spcBef>
              <a:buNone/>
            </a:pPr>
            <a:endParaRPr lang="nl-NL" altLang="nl-NL" sz="1600" dirty="0">
              <a:latin typeface="+mj-lt"/>
              <a:cs typeface="Aharoni" panose="02010803020104030203" pitchFamily="2" charset="-79"/>
            </a:endParaRPr>
          </a:p>
          <a:p>
            <a:pPr>
              <a:spcBef>
                <a:spcPct val="0"/>
              </a:spcBef>
              <a:buNone/>
            </a:pPr>
            <a:r>
              <a:rPr lang="nl-NL" altLang="nl-NL" sz="1600" dirty="0">
                <a:latin typeface="+mj-lt"/>
                <a:cs typeface="Aharoni" panose="02010803020104030203" pitchFamily="2" charset="-79"/>
              </a:rPr>
              <a:t>Je kunt gaan werken in de:</a:t>
            </a:r>
          </a:p>
          <a:p>
            <a:pPr marL="285750" indent="-285750">
              <a:spcBef>
                <a:spcPct val="0"/>
              </a:spcBef>
            </a:pPr>
            <a:r>
              <a:rPr lang="nl-NL" altLang="nl-NL" sz="1600" dirty="0">
                <a:latin typeface="+mj-lt"/>
                <a:cs typeface="Aharoni" panose="02010803020104030203" pitchFamily="2" charset="-79"/>
              </a:rPr>
              <a:t>Gehandicaptenzorg</a:t>
            </a:r>
          </a:p>
          <a:p>
            <a:pPr marL="285750" indent="-285750">
              <a:spcBef>
                <a:spcPct val="0"/>
              </a:spcBef>
            </a:pPr>
            <a:r>
              <a:rPr lang="nl-NL" altLang="nl-NL" sz="1600" dirty="0">
                <a:latin typeface="+mj-lt"/>
                <a:cs typeface="Aharoni" panose="02010803020104030203" pitchFamily="2" charset="-79"/>
              </a:rPr>
              <a:t>Ouderenzorg</a:t>
            </a:r>
          </a:p>
          <a:p>
            <a:pPr marL="285750" indent="-285750">
              <a:spcBef>
                <a:spcPct val="0"/>
              </a:spcBef>
            </a:pPr>
            <a:r>
              <a:rPr lang="nl-NL" altLang="nl-NL" sz="1600" dirty="0">
                <a:latin typeface="+mj-lt"/>
                <a:cs typeface="Aharoni" panose="02010803020104030203" pitchFamily="2" charset="-79"/>
              </a:rPr>
              <a:t>Maatschappelijke opvang (o.a. dak- en thuislozen)</a:t>
            </a:r>
          </a:p>
          <a:p>
            <a:pPr marL="285750" indent="-285750">
              <a:spcBef>
                <a:spcPct val="0"/>
              </a:spcBef>
            </a:pPr>
            <a:r>
              <a:rPr lang="nl-NL" altLang="nl-NL" sz="1600" dirty="0">
                <a:latin typeface="+mj-lt"/>
                <a:cs typeface="Aharoni" panose="02010803020104030203" pitchFamily="2" charset="-79"/>
              </a:rPr>
              <a:t>Psychiatrie</a:t>
            </a:r>
          </a:p>
          <a:p>
            <a:pPr lvl="3">
              <a:spcBef>
                <a:spcPct val="0"/>
              </a:spcBef>
              <a:buFontTx/>
              <a:buNone/>
            </a:pPr>
            <a:endParaRPr lang="nl-NL" altLang="nl-NL" sz="1800" dirty="0">
              <a:latin typeface="Arial Black" panose="020B0A04020102020204" pitchFamily="34" charset="0"/>
            </a:endParaRPr>
          </a:p>
        </p:txBody>
      </p:sp>
      <p:pic>
        <p:nvPicPr>
          <p:cNvPr id="3" name="Afbeelding 2">
            <a:extLst>
              <a:ext uri="{FF2B5EF4-FFF2-40B4-BE49-F238E27FC236}">
                <a16:creationId xmlns:a16="http://schemas.microsoft.com/office/drawing/2014/main" id="{115C9905-4F85-4484-A562-A817E5CA2EFD}"/>
              </a:ext>
            </a:extLst>
          </p:cNvPr>
          <p:cNvPicPr>
            <a:picLocks noChangeAspect="1"/>
          </p:cNvPicPr>
          <p:nvPr/>
        </p:nvPicPr>
        <p:blipFill>
          <a:blip r:embed="rId4"/>
          <a:stretch>
            <a:fillRect/>
          </a:stretch>
        </p:blipFill>
        <p:spPr>
          <a:xfrm>
            <a:off x="5508104" y="404664"/>
            <a:ext cx="3506893" cy="5256584"/>
          </a:xfrm>
          <a:prstGeom prst="rect">
            <a:avLst/>
          </a:prstGeom>
        </p:spPr>
      </p:pic>
      <p:sp>
        <p:nvSpPr>
          <p:cNvPr id="2" name="Tekstvak 1">
            <a:extLst>
              <a:ext uri="{FF2B5EF4-FFF2-40B4-BE49-F238E27FC236}">
                <a16:creationId xmlns:a16="http://schemas.microsoft.com/office/drawing/2014/main" id="{84CA339F-D2BF-45AB-907F-F6E245234A7D}"/>
              </a:ext>
            </a:extLst>
          </p:cNvPr>
          <p:cNvSpPr txBox="1"/>
          <p:nvPr/>
        </p:nvSpPr>
        <p:spPr>
          <a:xfrm>
            <a:off x="899592" y="1196752"/>
            <a:ext cx="4608512" cy="830997"/>
          </a:xfrm>
          <a:prstGeom prst="rect">
            <a:avLst/>
          </a:prstGeom>
          <a:solidFill>
            <a:srgbClr val="FF6600"/>
          </a:solidFill>
        </p:spPr>
        <p:txBody>
          <a:bodyPr wrap="square" rtlCol="0" anchor="t">
            <a:spAutoFit/>
          </a:bodyPr>
          <a:lstStyle/>
          <a:p>
            <a:r>
              <a:rPr lang="nl-NL" b="1" dirty="0">
                <a:solidFill>
                  <a:schemeClr val="bg1"/>
                </a:solidFill>
              </a:rPr>
              <a:t>Maatschappelijke Zorg</a:t>
            </a:r>
          </a:p>
          <a:p>
            <a:r>
              <a:rPr lang="nl-NL" b="1">
                <a:solidFill>
                  <a:schemeClr val="bg1"/>
                </a:solidFill>
              </a:rPr>
              <a:t>niveau 3 / niveau 4</a:t>
            </a:r>
            <a:endParaRPr lang="nl-NL" b="1">
              <a:solidFill>
                <a:schemeClr val="bg1"/>
              </a:solidFill>
              <a:cs typeface="Arial"/>
            </a:endParaRPr>
          </a:p>
        </p:txBody>
      </p:sp>
    </p:spTree>
    <p:extLst>
      <p:ext uri="{BB962C8B-B14F-4D97-AF65-F5344CB8AC3E}">
        <p14:creationId xmlns:p14="http://schemas.microsoft.com/office/powerpoint/2010/main" val="1847702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3"/>
          <p:cNvSpPr txBox="1">
            <a:spLocks noChangeArrowheads="1"/>
          </p:cNvSpPr>
          <p:nvPr/>
        </p:nvSpPr>
        <p:spPr bwMode="auto">
          <a:xfrm>
            <a:off x="539552" y="1053306"/>
            <a:ext cx="6551613" cy="47513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eaLnBrk="1" hangingPunct="1">
              <a:lnSpc>
                <a:spcPct val="80000"/>
              </a:lnSpc>
              <a:buFontTx/>
              <a:buNone/>
              <a:defRPr/>
            </a:pPr>
            <a:r>
              <a:rPr lang="nl-NL" b="1" dirty="0">
                <a:solidFill>
                  <a:schemeClr val="bg1"/>
                </a:solidFill>
                <a:highlight>
                  <a:srgbClr val="FF6600"/>
                </a:highlight>
              </a:rPr>
              <a:t>Leerwegen:</a:t>
            </a:r>
          </a:p>
          <a:p>
            <a:pPr eaLnBrk="1" hangingPunct="1">
              <a:buFontTx/>
              <a:buNone/>
              <a:defRPr/>
            </a:pPr>
            <a:endParaRPr lang="nl-NL" b="1" dirty="0"/>
          </a:p>
          <a:p>
            <a:pPr marL="400050" lvl="1" indent="0" eaLnBrk="1" hangingPunct="1">
              <a:buNone/>
              <a:defRPr/>
            </a:pPr>
            <a:r>
              <a:rPr lang="nl-NL" sz="2000" b="1" dirty="0" err="1">
                <a:solidFill>
                  <a:srgbClr val="FF6600"/>
                </a:solidFill>
              </a:rPr>
              <a:t>B</a:t>
            </a:r>
            <a:r>
              <a:rPr lang="nl-NL" sz="2000" dirty="0" err="1"/>
              <a:t>eroeps</a:t>
            </a:r>
            <a:r>
              <a:rPr lang="nl-NL" sz="2000" b="1" dirty="0" err="1">
                <a:solidFill>
                  <a:srgbClr val="FF6600"/>
                </a:solidFill>
              </a:rPr>
              <a:t>O</a:t>
            </a:r>
            <a:r>
              <a:rPr lang="nl-NL" sz="2000" dirty="0" err="1"/>
              <a:t>pleidende</a:t>
            </a:r>
            <a:r>
              <a:rPr lang="nl-NL" sz="2000" dirty="0"/>
              <a:t> </a:t>
            </a:r>
            <a:r>
              <a:rPr lang="nl-NL" sz="2000" b="1" dirty="0">
                <a:solidFill>
                  <a:srgbClr val="FF6600"/>
                </a:solidFill>
              </a:rPr>
              <a:t>L</a:t>
            </a:r>
            <a:r>
              <a:rPr lang="nl-NL" sz="2000" dirty="0"/>
              <a:t>eerweg</a:t>
            </a:r>
          </a:p>
          <a:p>
            <a:pPr marL="685800" lvl="1" eaLnBrk="1" hangingPunct="1">
              <a:defRPr/>
            </a:pPr>
            <a:r>
              <a:rPr lang="nl-NL" sz="1600" b="1" dirty="0">
                <a:solidFill>
                  <a:srgbClr val="000000"/>
                </a:solidFill>
              </a:rPr>
              <a:t>Voltijd opleiding</a:t>
            </a:r>
          </a:p>
          <a:p>
            <a:pPr marL="685800" lvl="1" eaLnBrk="1" hangingPunct="1">
              <a:defRPr/>
            </a:pPr>
            <a:r>
              <a:rPr lang="nl-NL" sz="1600" b="1" dirty="0" err="1">
                <a:solidFill>
                  <a:srgbClr val="000000"/>
                </a:solidFill>
              </a:rPr>
              <a:t>BeroepsPraktijkVorming</a:t>
            </a:r>
            <a:r>
              <a:rPr lang="nl-NL" sz="1600" b="1" dirty="0">
                <a:solidFill>
                  <a:srgbClr val="000000"/>
                </a:solidFill>
              </a:rPr>
              <a:t> (stages)</a:t>
            </a:r>
          </a:p>
          <a:p>
            <a:pPr marL="400050" lvl="1" indent="0" eaLnBrk="1" hangingPunct="1">
              <a:buNone/>
              <a:defRPr/>
            </a:pPr>
            <a:endParaRPr lang="nl-NL" sz="1600" b="1" dirty="0">
              <a:solidFill>
                <a:srgbClr val="000000"/>
              </a:solidFill>
            </a:endParaRPr>
          </a:p>
          <a:p>
            <a:pPr marL="400050" lvl="1" indent="0" eaLnBrk="1" hangingPunct="1">
              <a:buNone/>
              <a:defRPr/>
            </a:pPr>
            <a:r>
              <a:rPr lang="nl-NL" sz="2000" b="1" dirty="0" err="1">
                <a:solidFill>
                  <a:srgbClr val="FF6600"/>
                </a:solidFill>
              </a:rPr>
              <a:t>B</a:t>
            </a:r>
            <a:r>
              <a:rPr lang="nl-NL" sz="2000" dirty="0" err="1"/>
              <a:t>eroeps</a:t>
            </a:r>
            <a:r>
              <a:rPr lang="nl-NL" sz="2000" b="1" dirty="0" err="1">
                <a:solidFill>
                  <a:srgbClr val="FF6600"/>
                </a:solidFill>
              </a:rPr>
              <a:t>B</a:t>
            </a:r>
            <a:r>
              <a:rPr lang="nl-NL" sz="2000" dirty="0" err="1"/>
              <a:t>egeleidende</a:t>
            </a:r>
            <a:r>
              <a:rPr lang="nl-NL" sz="2000" dirty="0"/>
              <a:t> </a:t>
            </a:r>
            <a:r>
              <a:rPr lang="nl-NL" sz="2000" dirty="0">
                <a:solidFill>
                  <a:srgbClr val="FF6600"/>
                </a:solidFill>
              </a:rPr>
              <a:t>L</a:t>
            </a:r>
            <a:r>
              <a:rPr lang="nl-NL" sz="2000" dirty="0"/>
              <a:t>eerweg</a:t>
            </a:r>
          </a:p>
          <a:p>
            <a:pPr marL="685800" lvl="1" eaLnBrk="1" hangingPunct="1">
              <a:defRPr/>
            </a:pPr>
            <a:r>
              <a:rPr lang="nl-NL" sz="1600" b="1" dirty="0">
                <a:solidFill>
                  <a:srgbClr val="000000"/>
                </a:solidFill>
              </a:rPr>
              <a:t>Flexibel traject</a:t>
            </a:r>
          </a:p>
          <a:p>
            <a:pPr marL="685800" lvl="1" eaLnBrk="1" hangingPunct="1">
              <a:defRPr/>
            </a:pPr>
            <a:r>
              <a:rPr lang="nl-NL" sz="1600" b="1" dirty="0" err="1">
                <a:solidFill>
                  <a:srgbClr val="000000"/>
                </a:solidFill>
              </a:rPr>
              <a:t>Één</a:t>
            </a:r>
            <a:r>
              <a:rPr lang="nl-NL" sz="1600" b="1" dirty="0">
                <a:solidFill>
                  <a:srgbClr val="000000"/>
                </a:solidFill>
              </a:rPr>
              <a:t> lesdag</a:t>
            </a:r>
          </a:p>
          <a:p>
            <a:pPr marL="685800" lvl="1" eaLnBrk="1" hangingPunct="1">
              <a:defRPr/>
            </a:pPr>
            <a:r>
              <a:rPr lang="nl-NL" sz="1600" b="1" dirty="0">
                <a:solidFill>
                  <a:srgbClr val="000000"/>
                </a:solidFill>
              </a:rPr>
              <a:t>Contract bij een instelling</a:t>
            </a:r>
          </a:p>
          <a:p>
            <a:pPr marL="685800" lvl="1" eaLnBrk="1" hangingPunct="1">
              <a:defRPr/>
            </a:pPr>
            <a:r>
              <a:rPr lang="nl-NL" sz="1600" b="1" dirty="0">
                <a:solidFill>
                  <a:srgbClr val="000000"/>
                </a:solidFill>
              </a:rPr>
              <a:t>Vanaf 18 jaar</a:t>
            </a:r>
          </a:p>
          <a:p>
            <a:pPr marL="609600" indent="-609600" algn="ctr" eaLnBrk="1" hangingPunct="1">
              <a:lnSpc>
                <a:spcPct val="90000"/>
              </a:lnSpc>
              <a:buFontTx/>
              <a:buNone/>
              <a:defRPr/>
            </a:pPr>
            <a:endParaRPr lang="nl-NL" b="1" dirty="0"/>
          </a:p>
          <a:p>
            <a:pPr marL="609600" indent="-609600" eaLnBrk="1" hangingPunct="1">
              <a:lnSpc>
                <a:spcPct val="90000"/>
              </a:lnSpc>
              <a:buFontTx/>
              <a:buNone/>
              <a:defRPr/>
            </a:pPr>
            <a:endParaRPr lang="nl-NL" b="1" dirty="0"/>
          </a:p>
          <a:p>
            <a:pPr marL="609600" indent="-609600" eaLnBrk="1" hangingPunct="1">
              <a:lnSpc>
                <a:spcPct val="90000"/>
              </a:lnSpc>
              <a:buFontTx/>
              <a:buNone/>
              <a:defRPr/>
            </a:pPr>
            <a:endParaRPr lang="nl-NL" b="1" dirty="0"/>
          </a:p>
        </p:txBody>
      </p:sp>
      <p:pic>
        <p:nvPicPr>
          <p:cNvPr id="18436"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35638" y="0"/>
            <a:ext cx="3390900" cy="5084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0707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3" name="Rectangle 3"/>
          <p:cNvSpPr>
            <a:spLocks noGrp="1" noChangeArrowheads="1"/>
          </p:cNvSpPr>
          <p:nvPr>
            <p:ph type="body" idx="1"/>
          </p:nvPr>
        </p:nvSpPr>
        <p:spPr>
          <a:xfrm>
            <a:off x="900113" y="476250"/>
            <a:ext cx="7772400" cy="4114800"/>
          </a:xfrm>
        </p:spPr>
        <p:txBody>
          <a:bodyPr/>
          <a:lstStyle/>
          <a:p>
            <a:pPr algn="ctr" eaLnBrk="1" hangingPunct="1">
              <a:buFontTx/>
              <a:buNone/>
            </a:pPr>
            <a:endParaRPr lang="nl-NL" altLang="nl-NL" b="1"/>
          </a:p>
          <a:p>
            <a:pPr algn="ctr" eaLnBrk="1" hangingPunct="1">
              <a:buFontTx/>
              <a:buNone/>
            </a:pPr>
            <a:endParaRPr lang="nl-NL" altLang="nl-NL" b="1"/>
          </a:p>
        </p:txBody>
      </p:sp>
      <p:sp>
        <p:nvSpPr>
          <p:cNvPr id="20484" name="Rectangle 3"/>
          <p:cNvSpPr txBox="1">
            <a:spLocks noChangeArrowheads="1"/>
          </p:cNvSpPr>
          <p:nvPr/>
        </p:nvSpPr>
        <p:spPr bwMode="auto">
          <a:xfrm>
            <a:off x="900113" y="1557338"/>
            <a:ext cx="7200900" cy="47513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t"/>
          <a:lstStyle>
            <a:lvl1pPr>
              <a:spcBef>
                <a:spcPct val="20000"/>
              </a:spcBef>
              <a:buChar char="•"/>
              <a:defRPr sz="3200">
                <a:solidFill>
                  <a:schemeClr val="tx1"/>
                </a:solidFill>
                <a:latin typeface="Arial" pitchFamily="34" charset="0"/>
                <a:ea typeface="ヒラギノ角ゴ Pro W3" pitchFamily="-84" charset="-128"/>
              </a:defRPr>
            </a:lvl1pPr>
            <a:lvl2pPr marL="742950" indent="-285750">
              <a:spcBef>
                <a:spcPct val="20000"/>
              </a:spcBef>
              <a:buChar char="–"/>
              <a:defRPr sz="2800">
                <a:solidFill>
                  <a:schemeClr val="tx1"/>
                </a:solidFill>
                <a:latin typeface="Arial" pitchFamily="34" charset="0"/>
                <a:ea typeface="ヒラギノ角ゴ Pro W3" pitchFamily="-84" charset="-128"/>
              </a:defRPr>
            </a:lvl2pPr>
            <a:lvl3pPr marL="1143000" indent="-228600">
              <a:spcBef>
                <a:spcPct val="20000"/>
              </a:spcBef>
              <a:buChar char="•"/>
              <a:defRPr sz="2400">
                <a:solidFill>
                  <a:schemeClr val="tx1"/>
                </a:solidFill>
                <a:latin typeface="Arial" pitchFamily="34" charset="0"/>
                <a:ea typeface="ヒラギノ角ゴ Pro W3" pitchFamily="-84" charset="-128"/>
              </a:defRPr>
            </a:lvl3pPr>
            <a:lvl4pPr marL="1600200" indent="-228600">
              <a:spcBef>
                <a:spcPct val="20000"/>
              </a:spcBef>
              <a:buChar char="–"/>
              <a:defRPr sz="2000">
                <a:solidFill>
                  <a:schemeClr val="tx1"/>
                </a:solidFill>
                <a:latin typeface="Arial" pitchFamily="34" charset="0"/>
                <a:ea typeface="ヒラギノ角ゴ Pro W3" pitchFamily="-84" charset="-128"/>
              </a:defRPr>
            </a:lvl4pPr>
            <a:lvl5pPr marL="2057400" indent="-228600">
              <a:spcBef>
                <a:spcPct val="20000"/>
              </a:spcBef>
              <a:buChar char="»"/>
              <a:defRPr sz="2000">
                <a:solidFill>
                  <a:schemeClr val="tx1"/>
                </a:solidFill>
                <a:latin typeface="Arial"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ヒラギノ角ゴ Pro W3" pitchFamily="-84" charset="-128"/>
              </a:defRPr>
            </a:lvl9pPr>
          </a:lstStyle>
          <a:p>
            <a:pPr>
              <a:lnSpc>
                <a:spcPct val="80000"/>
              </a:lnSpc>
              <a:buFontTx/>
              <a:buNone/>
              <a:defRPr/>
            </a:pPr>
            <a:r>
              <a:rPr lang="nl-NL" altLang="nl-NL" sz="2400" b="1" dirty="0">
                <a:solidFill>
                  <a:schemeClr val="bg1"/>
                </a:solidFill>
                <a:highlight>
                  <a:srgbClr val="FF6600"/>
                </a:highlight>
              </a:rPr>
              <a:t>Begeleider Maatschappelijke Zorg: </a:t>
            </a:r>
          </a:p>
          <a:p>
            <a:pPr>
              <a:buFontTx/>
              <a:buNone/>
              <a:defRPr/>
            </a:pPr>
            <a:r>
              <a:rPr lang="nl-NL" altLang="nl-NL" sz="2200" dirty="0">
                <a:solidFill>
                  <a:srgbClr val="000000"/>
                </a:solidFill>
              </a:rPr>
              <a:t>niveau 3 = 3 jaar</a:t>
            </a:r>
          </a:p>
          <a:p>
            <a:pPr>
              <a:buFontTx/>
              <a:buNone/>
              <a:defRPr/>
            </a:pPr>
            <a:endParaRPr lang="nl-NL" altLang="nl-NL" sz="2400" dirty="0">
              <a:solidFill>
                <a:srgbClr val="000000"/>
              </a:solidFill>
            </a:endParaRPr>
          </a:p>
          <a:p>
            <a:pPr>
              <a:buFontTx/>
              <a:buNone/>
            </a:pPr>
            <a:endParaRPr lang="nl-NL" altLang="nl-NL" sz="1200" dirty="0">
              <a:solidFill>
                <a:srgbClr val="000000"/>
              </a:solidFill>
            </a:endParaRPr>
          </a:p>
          <a:p>
            <a:pPr>
              <a:lnSpc>
                <a:spcPct val="80000"/>
              </a:lnSpc>
              <a:buFontTx/>
              <a:buNone/>
            </a:pPr>
            <a:r>
              <a:rPr lang="nl-NL" altLang="nl-NL" sz="2400" b="1" dirty="0">
                <a:solidFill>
                  <a:schemeClr val="bg1"/>
                </a:solidFill>
                <a:highlight>
                  <a:srgbClr val="FF6600"/>
                </a:highlight>
              </a:rPr>
              <a:t>Persoonlijk begeleider Maatschappelijke Zorg</a:t>
            </a:r>
          </a:p>
          <a:p>
            <a:pPr>
              <a:buFontTx/>
              <a:buNone/>
            </a:pPr>
            <a:r>
              <a:rPr lang="nl-NL" altLang="nl-NL" sz="2200" dirty="0">
                <a:solidFill>
                  <a:srgbClr val="000000"/>
                </a:solidFill>
              </a:rPr>
              <a:t>niveau 4 =  3,5</a:t>
            </a:r>
            <a:r>
              <a:rPr lang="nl-NL" altLang="nl-NL" sz="2200" dirty="0"/>
              <a:t> jaar</a:t>
            </a:r>
          </a:p>
          <a:p>
            <a:pPr>
              <a:buFontTx/>
              <a:buNone/>
              <a:defRPr/>
            </a:pPr>
            <a:endParaRPr lang="nl-NL" altLang="nl-NL" sz="2400" dirty="0">
              <a:solidFill>
                <a:srgbClr val="000000"/>
              </a:solidFill>
            </a:endParaRPr>
          </a:p>
          <a:p>
            <a:pPr>
              <a:buFontTx/>
              <a:buNone/>
              <a:defRPr/>
            </a:pPr>
            <a:endParaRPr lang="nl-NL" altLang="nl-NL" sz="2400" dirty="0">
              <a:solidFill>
                <a:srgbClr val="000000"/>
              </a:solidFill>
            </a:endParaRPr>
          </a:p>
          <a:p>
            <a:pPr>
              <a:buNone/>
              <a:defRPr/>
            </a:pPr>
            <a:endParaRPr lang="nl-NL" altLang="nl-NL" sz="2400" dirty="0">
              <a:solidFill>
                <a:srgbClr val="000000"/>
              </a:solidFill>
              <a:cs typeface="Arial"/>
            </a:endParaRPr>
          </a:p>
          <a:p>
            <a:pPr>
              <a:buFontTx/>
              <a:buNone/>
              <a:defRPr/>
            </a:pPr>
            <a:endParaRPr lang="nl-NL" altLang="nl-NL" sz="1200" dirty="0">
              <a:solidFill>
                <a:srgbClr val="000000"/>
              </a:solidFill>
            </a:endParaRPr>
          </a:p>
          <a:p>
            <a:pPr>
              <a:buFontTx/>
              <a:buNone/>
              <a:defRPr/>
            </a:pPr>
            <a:endParaRPr lang="nl-NL" altLang="nl-NL" sz="1200" dirty="0">
              <a:solidFill>
                <a:srgbClr val="000000"/>
              </a:solidFill>
            </a:endParaRPr>
          </a:p>
          <a:p>
            <a:pPr>
              <a:buFontTx/>
              <a:buNone/>
              <a:defRPr/>
            </a:pPr>
            <a:endParaRPr lang="nl-NL" altLang="nl-NL" sz="1200" dirty="0">
              <a:solidFill>
                <a:srgbClr val="000000"/>
              </a:solidFill>
            </a:endParaRPr>
          </a:p>
          <a:p>
            <a:pP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p:txBody>
      </p:sp>
    </p:spTree>
    <p:extLst>
      <p:ext uri="{BB962C8B-B14F-4D97-AF65-F5344CB8AC3E}">
        <p14:creationId xmlns:p14="http://schemas.microsoft.com/office/powerpoint/2010/main" val="156994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1" name="Rectangle 3"/>
          <p:cNvSpPr>
            <a:spLocks noGrp="1" noChangeArrowheads="1"/>
          </p:cNvSpPr>
          <p:nvPr>
            <p:ph type="body" idx="1"/>
          </p:nvPr>
        </p:nvSpPr>
        <p:spPr>
          <a:xfrm>
            <a:off x="900113" y="476250"/>
            <a:ext cx="7772400" cy="4114800"/>
          </a:xfrm>
        </p:spPr>
        <p:txBody>
          <a:bodyPr/>
          <a:lstStyle/>
          <a:p>
            <a:pPr algn="ctr" eaLnBrk="1" hangingPunct="1">
              <a:buFontTx/>
              <a:buNone/>
            </a:pPr>
            <a:endParaRPr lang="nl-NL" altLang="nl-NL" b="1"/>
          </a:p>
          <a:p>
            <a:pPr algn="ctr" eaLnBrk="1" hangingPunct="1">
              <a:buFontTx/>
              <a:buNone/>
            </a:pPr>
            <a:endParaRPr lang="nl-NL" altLang="nl-NL" b="1"/>
          </a:p>
        </p:txBody>
      </p:sp>
      <p:sp>
        <p:nvSpPr>
          <p:cNvPr id="11269" name="Rectangle 3"/>
          <p:cNvSpPr txBox="1">
            <a:spLocks noChangeArrowheads="1"/>
          </p:cNvSpPr>
          <p:nvPr/>
        </p:nvSpPr>
        <p:spPr bwMode="auto">
          <a:xfrm>
            <a:off x="0" y="404813"/>
            <a:ext cx="5475288" cy="5451475"/>
          </a:xfrm>
          <a:prstGeom prst="rect">
            <a:avLst/>
          </a:prstGeom>
          <a:solidFill>
            <a:schemeClr val="accent3"/>
          </a:solidFill>
          <a:ln>
            <a:noFill/>
          </a:ln>
        </p:spPr>
        <p:txBody>
          <a:bodyPr anchor="t"/>
          <a:lstStyle>
            <a:lvl1pPr>
              <a:spcBef>
                <a:spcPct val="20000"/>
              </a:spcBef>
              <a:buChar char="•"/>
              <a:defRPr sz="3200">
                <a:solidFill>
                  <a:schemeClr val="tx1"/>
                </a:solidFill>
                <a:latin typeface="Arial" panose="020B0604020202020204" pitchFamily="34" charset="0"/>
                <a:ea typeface="ヒラギノ角ゴ Pro W3" pitchFamily="-8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8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8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8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9pPr>
          </a:lstStyle>
          <a:p>
            <a:pPr>
              <a:lnSpc>
                <a:spcPct val="80000"/>
              </a:lnSpc>
              <a:buFontTx/>
              <a:buNone/>
              <a:defRPr/>
            </a:pPr>
            <a:r>
              <a:rPr lang="nl-NL" altLang="nl-NL" sz="2400" b="1" dirty="0">
                <a:solidFill>
                  <a:schemeClr val="bg1"/>
                </a:solidFill>
                <a:highlight>
                  <a:srgbClr val="FF6600"/>
                </a:highlight>
              </a:rPr>
              <a:t>Begeleider Maatschappelijke Zorg</a:t>
            </a:r>
            <a:r>
              <a:rPr lang="nl-NL" altLang="nl-NL" sz="2400" b="1" dirty="0">
                <a:solidFill>
                  <a:schemeClr val="bg1"/>
                </a:solidFill>
              </a:rPr>
              <a:t> </a:t>
            </a:r>
          </a:p>
          <a:p>
            <a:pPr>
              <a:lnSpc>
                <a:spcPct val="80000"/>
              </a:lnSpc>
              <a:buFontTx/>
              <a:buNone/>
              <a:defRPr/>
            </a:pPr>
            <a:endParaRPr lang="nl-NL" altLang="nl-NL" sz="1800" b="1" dirty="0">
              <a:solidFill>
                <a:srgbClr val="FF6600"/>
              </a:solidFill>
            </a:endParaRPr>
          </a:p>
          <a:p>
            <a:pPr>
              <a:lnSpc>
                <a:spcPct val="80000"/>
              </a:lnSpc>
              <a:buFontTx/>
              <a:buNone/>
              <a:defRPr/>
            </a:pPr>
            <a:r>
              <a:rPr lang="nl-NL" altLang="nl-NL" sz="1800" b="1" dirty="0">
                <a:solidFill>
                  <a:srgbClr val="FF6600"/>
                </a:solidFill>
              </a:rPr>
              <a:t>Niveau 3</a:t>
            </a:r>
          </a:p>
          <a:p>
            <a:pPr>
              <a:buFontTx/>
              <a:buNone/>
              <a:defRPr/>
            </a:pPr>
            <a:endParaRPr lang="nl-NL" altLang="nl-NL" sz="1400" dirty="0">
              <a:solidFill>
                <a:srgbClr val="000000"/>
              </a:solidFill>
              <a:latin typeface="Kalinga" panose="020B0502040204020203" pitchFamily="34" charset="0"/>
              <a:cs typeface="Kalinga" panose="020B0502040204020203" pitchFamily="34" charset="0"/>
            </a:endParaRPr>
          </a:p>
          <a:p>
            <a:pPr>
              <a:buFontTx/>
              <a:buNone/>
              <a:defRPr/>
            </a:pPr>
            <a:r>
              <a:rPr lang="nl-NL" altLang="nl-NL" sz="1600" b="1" dirty="0">
                <a:solidFill>
                  <a:srgbClr val="FF6600"/>
                </a:solidFill>
              </a:rPr>
              <a:t>Je gaat de cliënt begeleiden op het gebied van:</a:t>
            </a:r>
          </a:p>
          <a:p>
            <a:pPr marL="1028700" lvl="1">
              <a:buFont typeface="Arial"/>
              <a:buChar char="•"/>
              <a:defRPr/>
            </a:pPr>
            <a:r>
              <a:rPr lang="nl-NL" altLang="nl-NL" sz="1600" dirty="0">
                <a:solidFill>
                  <a:srgbClr val="000000"/>
                </a:solidFill>
              </a:rPr>
              <a:t>persoonlijke verzorging</a:t>
            </a:r>
          </a:p>
          <a:p>
            <a:pPr marL="1028700" lvl="1">
              <a:buFont typeface="Arial"/>
              <a:buChar char="•"/>
              <a:defRPr/>
            </a:pPr>
            <a:r>
              <a:rPr lang="nl-NL" altLang="nl-NL" sz="1600" dirty="0">
                <a:solidFill>
                  <a:srgbClr val="000000"/>
                </a:solidFill>
              </a:rPr>
              <a:t>wonen</a:t>
            </a:r>
          </a:p>
          <a:p>
            <a:pPr marL="1028700" lvl="1">
              <a:buFont typeface="Arial"/>
              <a:buChar char="•"/>
              <a:defRPr/>
            </a:pPr>
            <a:r>
              <a:rPr lang="nl-NL" altLang="nl-NL" sz="1600" dirty="0">
                <a:solidFill>
                  <a:srgbClr val="000000"/>
                </a:solidFill>
              </a:rPr>
              <a:t>huishouden</a:t>
            </a:r>
          </a:p>
          <a:p>
            <a:pPr marL="1028700" lvl="1">
              <a:buFont typeface="Arial"/>
              <a:buChar char="•"/>
              <a:defRPr/>
            </a:pPr>
            <a:r>
              <a:rPr lang="nl-NL" altLang="nl-NL" sz="1600" dirty="0">
                <a:solidFill>
                  <a:srgbClr val="000000"/>
                </a:solidFill>
              </a:rPr>
              <a:t>dagbesteding</a:t>
            </a:r>
          </a:p>
          <a:p>
            <a:pPr marL="1028700" lvl="1">
              <a:buFont typeface="Arial"/>
              <a:buChar char="•"/>
              <a:defRPr/>
            </a:pPr>
            <a:r>
              <a:rPr lang="nl-NL" altLang="nl-NL" sz="1600" dirty="0">
                <a:solidFill>
                  <a:srgbClr val="000000"/>
                </a:solidFill>
              </a:rPr>
              <a:t>(</a:t>
            </a:r>
            <a:r>
              <a:rPr lang="nl-NL" altLang="nl-NL" sz="1600" dirty="0" err="1">
                <a:solidFill>
                  <a:srgbClr val="000000"/>
                </a:solidFill>
              </a:rPr>
              <a:t>groeps</a:t>
            </a:r>
            <a:r>
              <a:rPr lang="nl-NL" altLang="nl-NL" sz="1600" dirty="0">
                <a:solidFill>
                  <a:srgbClr val="000000"/>
                </a:solidFill>
              </a:rPr>
              <a:t>)activiteiten</a:t>
            </a:r>
          </a:p>
          <a:p>
            <a:pPr>
              <a:buNone/>
              <a:defRPr/>
            </a:pPr>
            <a:endParaRPr lang="nl-NL" altLang="nl-NL" sz="2000" dirty="0">
              <a:solidFill>
                <a:srgbClr val="000000"/>
              </a:solidFill>
            </a:endParaRPr>
          </a:p>
          <a:p>
            <a:pPr marL="914400" lvl="1" indent="-171450">
              <a:defRPr/>
            </a:pPr>
            <a:endParaRPr lang="nl-NL" altLang="nl-NL" sz="1600" dirty="0">
              <a:solidFill>
                <a:srgbClr val="000000"/>
              </a:solidFill>
            </a:endParaRPr>
          </a:p>
          <a:p>
            <a:pPr>
              <a:buNone/>
              <a:defRPr/>
            </a:pPr>
            <a:r>
              <a:rPr lang="nl-NL" altLang="nl-NL" sz="1600" b="1" dirty="0">
                <a:solidFill>
                  <a:srgbClr val="FF6600"/>
                </a:solidFill>
              </a:rPr>
              <a:t>Je gaat cliënten begeleiden. Dit betekent dat:</a:t>
            </a:r>
          </a:p>
          <a:p>
            <a:pPr marL="1028700" lvl="1">
              <a:buFont typeface="Arial" panose="020B0604020202020204" pitchFamily="34" charset="0"/>
              <a:buChar char="•"/>
              <a:defRPr/>
            </a:pPr>
            <a:r>
              <a:rPr lang="nl-NL" altLang="nl-NL" sz="1600" dirty="0">
                <a:solidFill>
                  <a:srgbClr val="000000"/>
                </a:solidFill>
              </a:rPr>
              <a:t>je werkt volgens een opgesteld ondersteuningsplan.</a:t>
            </a:r>
          </a:p>
          <a:p>
            <a:pPr marL="1028700" lvl="1">
              <a:buFont typeface="Arial" panose="020B0604020202020204" pitchFamily="34" charset="0"/>
              <a:buChar char="•"/>
              <a:defRPr/>
            </a:pPr>
            <a:r>
              <a:rPr lang="nl-NL" altLang="nl-NL" sz="1600" dirty="0">
                <a:solidFill>
                  <a:srgbClr val="000000"/>
                </a:solidFill>
              </a:rPr>
              <a:t>je aangestuurd wordt door de persoonlijke begeleiders.</a:t>
            </a:r>
          </a:p>
          <a:p>
            <a:pPr marL="1028700" lvl="1">
              <a:buFont typeface="Arial" panose="020B0604020202020204" pitchFamily="34" charset="0"/>
              <a:buChar char="•"/>
              <a:defRPr/>
            </a:pPr>
            <a:endParaRPr lang="nl-NL" altLang="nl-NL" sz="1600" dirty="0">
              <a:solidFill>
                <a:srgbClr val="000000"/>
              </a:solidFill>
            </a:endParaRPr>
          </a:p>
          <a:p>
            <a:pPr algn="ctr">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p:txBody>
      </p:sp>
      <p:pic>
        <p:nvPicPr>
          <p:cNvPr id="22533"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99100" y="0"/>
            <a:ext cx="3635375" cy="5451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44162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7" name="Rectangle 3"/>
          <p:cNvSpPr>
            <a:spLocks noGrp="1" noChangeArrowheads="1"/>
          </p:cNvSpPr>
          <p:nvPr>
            <p:ph type="body" idx="1"/>
          </p:nvPr>
        </p:nvSpPr>
        <p:spPr>
          <a:xfrm>
            <a:off x="900113" y="476250"/>
            <a:ext cx="7772400" cy="4114800"/>
          </a:xfrm>
        </p:spPr>
        <p:txBody>
          <a:bodyPr/>
          <a:lstStyle/>
          <a:p>
            <a:pPr algn="ctr" eaLnBrk="1" hangingPunct="1">
              <a:buFontTx/>
              <a:buNone/>
            </a:pPr>
            <a:endParaRPr lang="nl-NL" altLang="nl-NL" b="1"/>
          </a:p>
          <a:p>
            <a:pPr algn="ctr" eaLnBrk="1" hangingPunct="1">
              <a:buFontTx/>
              <a:buNone/>
            </a:pPr>
            <a:endParaRPr lang="nl-NL" altLang="nl-NL" b="1"/>
          </a:p>
        </p:txBody>
      </p:sp>
      <p:pic>
        <p:nvPicPr>
          <p:cNvPr id="26628" name="Afbeelding 2"/>
          <p:cNvPicPr>
            <a:picLocks noChangeAspect="1"/>
          </p:cNvPicPr>
          <p:nvPr/>
        </p:nvPicPr>
        <p:blipFill rotWithShape="1">
          <a:blip r:embed="rId4">
            <a:extLst>
              <a:ext uri="{28A0092B-C50C-407E-A947-70E740481C1C}">
                <a14:useLocalDpi xmlns:a14="http://schemas.microsoft.com/office/drawing/2010/main" val="0"/>
              </a:ext>
            </a:extLst>
          </a:blip>
          <a:srcRect l="49977" t="-347" r="10563" b="347"/>
          <a:stretch/>
        </p:blipFill>
        <p:spPr bwMode="auto">
          <a:xfrm>
            <a:off x="5535752" y="0"/>
            <a:ext cx="3608248" cy="602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17" name="Rectangle 3"/>
          <p:cNvSpPr txBox="1">
            <a:spLocks noChangeArrowheads="1"/>
          </p:cNvSpPr>
          <p:nvPr/>
        </p:nvSpPr>
        <p:spPr bwMode="auto">
          <a:xfrm>
            <a:off x="27648" y="9728"/>
            <a:ext cx="5508104" cy="6021388"/>
          </a:xfrm>
          <a:prstGeom prst="rect">
            <a:avLst/>
          </a:prstGeom>
          <a:solidFill>
            <a:schemeClr val="accent3"/>
          </a:solidFill>
          <a:ln>
            <a:noFill/>
          </a:ln>
        </p:spPr>
        <p:txBody>
          <a:bodyPr/>
          <a:lstStyle>
            <a:lvl1pPr>
              <a:spcBef>
                <a:spcPct val="20000"/>
              </a:spcBef>
              <a:buChar char="•"/>
              <a:defRPr sz="3200">
                <a:solidFill>
                  <a:schemeClr val="tx1"/>
                </a:solidFill>
                <a:latin typeface="Arial" panose="020B0604020202020204" pitchFamily="34" charset="0"/>
                <a:ea typeface="ヒラギノ角ゴ Pro W3" pitchFamily="-8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8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8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8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9pPr>
          </a:lstStyle>
          <a:p>
            <a:pPr>
              <a:lnSpc>
                <a:spcPct val="80000"/>
              </a:lnSpc>
              <a:buFontTx/>
              <a:buNone/>
              <a:defRPr/>
            </a:pPr>
            <a:endParaRPr lang="nl-NL" altLang="nl-NL" sz="1200" dirty="0">
              <a:solidFill>
                <a:srgbClr val="000000"/>
              </a:solidFill>
            </a:endParaRPr>
          </a:p>
          <a:p>
            <a:pPr>
              <a:lnSpc>
                <a:spcPct val="80000"/>
              </a:lnSpc>
              <a:buFontTx/>
              <a:buNone/>
              <a:defRPr/>
            </a:pPr>
            <a:r>
              <a:rPr lang="nl-NL" altLang="nl-NL" sz="2200" b="1" dirty="0">
                <a:solidFill>
                  <a:schemeClr val="bg1"/>
                </a:solidFill>
                <a:highlight>
                  <a:srgbClr val="FF6600"/>
                </a:highlight>
              </a:rPr>
              <a:t>Persoonlijk begeleider Maatschappelijke Zorg </a:t>
            </a:r>
          </a:p>
          <a:p>
            <a:pPr>
              <a:lnSpc>
                <a:spcPct val="80000"/>
              </a:lnSpc>
              <a:buFontTx/>
              <a:buNone/>
              <a:defRPr/>
            </a:pPr>
            <a:endParaRPr lang="nl-NL" altLang="nl-NL" sz="1800" b="1" dirty="0">
              <a:solidFill>
                <a:srgbClr val="FF6600"/>
              </a:solidFill>
            </a:endParaRPr>
          </a:p>
          <a:p>
            <a:pPr>
              <a:lnSpc>
                <a:spcPct val="80000"/>
              </a:lnSpc>
              <a:buFontTx/>
              <a:buNone/>
              <a:defRPr/>
            </a:pPr>
            <a:r>
              <a:rPr lang="nl-NL" altLang="nl-NL" sz="1800" b="1" dirty="0">
                <a:solidFill>
                  <a:srgbClr val="FF6600"/>
                </a:solidFill>
              </a:rPr>
              <a:t>Niveau 4</a:t>
            </a:r>
          </a:p>
          <a:p>
            <a:pPr>
              <a:lnSpc>
                <a:spcPct val="80000"/>
              </a:lnSpc>
              <a:buFontTx/>
              <a:buNone/>
              <a:defRPr/>
            </a:pPr>
            <a:endParaRPr lang="nl-NL" altLang="nl-NL" sz="1600" b="1" dirty="0">
              <a:solidFill>
                <a:srgbClr val="000000"/>
              </a:solidFill>
            </a:endParaRPr>
          </a:p>
          <a:p>
            <a:pPr>
              <a:buFontTx/>
              <a:buNone/>
              <a:defRPr/>
            </a:pPr>
            <a:r>
              <a:rPr lang="nl-NL" altLang="nl-NL" sz="1600" b="1" dirty="0">
                <a:solidFill>
                  <a:srgbClr val="FF6600"/>
                </a:solidFill>
              </a:rPr>
              <a:t>Je gaat de cliënt begeleiden én </a:t>
            </a:r>
            <a:r>
              <a:rPr lang="nl-NL" altLang="nl-NL" sz="1600" b="1" u="sng" dirty="0">
                <a:solidFill>
                  <a:srgbClr val="FF6600"/>
                </a:solidFill>
              </a:rPr>
              <a:t>aansturen</a:t>
            </a:r>
            <a:r>
              <a:rPr lang="nl-NL" altLang="nl-NL" sz="1600" b="1" dirty="0">
                <a:solidFill>
                  <a:srgbClr val="FF6600"/>
                </a:solidFill>
              </a:rPr>
              <a:t> op het gebied van:</a:t>
            </a:r>
          </a:p>
          <a:p>
            <a:pPr marL="1028700" lvl="1">
              <a:buFont typeface="Arial"/>
              <a:buChar char="•"/>
              <a:defRPr/>
            </a:pPr>
            <a:r>
              <a:rPr lang="nl-NL" altLang="nl-NL" sz="1600" dirty="0">
                <a:solidFill>
                  <a:srgbClr val="000000"/>
                </a:solidFill>
              </a:rPr>
              <a:t>persoonlijke verzorging</a:t>
            </a:r>
          </a:p>
          <a:p>
            <a:pPr marL="1028700" lvl="1">
              <a:buFont typeface="Arial"/>
              <a:buChar char="•"/>
              <a:defRPr/>
            </a:pPr>
            <a:r>
              <a:rPr lang="nl-NL" altLang="nl-NL" sz="1600" dirty="0">
                <a:solidFill>
                  <a:srgbClr val="000000"/>
                </a:solidFill>
              </a:rPr>
              <a:t>wonen</a:t>
            </a:r>
          </a:p>
          <a:p>
            <a:pPr marL="1028700" lvl="1">
              <a:buFont typeface="Arial"/>
              <a:buChar char="•"/>
              <a:defRPr/>
            </a:pPr>
            <a:r>
              <a:rPr lang="nl-NL" altLang="nl-NL" sz="1600" dirty="0">
                <a:solidFill>
                  <a:srgbClr val="000000"/>
                </a:solidFill>
              </a:rPr>
              <a:t>huishouden</a:t>
            </a:r>
          </a:p>
          <a:p>
            <a:pPr marL="1028700" lvl="1">
              <a:buFont typeface="Arial"/>
              <a:buChar char="•"/>
              <a:defRPr/>
            </a:pPr>
            <a:r>
              <a:rPr lang="nl-NL" altLang="nl-NL" sz="1600" dirty="0">
                <a:solidFill>
                  <a:srgbClr val="000000"/>
                </a:solidFill>
              </a:rPr>
              <a:t>dagbesteding</a:t>
            </a:r>
          </a:p>
          <a:p>
            <a:pPr marL="1028700" lvl="1">
              <a:buFont typeface="Arial"/>
              <a:buChar char="•"/>
              <a:defRPr/>
            </a:pPr>
            <a:r>
              <a:rPr lang="nl-NL" altLang="nl-NL" sz="1600" dirty="0">
                <a:solidFill>
                  <a:srgbClr val="000000"/>
                </a:solidFill>
              </a:rPr>
              <a:t>(</a:t>
            </a:r>
            <a:r>
              <a:rPr lang="nl-NL" altLang="nl-NL" sz="1600" dirty="0" err="1">
                <a:solidFill>
                  <a:srgbClr val="000000"/>
                </a:solidFill>
              </a:rPr>
              <a:t>groeps</a:t>
            </a:r>
            <a:r>
              <a:rPr lang="nl-NL" altLang="nl-NL" sz="1600" dirty="0">
                <a:solidFill>
                  <a:srgbClr val="000000"/>
                </a:solidFill>
              </a:rPr>
              <a:t>)activiteiten</a:t>
            </a:r>
          </a:p>
          <a:p>
            <a:pPr marL="1028700" lvl="1">
              <a:buFont typeface="Arial"/>
              <a:buChar char="•"/>
              <a:defRPr/>
            </a:pPr>
            <a:endParaRPr lang="nl-NL" altLang="nl-NL" sz="1600" dirty="0">
              <a:solidFill>
                <a:srgbClr val="000000"/>
              </a:solidFill>
            </a:endParaRPr>
          </a:p>
          <a:p>
            <a:pPr>
              <a:buNone/>
              <a:defRPr/>
            </a:pPr>
            <a:r>
              <a:rPr lang="nl-NL" altLang="nl-NL" sz="1800" b="1" dirty="0">
                <a:solidFill>
                  <a:srgbClr val="FF6600"/>
                </a:solidFill>
              </a:rPr>
              <a:t>Je wordt persoonlijk begeleider van 1 of meer cliënten. Dit betekent dat:</a:t>
            </a:r>
          </a:p>
          <a:p>
            <a:pPr marL="1085850" lvl="1" indent="-342900">
              <a:buFont typeface="Arial"/>
              <a:buChar char="•"/>
              <a:defRPr/>
            </a:pPr>
            <a:r>
              <a:rPr lang="nl-NL" altLang="nl-NL" sz="1600" dirty="0">
                <a:solidFill>
                  <a:srgbClr val="000000"/>
                </a:solidFill>
              </a:rPr>
              <a:t>je moet alles rondom een cliënt kunnen regelen en aansturen.</a:t>
            </a:r>
          </a:p>
          <a:p>
            <a:pPr marL="1085850" lvl="1" indent="-342900">
              <a:buFont typeface="Arial"/>
              <a:buChar char="•"/>
              <a:defRPr/>
            </a:pPr>
            <a:r>
              <a:rPr lang="nl-NL" altLang="nl-NL" sz="1600" dirty="0">
                <a:solidFill>
                  <a:srgbClr val="000000"/>
                </a:solidFill>
              </a:rPr>
              <a:t>je coördinerende taken uitvoert.</a:t>
            </a:r>
          </a:p>
          <a:p>
            <a:pPr marL="1085850" lvl="1" indent="-342900">
              <a:buFont typeface="Arial"/>
              <a:buChar char="•"/>
              <a:defRPr/>
            </a:pPr>
            <a:r>
              <a:rPr lang="nl-NL" altLang="nl-NL" sz="1600" dirty="0">
                <a:solidFill>
                  <a:srgbClr val="000000"/>
                </a:solidFill>
              </a:rPr>
              <a:t>je zelfstandig beslissingen neemt.</a:t>
            </a:r>
          </a:p>
          <a:p>
            <a:pPr marL="1085850" lvl="1" indent="-342900">
              <a:buFont typeface="Arial"/>
              <a:buChar char="•"/>
              <a:defRPr/>
            </a:pPr>
            <a:r>
              <a:rPr lang="nl-NL" altLang="nl-NL" sz="1600" dirty="0">
                <a:solidFill>
                  <a:srgbClr val="000000"/>
                </a:solidFill>
              </a:rPr>
              <a:t>Je een ondersteuningsplan opstelt voor een cliënt</a:t>
            </a:r>
          </a:p>
          <a:p>
            <a:pPr>
              <a:lnSpc>
                <a:spcPct val="80000"/>
              </a:lnSpc>
              <a:buFontTx/>
              <a:buNone/>
              <a:defRPr/>
            </a:pPr>
            <a:endParaRPr lang="nl-NL" altLang="nl-NL" sz="1600" b="1" dirty="0">
              <a:solidFill>
                <a:srgbClr val="000000"/>
              </a:solidFill>
            </a:endParaRPr>
          </a:p>
          <a:p>
            <a:pPr>
              <a:buFontTx/>
              <a:buNone/>
              <a:defRPr/>
            </a:pPr>
            <a:endParaRPr lang="nl-NL" altLang="nl-NL" sz="1600" dirty="0">
              <a:solidFill>
                <a:srgbClr val="000000"/>
              </a:solidFill>
            </a:endParaRPr>
          </a:p>
          <a:p>
            <a:pPr>
              <a:buFontTx/>
              <a:buNone/>
              <a:defRPr/>
            </a:pPr>
            <a:endParaRPr lang="nl-NL" altLang="nl-NL" sz="2400" dirty="0">
              <a:solidFill>
                <a:srgbClr val="000000"/>
              </a:solidFill>
            </a:endParaRPr>
          </a:p>
          <a:p>
            <a:pPr>
              <a:buFontTx/>
              <a:buNone/>
              <a:defRPr/>
            </a:pPr>
            <a:endParaRPr lang="nl-NL" altLang="nl-NL" sz="1200" dirty="0">
              <a:solidFill>
                <a:srgbClr val="000000"/>
              </a:solidFill>
            </a:endParaRPr>
          </a:p>
          <a:p>
            <a:pPr>
              <a:buFontTx/>
              <a:buNone/>
              <a:defRPr/>
            </a:pPr>
            <a:endParaRPr lang="nl-NL" altLang="nl-NL" sz="1200" dirty="0">
              <a:solidFill>
                <a:srgbClr val="000000"/>
              </a:solidFill>
            </a:endParaRPr>
          </a:p>
          <a:p>
            <a:pP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p:txBody>
      </p:sp>
    </p:spTree>
    <p:extLst>
      <p:ext uri="{BB962C8B-B14F-4D97-AF65-F5344CB8AC3E}">
        <p14:creationId xmlns:p14="http://schemas.microsoft.com/office/powerpoint/2010/main" val="311266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675" name="Rectangle 3"/>
          <p:cNvSpPr>
            <a:spLocks noGrp="1" noChangeArrowheads="1"/>
          </p:cNvSpPr>
          <p:nvPr>
            <p:ph type="body" idx="1"/>
          </p:nvPr>
        </p:nvSpPr>
        <p:spPr>
          <a:xfrm>
            <a:off x="900113" y="476250"/>
            <a:ext cx="7772400" cy="4114800"/>
          </a:xfrm>
        </p:spPr>
        <p:txBody>
          <a:bodyPr/>
          <a:lstStyle/>
          <a:p>
            <a:pPr algn="ctr" eaLnBrk="1" hangingPunct="1">
              <a:buFontTx/>
              <a:buNone/>
            </a:pPr>
            <a:endParaRPr lang="nl-NL" altLang="nl-NL" b="1" dirty="0"/>
          </a:p>
          <a:p>
            <a:pPr algn="ctr" eaLnBrk="1" hangingPunct="1">
              <a:buFontTx/>
              <a:buNone/>
            </a:pPr>
            <a:endParaRPr lang="nl-NL" altLang="nl-NL" b="1" dirty="0"/>
          </a:p>
        </p:txBody>
      </p:sp>
      <p:sp>
        <p:nvSpPr>
          <p:cNvPr id="22532" name="Rectangle 3"/>
          <p:cNvSpPr txBox="1">
            <a:spLocks noChangeArrowheads="1"/>
          </p:cNvSpPr>
          <p:nvPr/>
        </p:nvSpPr>
        <p:spPr bwMode="auto">
          <a:xfrm>
            <a:off x="-21587" y="0"/>
            <a:ext cx="4427538" cy="5881688"/>
          </a:xfrm>
          <a:prstGeom prst="rect">
            <a:avLst/>
          </a:prstGeom>
          <a:solidFill>
            <a:schemeClr val="accent3"/>
          </a:solidFill>
          <a:ln>
            <a:noFill/>
          </a:ln>
        </p:spPr>
        <p:txBody>
          <a:bodyPr/>
          <a:lstStyle>
            <a:lvl1pPr>
              <a:spcBef>
                <a:spcPct val="20000"/>
              </a:spcBef>
              <a:buChar char="•"/>
              <a:defRPr sz="3200">
                <a:solidFill>
                  <a:schemeClr val="tx1"/>
                </a:solidFill>
                <a:latin typeface="Arial" panose="020B0604020202020204" pitchFamily="34" charset="0"/>
                <a:ea typeface="ヒラギノ角ゴ Pro W3" pitchFamily="-8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8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8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8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9pPr>
          </a:lstStyle>
          <a:p>
            <a:pPr>
              <a:buFontTx/>
              <a:buNone/>
              <a:defRPr/>
            </a:pPr>
            <a:endParaRPr lang="nl-NL" altLang="nl-NL" sz="1200" dirty="0">
              <a:solidFill>
                <a:srgbClr val="000000"/>
              </a:solidFill>
            </a:endParaRPr>
          </a:p>
          <a:p>
            <a:pPr>
              <a:lnSpc>
                <a:spcPct val="80000"/>
              </a:lnSpc>
              <a:buFontTx/>
              <a:buNone/>
              <a:defRPr/>
            </a:pPr>
            <a:endParaRPr lang="nl-NL" altLang="nl-NL" sz="2800" b="1" dirty="0">
              <a:solidFill>
                <a:srgbClr val="FF6600"/>
              </a:solidFill>
            </a:endParaRPr>
          </a:p>
          <a:p>
            <a:pPr>
              <a:lnSpc>
                <a:spcPct val="80000"/>
              </a:lnSpc>
              <a:buFontTx/>
              <a:buNone/>
              <a:defRPr/>
            </a:pPr>
            <a:r>
              <a:rPr lang="nl-NL" altLang="nl-NL" sz="2800" b="1" dirty="0">
                <a:solidFill>
                  <a:schemeClr val="bg1"/>
                </a:solidFill>
                <a:highlight>
                  <a:srgbClr val="FF6600"/>
                </a:highlight>
              </a:rPr>
              <a:t>De opleiding bestaat uit:</a:t>
            </a:r>
          </a:p>
          <a:p>
            <a:pPr>
              <a:buFontTx/>
              <a:buNone/>
              <a:defRPr/>
            </a:pPr>
            <a:endParaRPr lang="nl-NL" altLang="nl-NL" sz="1200" dirty="0">
              <a:solidFill>
                <a:schemeClr val="bg1"/>
              </a:solidFill>
              <a:highlight>
                <a:srgbClr val="FF6600"/>
              </a:highlight>
            </a:endParaRPr>
          </a:p>
          <a:p>
            <a:pPr>
              <a:buFontTx/>
              <a:buNone/>
              <a:defRPr/>
            </a:pPr>
            <a:endParaRPr lang="nl-NL" altLang="nl-NL" sz="2000" dirty="0">
              <a:solidFill>
                <a:srgbClr val="000000"/>
              </a:solidFill>
            </a:endParaRPr>
          </a:p>
          <a:p>
            <a:pP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a:buFontTx/>
              <a:buNone/>
              <a:defRPr/>
            </a:pPr>
            <a:endParaRPr lang="nl-NL" altLang="nl-NL" b="1" dirty="0">
              <a:solidFill>
                <a:srgbClr val="000000"/>
              </a:solidFill>
            </a:endParaRPr>
          </a:p>
          <a:p>
            <a:pPr algn="ct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a:p>
            <a:pPr eaLnBrk="1" hangingPunct="1">
              <a:lnSpc>
                <a:spcPct val="90000"/>
              </a:lnSpc>
              <a:buFontTx/>
              <a:buNone/>
              <a:defRPr/>
            </a:pPr>
            <a:endParaRPr lang="nl-NL" altLang="nl-NL" b="1" dirty="0">
              <a:solidFill>
                <a:srgbClr val="000000"/>
              </a:solidFill>
            </a:endParaRPr>
          </a:p>
        </p:txBody>
      </p:sp>
      <p:pic>
        <p:nvPicPr>
          <p:cNvPr id="6" name="Afbeelding 3"/>
          <p:cNvPicPr>
            <a:picLocks noChangeAspect="1"/>
          </p:cNvPicPr>
          <p:nvPr/>
        </p:nvPicPr>
        <p:blipFill rotWithShape="1">
          <a:blip r:embed="rId4">
            <a:extLst>
              <a:ext uri="{28A0092B-C50C-407E-A947-70E740481C1C}">
                <a14:useLocalDpi xmlns:a14="http://schemas.microsoft.com/office/drawing/2010/main" val="0"/>
              </a:ext>
            </a:extLst>
          </a:blip>
          <a:srcRect l="22765" t="23859" b="17541"/>
          <a:stretch/>
        </p:blipFill>
        <p:spPr bwMode="auto">
          <a:xfrm>
            <a:off x="539552" y="1268760"/>
            <a:ext cx="7855600" cy="4328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00612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19" name="Afbeelding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88" y="0"/>
            <a:ext cx="9177338" cy="6237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3"/>
          <p:cNvSpPr txBox="1">
            <a:spLocks noChangeArrowheads="1"/>
          </p:cNvSpPr>
          <p:nvPr/>
        </p:nvSpPr>
        <p:spPr bwMode="auto">
          <a:xfrm>
            <a:off x="-15876" y="3164721"/>
            <a:ext cx="9191625" cy="3144599"/>
          </a:xfrm>
          <a:prstGeom prst="rect">
            <a:avLst/>
          </a:prstGeom>
          <a:solidFill>
            <a:schemeClr val="accent3"/>
          </a:solidFill>
          <a:ln>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algn="ctr" eaLnBrk="1" hangingPunct="1">
              <a:lnSpc>
                <a:spcPct val="80000"/>
              </a:lnSpc>
              <a:buFontTx/>
              <a:buNone/>
              <a:defRPr/>
            </a:pPr>
            <a:endParaRPr lang="nl-NL" b="1" dirty="0">
              <a:solidFill>
                <a:schemeClr val="bg1"/>
              </a:solidFill>
              <a:highlight>
                <a:srgbClr val="FF6600"/>
              </a:highlight>
            </a:endParaRPr>
          </a:p>
          <a:p>
            <a:pPr marL="0" indent="0" eaLnBrk="1" hangingPunct="1">
              <a:lnSpc>
                <a:spcPct val="80000"/>
              </a:lnSpc>
              <a:buFontTx/>
              <a:buNone/>
              <a:defRPr/>
            </a:pPr>
            <a:r>
              <a:rPr lang="nl-NL" b="1" dirty="0">
                <a:solidFill>
                  <a:schemeClr val="bg1"/>
                </a:solidFill>
                <a:highlight>
                  <a:srgbClr val="FF6600"/>
                </a:highlight>
              </a:rPr>
              <a:t>Beroepspraktijkvorming (stage):</a:t>
            </a:r>
          </a:p>
          <a:p>
            <a:pPr>
              <a:defRPr/>
            </a:pPr>
            <a:endParaRPr lang="nl-NL" sz="2400" b="1" dirty="0"/>
          </a:p>
          <a:p>
            <a:pPr>
              <a:defRPr/>
            </a:pPr>
            <a:r>
              <a:rPr lang="nl-NL" sz="2000" dirty="0"/>
              <a:t>Stage in elk leerjaar, 2 of meer dagen per week.</a:t>
            </a:r>
          </a:p>
          <a:p>
            <a:pPr>
              <a:defRPr/>
            </a:pPr>
            <a:r>
              <a:rPr lang="nl-NL" sz="2000" dirty="0"/>
              <a:t>Stageplaats wordt toegewezen door school.</a:t>
            </a:r>
          </a:p>
          <a:p>
            <a:pPr>
              <a:defRPr/>
            </a:pPr>
            <a:r>
              <a:rPr lang="nl-NL" sz="2000" dirty="0"/>
              <a:t>Kan bestaan uit avonddiensten, weekenden soms ook in vakantie.</a:t>
            </a:r>
          </a:p>
          <a:p>
            <a:pPr>
              <a:defRPr/>
            </a:pPr>
            <a:r>
              <a:rPr lang="nl-NL" sz="2000" dirty="0"/>
              <a:t>Mogelijkheid tot buitenlandstage in Berlijn of in de vorm van </a:t>
            </a:r>
            <a:r>
              <a:rPr lang="nl-NL" sz="2000" dirty="0" err="1"/>
              <a:t>summercamps</a:t>
            </a:r>
            <a:r>
              <a:rPr lang="nl-NL" sz="2000" dirty="0"/>
              <a:t> in Amerika. </a:t>
            </a:r>
          </a:p>
          <a:p>
            <a:pPr>
              <a:defRPr/>
            </a:pPr>
            <a:endParaRPr lang="nl-NL" sz="2400" b="1" dirty="0"/>
          </a:p>
        </p:txBody>
      </p:sp>
    </p:spTree>
    <p:extLst>
      <p:ext uri="{BB962C8B-B14F-4D97-AF65-F5344CB8AC3E}">
        <p14:creationId xmlns:p14="http://schemas.microsoft.com/office/powerpoint/2010/main" val="99729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Afbeelding 1" descr="ROC-DSB-CM-13xxx-PPT-format-BEELD-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3" y="7938"/>
            <a:ext cx="9126538"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8915" name="Afbeelding 1"/>
          <p:cNvPicPr>
            <a:picLocks noChangeAspect="1"/>
          </p:cNvPicPr>
          <p:nvPr/>
        </p:nvPicPr>
        <p:blipFill rotWithShape="1">
          <a:blip r:embed="rId4">
            <a:extLst>
              <a:ext uri="{28A0092B-C50C-407E-A947-70E740481C1C}">
                <a14:useLocalDpi xmlns:a14="http://schemas.microsoft.com/office/drawing/2010/main" val="0"/>
              </a:ext>
            </a:extLst>
          </a:blip>
          <a:srcRect l="17506"/>
          <a:stretch/>
        </p:blipFill>
        <p:spPr bwMode="auto">
          <a:xfrm>
            <a:off x="5581176" y="0"/>
            <a:ext cx="3592222" cy="5805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7" name="Rectangle 3"/>
          <p:cNvSpPr txBox="1">
            <a:spLocks noChangeArrowheads="1"/>
          </p:cNvSpPr>
          <p:nvPr/>
        </p:nvSpPr>
        <p:spPr bwMode="auto">
          <a:xfrm>
            <a:off x="0" y="0"/>
            <a:ext cx="5220072" cy="6021388"/>
          </a:xfrm>
          <a:prstGeom prst="rect">
            <a:avLst/>
          </a:prstGeom>
          <a:solidFill>
            <a:schemeClr val="accent3"/>
          </a:solidFill>
          <a:ln>
            <a:noFill/>
          </a:ln>
        </p:spPr>
        <p:txBody>
          <a:bodyPr anchor="t"/>
          <a:lstStyle>
            <a:lvl1pPr marL="342900" indent="-342900">
              <a:spcBef>
                <a:spcPct val="20000"/>
              </a:spcBef>
              <a:buChar char="•"/>
              <a:defRPr sz="3200">
                <a:solidFill>
                  <a:schemeClr val="tx1"/>
                </a:solidFill>
                <a:latin typeface="Arial" panose="020B0604020202020204" pitchFamily="34" charset="0"/>
                <a:ea typeface="ヒラギノ角ゴ Pro W3" pitchFamily="-8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8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8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8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8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84" charset="-128"/>
              </a:defRPr>
            </a:lvl9pPr>
          </a:lstStyle>
          <a:p>
            <a:pPr eaLnBrk="1" hangingPunct="1">
              <a:lnSpc>
                <a:spcPct val="80000"/>
              </a:lnSpc>
              <a:buFontTx/>
              <a:buNone/>
              <a:defRPr/>
            </a:pPr>
            <a:endParaRPr lang="nl-NL" altLang="nl-NL" b="1" dirty="0"/>
          </a:p>
          <a:p>
            <a:pPr eaLnBrk="1" hangingPunct="1">
              <a:lnSpc>
                <a:spcPct val="80000"/>
              </a:lnSpc>
              <a:buFontTx/>
              <a:buNone/>
              <a:defRPr/>
            </a:pPr>
            <a:r>
              <a:rPr lang="nl-NL" altLang="nl-NL" b="1" dirty="0">
                <a:solidFill>
                  <a:schemeClr val="bg1"/>
                </a:solidFill>
                <a:highlight>
                  <a:srgbClr val="FF6600"/>
                </a:highlight>
              </a:rPr>
              <a:t>Toelating:</a:t>
            </a:r>
          </a:p>
          <a:p>
            <a:pPr eaLnBrk="1" hangingPunct="1">
              <a:buFontTx/>
              <a:buNone/>
              <a:defRPr/>
            </a:pPr>
            <a:endParaRPr lang="nl-NL" altLang="nl-NL" sz="1800" b="1" dirty="0"/>
          </a:p>
          <a:p>
            <a:pPr marL="0" indent="0" eaLnBrk="1" hangingPunct="1">
              <a:buNone/>
              <a:defRPr/>
            </a:pPr>
            <a:endParaRPr lang="nl-NL" altLang="nl-NL" sz="1600" dirty="0"/>
          </a:p>
          <a:p>
            <a:pPr lvl="1" eaLnBrk="1" hangingPunct="1">
              <a:buFont typeface="Arial"/>
              <a:buChar char="•"/>
              <a:defRPr/>
            </a:pPr>
            <a:r>
              <a:rPr lang="nl-NL" altLang="nl-NL" sz="1600" dirty="0"/>
              <a:t>theoretische leerweg </a:t>
            </a:r>
          </a:p>
          <a:p>
            <a:pPr lvl="1" eaLnBrk="1" hangingPunct="1">
              <a:buFont typeface="Arial"/>
              <a:buChar char="•"/>
              <a:defRPr/>
            </a:pPr>
            <a:r>
              <a:rPr lang="nl-NL" altLang="nl-NL" sz="1600" dirty="0"/>
              <a:t>gemengde leerweg </a:t>
            </a:r>
          </a:p>
          <a:p>
            <a:pPr lvl="1" eaLnBrk="1" hangingPunct="1">
              <a:buFont typeface="Arial"/>
              <a:buChar char="•"/>
              <a:defRPr/>
            </a:pPr>
            <a:r>
              <a:rPr lang="nl-NL" altLang="nl-NL" sz="1600" dirty="0"/>
              <a:t>kaderberoepsgerichte leerweg </a:t>
            </a:r>
          </a:p>
          <a:p>
            <a:pPr lvl="1" eaLnBrk="1" hangingPunct="1">
              <a:buFont typeface="Arial"/>
              <a:buChar char="•"/>
              <a:defRPr/>
            </a:pPr>
            <a:r>
              <a:rPr lang="nl-NL" altLang="nl-NL" sz="1600" dirty="0"/>
              <a:t>diploma niveau 2 </a:t>
            </a:r>
          </a:p>
          <a:p>
            <a:pPr lvl="1" eaLnBrk="1" hangingPunct="1">
              <a:buFont typeface="Arial"/>
              <a:buChar char="•"/>
              <a:defRPr/>
            </a:pPr>
            <a:r>
              <a:rPr lang="nl-NL" altLang="nl-NL" sz="1600" dirty="0"/>
              <a:t>diploma niveau 3</a:t>
            </a:r>
          </a:p>
          <a:p>
            <a:pPr lvl="1" eaLnBrk="1" hangingPunct="1">
              <a:buFont typeface="Arial"/>
              <a:buChar char="•"/>
              <a:defRPr/>
            </a:pPr>
            <a:r>
              <a:rPr lang="nl-NL" altLang="nl-NL" sz="1600" dirty="0"/>
              <a:t>diploma niveau 4</a:t>
            </a:r>
          </a:p>
          <a:p>
            <a:pPr lvl="1" eaLnBrk="1" hangingPunct="1">
              <a:buFont typeface="Arial"/>
              <a:buChar char="•"/>
              <a:defRPr/>
            </a:pPr>
            <a:r>
              <a:rPr lang="nl-NL" altLang="nl-NL" sz="1600" dirty="0"/>
              <a:t>overgangsbewijs HAVO 3 naar 4 of VWO 3 naar 4</a:t>
            </a:r>
          </a:p>
          <a:p>
            <a:pPr eaLnBrk="1" hangingPunct="1">
              <a:defRPr/>
            </a:pPr>
            <a:endParaRPr lang="nl-NL" altLang="nl-NL" sz="1600" dirty="0"/>
          </a:p>
          <a:p>
            <a:pPr eaLnBrk="1" hangingPunct="1">
              <a:defRPr/>
            </a:pPr>
            <a:r>
              <a:rPr lang="nl-NL" altLang="nl-NL" sz="1600" dirty="0"/>
              <a:t>Verklaring omtrent Gedrag (kunnen overleggen voor stage-aanvang)</a:t>
            </a:r>
          </a:p>
          <a:p>
            <a:pPr eaLnBrk="1" hangingPunct="1">
              <a:defRPr/>
            </a:pPr>
            <a:endParaRPr lang="nl-NL" altLang="nl-NL" sz="1600" dirty="0"/>
          </a:p>
          <a:p>
            <a:pPr marL="0" indent="0" eaLnBrk="1" hangingPunct="1">
              <a:buNone/>
              <a:defRPr/>
            </a:pPr>
            <a:r>
              <a:rPr lang="nl-NL" altLang="nl-NL" sz="1600" dirty="0">
                <a:latin typeface="Arial"/>
                <a:ea typeface="ヒラギノ角ゴ Pro W3"/>
              </a:rPr>
              <a:t>Let op! Aanmelden moet vóór 1 april 2022!</a:t>
            </a:r>
            <a:endParaRPr lang="nl-NL" altLang="nl-NL" sz="1600" dirty="0">
              <a:latin typeface="Arial"/>
              <a:ea typeface="ヒラギノ角ゴ Pro W3"/>
              <a:cs typeface="Arial"/>
            </a:endParaRPr>
          </a:p>
          <a:p>
            <a:pPr eaLnBrk="1" hangingPunct="1">
              <a:buFontTx/>
              <a:buNone/>
              <a:defRPr/>
            </a:pPr>
            <a:endParaRPr lang="nl-NL" altLang="nl-NL" sz="2400" dirty="0"/>
          </a:p>
          <a:p>
            <a:pPr eaLnBrk="1" hangingPunct="1">
              <a:lnSpc>
                <a:spcPct val="90000"/>
              </a:lnSpc>
              <a:buFontTx/>
              <a:buNone/>
              <a:defRPr/>
            </a:pPr>
            <a:endParaRPr lang="nl-NL" altLang="nl-NL" b="1" dirty="0"/>
          </a:p>
        </p:txBody>
      </p:sp>
    </p:spTree>
    <p:extLst>
      <p:ext uri="{BB962C8B-B14F-4D97-AF65-F5344CB8AC3E}">
        <p14:creationId xmlns:p14="http://schemas.microsoft.com/office/powerpoint/2010/main" val="597598644"/>
      </p:ext>
    </p:extLst>
  </p:cSld>
  <p:clrMapOvr>
    <a:masterClrMapping/>
  </p:clrMapOvr>
</p:sld>
</file>

<file path=ppt/theme/theme1.xml><?xml version="1.0" encoding="utf-8"?>
<a:theme xmlns:a="http://schemas.openxmlformats.org/drawingml/2006/main" name="Powerpoint voorlichting 2017 MZ-2">
  <a:themeElements>
    <a:clrScheme name="Lege 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ge presentatie">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defRPr>
        </a:defPPr>
      </a:lstStyle>
    </a:lnDef>
  </a:objectDefaults>
  <a:extraClrSchemeLst>
    <a:extraClrScheme>
      <a:clrScheme name="Lege 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ge 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ge 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ge 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ge 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ge 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ge presentat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ge 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ge 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ge 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ge 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ge 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owerpoint voorlichting 2017 MZ.potx" id="{F0436F71-C425-4450-8ACF-20E255A554CE}" vid="{87289FC4-1865-480D-89B1-52124FE51823}"/>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p:properties xmlns:p="http://schemas.microsoft.com/office/2006/metadata/properties" xmlns:xsi="http://www.w3.org/2001/XMLSchema-instance" xmlns:pc="http://schemas.microsoft.com/office/infopath/2007/PartnerControls">
  <documentManagement>
    <SharedWithUsers xmlns="ec5af831-0fdb-4816-b38c-42aded8ce916">
      <UserInfo>
        <DisplayName>Eveline Dinghs</DisplayName>
        <AccountId>82</AccountId>
        <AccountType/>
      </UserInfo>
      <UserInfo>
        <DisplayName>Tineke Mouthaan</DisplayName>
        <AccountId>77</AccountId>
        <AccountType/>
      </UserInfo>
    </SharedWithUser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1A4C682445BBC447849A4F6B621F9CF5" ma:contentTypeVersion="5" ma:contentTypeDescription="Een nieuw document maken." ma:contentTypeScope="" ma:versionID="7c6e685d431f18ea2043d1f0682a5ad4">
  <xsd:schema xmlns:xsd="http://www.w3.org/2001/XMLSchema" xmlns:xs="http://www.w3.org/2001/XMLSchema" xmlns:p="http://schemas.microsoft.com/office/2006/metadata/properties" xmlns:ns2="bbfe0aa8-b6a7-4b38-8c05-28b459537449" xmlns:ns3="ec5af831-0fdb-4816-b38c-42aded8ce916" targetNamespace="http://schemas.microsoft.com/office/2006/metadata/properties" ma:root="true" ma:fieldsID="7bbe854096e1fac2f6f339d38d13b7ac" ns2:_="" ns3:_="">
    <xsd:import namespace="bbfe0aa8-b6a7-4b38-8c05-28b459537449"/>
    <xsd:import namespace="ec5af831-0fdb-4816-b38c-42aded8ce91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e0aa8-b6a7-4b38-8c05-28b4595374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5af831-0fdb-4816-b38c-42aded8ce91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B4F7DE-7691-4556-B4A8-03F5B1341929}">
  <ds:schemaRefs>
    <ds:schemaRef ds:uri="http://schemas.microsoft.com/sharepoint/v3/contenttype/forms"/>
  </ds:schemaRefs>
</ds:datastoreItem>
</file>

<file path=customXml/itemProps2.xml><?xml version="1.0" encoding="utf-8"?>
<ds:datastoreItem xmlns:ds="http://schemas.openxmlformats.org/officeDocument/2006/customXml" ds:itemID="{1435E824-A880-4A49-AECD-209AF97A2003}">
  <ds:schemaRefs>
    <ds:schemaRef ds:uri="Microsoft.SharePoint.Taxonomy.ContentTypeSync"/>
  </ds:schemaRefs>
</ds:datastoreItem>
</file>

<file path=customXml/itemProps3.xml><?xml version="1.0" encoding="utf-8"?>
<ds:datastoreItem xmlns:ds="http://schemas.openxmlformats.org/officeDocument/2006/customXml" ds:itemID="{0439CBC1-7D0B-4AAD-A0A6-26460662E5E3}">
  <ds:schemaRefs>
    <ds:schemaRef ds:uri="http://schemas.microsoft.com/office/2006/metadata/properties"/>
    <ds:schemaRef ds:uri="http://schemas.microsoft.com/office/infopath/2007/PartnerControls"/>
    <ds:schemaRef ds:uri="ec5af831-0fdb-4816-b38c-42aded8ce916"/>
  </ds:schemaRefs>
</ds:datastoreItem>
</file>

<file path=customXml/itemProps4.xml><?xml version="1.0" encoding="utf-8"?>
<ds:datastoreItem xmlns:ds="http://schemas.openxmlformats.org/officeDocument/2006/customXml" ds:itemID="{7D3EB887-318B-4262-8D27-3F699FA239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fe0aa8-b6a7-4b38-8c05-28b459537449"/>
    <ds:schemaRef ds:uri="ec5af831-0fdb-4816-b38c-42aded8ce9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Powerpoint voorlichting 2017 MZ-2.potx</Template>
  <TotalTime>1356</TotalTime>
  <Words>1038</Words>
  <Application>Microsoft Office PowerPoint</Application>
  <PresentationFormat>Diavoorstelling (4:3)</PresentationFormat>
  <Paragraphs>198</Paragraphs>
  <Slides>13</Slides>
  <Notes>13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Aharoni</vt:lpstr>
      <vt:lpstr>Arial</vt:lpstr>
      <vt:lpstr>Arial Black</vt:lpstr>
      <vt:lpstr>Kalinga</vt:lpstr>
      <vt:lpstr>ヒラギノ角ゴ Pro W3</vt:lpstr>
      <vt:lpstr>Powerpoint voorlichting 2017 MZ-2</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Microsoft Office-gebruiker</dc:creator>
  <cp:lastModifiedBy>Muriel van den Berg</cp:lastModifiedBy>
  <cp:revision>121</cp:revision>
  <dcterms:created xsi:type="dcterms:W3CDTF">2016-09-16T06:31:08Z</dcterms:created>
  <dcterms:modified xsi:type="dcterms:W3CDTF">2021-11-22T13:16:44Z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oort">
    <vt:lpwstr>1</vt:lpwstr>
  </property>
  <property fmtid="{D5CDD505-2E9C-101B-9397-08002B2CF9AE}" pid="3" name="ContentType">
    <vt:lpwstr>Document</vt:lpwstr>
  </property>
  <property fmtid="{D5CDD505-2E9C-101B-9397-08002B2CF9AE}" pid="4" name="Datum">
    <vt:lpwstr/>
  </property>
  <property fmtid="{D5CDD505-2E9C-101B-9397-08002B2CF9AE}" pid="5" name="Categorie">
    <vt:lpwstr/>
  </property>
  <property fmtid="{D5CDD505-2E9C-101B-9397-08002B2CF9AE}" pid="6" name="ContentTypeId">
    <vt:lpwstr>0x0101001A4C682445BBC447849A4F6B621F9CF5</vt:lpwstr>
  </property>
  <property fmtid="{D5CDD505-2E9C-101B-9397-08002B2CF9AE}" pid="7" name="Order">
    <vt:r8>46200</vt:r8>
  </property>
  <property fmtid="{D5CDD505-2E9C-101B-9397-08002B2CF9AE}" pid="8" name="xd_Signature">
    <vt:bool>false</vt:bool>
  </property>
  <property fmtid="{D5CDD505-2E9C-101B-9397-08002B2CF9AE}" pid="9" name="xd_ProgID">
    <vt:lpwstr/>
  </property>
  <property fmtid="{D5CDD505-2E9C-101B-9397-08002B2CF9AE}" pid="10" name="TemplateUrl">
    <vt:lpwstr/>
  </property>
  <property fmtid="{D5CDD505-2E9C-101B-9397-08002B2CF9AE}" pid="11" name="ComplianceAssetId">
    <vt:lpwstr/>
  </property>
  <property fmtid="{D5CDD505-2E9C-101B-9397-08002B2CF9AE}" pid="12" name="AuthorIds_UIVersion_3584">
    <vt:lpwstr>83</vt:lpwstr>
  </property>
  <property fmtid="{D5CDD505-2E9C-101B-9397-08002B2CF9AE}" pid="13" name="SharedWithUsers">
    <vt:lpwstr>82;#Eveline Dinghs</vt:lpwstr>
  </property>
  <property fmtid="{D5CDD505-2E9C-101B-9397-08002B2CF9AE}" pid="14" name="AuthorIds_UIVersion_5120">
    <vt:lpwstr>83</vt:lpwstr>
  </property>
</Properties>
</file>