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</p:sldMasterIdLst>
  <p:notesMasterIdLst>
    <p:notesMasterId r:id="rId21"/>
  </p:notesMasterIdLst>
  <p:sldIdLst>
    <p:sldId id="256" r:id="rId6"/>
    <p:sldId id="474" r:id="rId7"/>
    <p:sldId id="257" r:id="rId8"/>
    <p:sldId id="263" r:id="rId9"/>
    <p:sldId id="267" r:id="rId10"/>
    <p:sldId id="269" r:id="rId11"/>
    <p:sldId id="473" r:id="rId12"/>
    <p:sldId id="268" r:id="rId13"/>
    <p:sldId id="467" r:id="rId14"/>
    <p:sldId id="270" r:id="rId15"/>
    <p:sldId id="446" r:id="rId16"/>
    <p:sldId id="271" r:id="rId17"/>
    <p:sldId id="272" r:id="rId18"/>
    <p:sldId id="274" r:id="rId19"/>
    <p:sldId id="273" r:id="rId20"/>
  </p:sldIdLst>
  <p:sldSz cx="12192000" cy="6858000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oline Bezooijen, van" initials="CBv" lastIdx="1" clrIdx="0">
    <p:extLst>
      <p:ext uri="{19B8F6BF-5375-455C-9EA6-DF929625EA0E}">
        <p15:presenceInfo xmlns:p15="http://schemas.microsoft.com/office/powerpoint/2012/main" userId="S::cvanbezooijen@roc-nijmegen.nl::03e1a9b0-f922-4a20-91d4-3b6e368009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F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5E2DB6-162F-420D-B124-8F84390CD93C}" v="342" dt="2022-11-14T12:04:59.158"/>
    <p1510:client id="{90EB1CA4-8E57-46D4-8CC4-2901B32A77F3}" v="35" dt="2022-11-14T11:32:24.045"/>
    <p1510:client id="{C4DEC05B-C339-465D-A4C2-04CFF1347FC3}" v="14" dt="2022-11-14T10:13:03.2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8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B9F6B94E-30EA-5540-B9F7-32DF651282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16EFAE9-C077-8447-8A19-2BC43A6F2F2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896B87-8797-804B-9227-C7C33B7756C6}" type="datetimeFigureOut">
              <a:rPr lang="nl-NL"/>
              <a:pPr>
                <a:defRPr/>
              </a:pPr>
              <a:t>3-1-2023</a:t>
            </a:fld>
            <a:endParaRPr lang="nl-NL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D7BD834A-7F9C-8E42-BD16-269051A911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55557C4F-40B1-CD4D-9509-475D89FF1D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94D8E20-9D36-E04C-A4FA-C17600572B3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AF7A56-F797-364D-84DE-9F076EE796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F96F712-58F7-E042-B8CA-9F33E0C96CB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AAE95-B37F-4D2A-8251-6DB465EFA4F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095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AAE95-B37F-4D2A-8251-6DB465EFA4FE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95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838201" y="642221"/>
            <a:ext cx="9035473" cy="1325563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1"/>
          <p:cNvSpPr>
            <a:spLocks noGrp="1"/>
          </p:cNvSpPr>
          <p:nvPr>
            <p:ph type="subTitle" idx="1"/>
          </p:nvPr>
        </p:nvSpPr>
        <p:spPr>
          <a:xfrm>
            <a:off x="838200" y="4144297"/>
            <a:ext cx="7627925" cy="1600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 baseline="0"/>
            </a:lvl1pPr>
          </a:lstStyle>
          <a:p>
            <a:pPr lvl="0"/>
            <a:r>
              <a:rPr lang="nl-NL"/>
              <a:t>Klikken om de ondertitelstijl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6497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subkop 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828801"/>
            <a:ext cx="7627925" cy="719667"/>
          </a:xfrm>
        </p:spPr>
        <p:txBody>
          <a:bodyPr/>
          <a:lstStyle>
            <a:lvl1pPr marL="0" indent="0" algn="l">
              <a:buNone/>
              <a:defRPr sz="2400" b="1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9695688" cy="13255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3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0571"/>
            <a:ext cx="10515600" cy="431169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3914345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62870"/>
          </a:xfrm>
        </p:spPr>
        <p:txBody>
          <a:bodyPr rtlCol="0">
            <a:normAutofit/>
          </a:bodyPr>
          <a:lstStyle/>
          <a:p>
            <a:pPr lv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18442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30"/>
            <a:ext cx="10515600" cy="13160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37308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373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376128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 [met grafiek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46575"/>
          </a:xfrm>
        </p:spPr>
        <p:txBody>
          <a:bodyPr/>
          <a:lstStyle>
            <a:lvl1pPr>
              <a:defRPr sz="24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6172200" y="1825625"/>
            <a:ext cx="5181600" cy="4346575"/>
          </a:xfrm>
        </p:spPr>
        <p:txBody>
          <a:bodyPr/>
          <a:lstStyle>
            <a:lvl1pPr>
              <a:defRPr sz="24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94933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ard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838200" y="1865252"/>
            <a:ext cx="10515600" cy="38766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3321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322FF9E-ED0D-A145-9E02-DCFEB00D14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Titelstijl van model bewerken</a:t>
            </a:r>
            <a:endParaRPr lang="en-US" altLang="nl-N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0288784-0190-E549-B707-245F2B23DC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tekststijl van het model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84" r:id="rId3"/>
    <p:sldLayoutId id="2147483685" r:id="rId4"/>
    <p:sldLayoutId id="2147483686" r:id="rId5"/>
    <p:sldLayoutId id="2147483687" r:id="rId6"/>
    <p:sldLayoutId id="2147483690" r:id="rId7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defRPr sz="2400" kern="1200">
          <a:solidFill>
            <a:srgbClr val="181818"/>
          </a:solidFill>
          <a:latin typeface="+mj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.AppleSystemUIFont"/>
        <a:buChar char="–"/>
        <a:defRPr sz="2400" kern="1200">
          <a:solidFill>
            <a:srgbClr val="18181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8181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ourier New" panose="02070309020205020404" pitchFamily="49" charset="0"/>
        <a:buChar char="o"/>
        <a:defRPr kern="1200">
          <a:solidFill>
            <a:srgbClr val="18181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Wingdings" pitchFamily="2" charset="2"/>
        <a:buChar char="§"/>
        <a:defRPr kern="1200">
          <a:solidFill>
            <a:srgbClr val="18181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-nijmegen.nl/mbo-opleidingen/ict-media" TargetMode="External"/><Relationship Id="rId2" Type="http://schemas.openxmlformats.org/officeDocument/2006/relationships/hyperlink" Target="https://www.roc-nijmegen.nl/mbo-opleidingen/bouw-en-afbouw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roc-nijmegen.nl/mbo-opleidingen/techniek-en-engineering" TargetMode="External"/><Relationship Id="rId4" Type="http://schemas.openxmlformats.org/officeDocument/2006/relationships/hyperlink" Target="https://www.roc-nijmegen.nl/mbo-opleidingen/mobiliteit-transport-logistiek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c-nijmegen.nl/mbo-opleidingen/folder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-nijmegen.nl/organisatie/startpunt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-nijmegen.nl/mbo-opleidingen/folder" TargetMode="External"/><Relationship Id="rId2" Type="http://schemas.openxmlformats.org/officeDocument/2006/relationships/hyperlink" Target="https://www.roc-nijmegen.nl/interessetest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roc-nijmegen.nl/mbo-opleidingen/open-dagen" TargetMode="External"/><Relationship Id="rId5" Type="http://schemas.openxmlformats.org/officeDocument/2006/relationships/hyperlink" Target="https://www.roc-nijmegen.nl/online-voorlichting?utm_source=decanen&amp;utm_medium=presentatie&amp;utm_term=&amp;utm_content=&amp;utm_campaign=mbo" TargetMode="External"/><Relationship Id="rId4" Type="http://schemas.openxmlformats.org/officeDocument/2006/relationships/hyperlink" Target="https://www.roc-nijmegen.nl/hulp-bij-studiekeuze/adviesgesprek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c-nijmegen.nl/mbo-opleidingen/meelopen#filter_beroepsopleidingen-lbl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Hetstartpunt@roc-nijmegen.n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-nijmegen.nl/locatie" TargetMode="External"/><Relationship Id="rId2" Type="http://schemas.openxmlformats.org/officeDocument/2006/relationships/hyperlink" Target="https://youtu.be/SarGL2PUUo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-nijmegen.nl/mbo-opleidingen/horeca-en-bakkerij" TargetMode="External"/><Relationship Id="rId7" Type="http://schemas.openxmlformats.org/officeDocument/2006/relationships/hyperlink" Target="https://www.roc-nijmegen.nl/mbo-opleidingen/beveiliging-en-defensie" TargetMode="External"/><Relationship Id="rId2" Type="http://schemas.openxmlformats.org/officeDocument/2006/relationships/hyperlink" Target="https://www.roc-nijmegen.nl/mbo-opleidingen/facilitaire-dienstverleni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roc-nijmegen.nl/mbo-opleidingen/zakelijke-dienstverlening" TargetMode="External"/><Relationship Id="rId5" Type="http://schemas.openxmlformats.org/officeDocument/2006/relationships/hyperlink" Target="https://www.roc-nijmegen.nl/mbo-opleidingen/verkoop-en-ondernemerschap/verkoop-ondernemerschap" TargetMode="External"/><Relationship Id="rId4" Type="http://schemas.openxmlformats.org/officeDocument/2006/relationships/hyperlink" Target="https://www.roc-nijmegen.nl/mbo-opleidingen/toerisme-en-recreatie/toerisme-luchtvaart-recreati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c-nijmegen.nl/mbo-opleidingen/folde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-nijmegen.nl/mbo-opleidingen/welzijn" TargetMode="External"/><Relationship Id="rId2" Type="http://schemas.openxmlformats.org/officeDocument/2006/relationships/hyperlink" Target="https://www.roc-nijmegen.nl/mbo-opleidingen/zorg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roc-nijmegen.nl/mbo-opleidingen/sport-en-bewegen/sport-bewegen" TargetMode="External"/><Relationship Id="rId4" Type="http://schemas.openxmlformats.org/officeDocument/2006/relationships/hyperlink" Target="https://www.roc-nijmegen.nl/mbo-opleidingen/uiterlijke-verzorging/uiterlijke-verzorgi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roc-nijmegen.nl/mbo-opleidingen/fold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FC48E332-256F-4765-BD64-5D5D91AC1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955" y="851811"/>
            <a:ext cx="7627938" cy="45583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nl-NL" sz="3600" b="1">
                <a:solidFill>
                  <a:schemeClr val="bg1"/>
                </a:solidFill>
                <a:latin typeface="Arial"/>
                <a:cs typeface="Arial"/>
              </a:rPr>
              <a:t>Wat leuk dat je binnenkort </a:t>
            </a:r>
            <a:br>
              <a:rPr lang="nl-NL" sz="36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nl-NL" sz="3600" b="1">
                <a:solidFill>
                  <a:schemeClr val="bg1"/>
                </a:solidFill>
                <a:latin typeface="Arial"/>
                <a:cs typeface="Arial"/>
              </a:rPr>
              <a:t>onze locatie komt bezoeken!</a:t>
            </a:r>
            <a:endParaRPr lang="nl-NL" sz="3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nl-NL" sz="3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nemen je alvast mee </a:t>
            </a:r>
            <a:br>
              <a:rPr lang="nl-NL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ontdekking!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al 12">
            <a:extLst>
              <a:ext uri="{FF2B5EF4-FFF2-40B4-BE49-F238E27FC236}">
                <a16:creationId xmlns:a16="http://schemas.microsoft.com/office/drawing/2014/main" id="{726AECD9-35A6-4007-AA44-C4D4547D6FCB}"/>
              </a:ext>
            </a:extLst>
          </p:cNvPr>
          <p:cNvSpPr/>
          <p:nvPr/>
        </p:nvSpPr>
        <p:spPr>
          <a:xfrm>
            <a:off x="838200" y="1889311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Bouw, Afbouw &amp; Infra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BBD94BF7-B0CF-4BF0-8983-6A0312A7AC11}"/>
              </a:ext>
            </a:extLst>
          </p:cNvPr>
          <p:cNvSpPr/>
          <p:nvPr/>
        </p:nvSpPr>
        <p:spPr>
          <a:xfrm>
            <a:off x="8377333" y="1813135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ICT &amp; Media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14326B2C-2376-4A44-8CB4-28E86EB85252}"/>
              </a:ext>
            </a:extLst>
          </p:cNvPr>
          <p:cNvSpPr txBox="1">
            <a:spLocks/>
          </p:cNvSpPr>
          <p:nvPr/>
        </p:nvSpPr>
        <p:spPr bwMode="auto">
          <a:xfrm>
            <a:off x="917713" y="3787887"/>
            <a:ext cx="10515600" cy="58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 sz="2400" kern="1200">
                <a:solidFill>
                  <a:srgbClr val="181818"/>
                </a:solidFill>
                <a:latin typeface="+mj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.AppleSystemUIFont"/>
              <a:buChar char="–"/>
              <a:defRPr sz="2400"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3200" b="1">
                <a:solidFill>
                  <a:schemeClr val="tx1"/>
                </a:solidFill>
              </a:rPr>
              <a:t>Techniek</a:t>
            </a:r>
          </a:p>
          <a:p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FC0CD87-D042-488D-87DA-097645738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4700" y="401234"/>
            <a:ext cx="10515600" cy="968375"/>
          </a:xfrm>
        </p:spPr>
        <p:txBody>
          <a:bodyPr/>
          <a:lstStyle/>
          <a:p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Laten we samen eens een werkveld bezoeken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D1A39AA5-16D4-45D1-86B5-7B2BAC827964}"/>
              </a:ext>
            </a:extLst>
          </p:cNvPr>
          <p:cNvSpPr/>
          <p:nvPr/>
        </p:nvSpPr>
        <p:spPr>
          <a:xfrm>
            <a:off x="838200" y="4481616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Autotechniek, Transport &amp; Logistiek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6" name="Ovaal 15">
            <a:extLst>
              <a:ext uri="{FF2B5EF4-FFF2-40B4-BE49-F238E27FC236}">
                <a16:creationId xmlns:a16="http://schemas.microsoft.com/office/drawing/2014/main" id="{C68C49FD-9CDC-4D48-9985-A20EC9B997CE}"/>
              </a:ext>
            </a:extLst>
          </p:cNvPr>
          <p:cNvSpPr/>
          <p:nvPr/>
        </p:nvSpPr>
        <p:spPr>
          <a:xfrm>
            <a:off x="8377333" y="4405440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Techniek &amp; </a:t>
            </a:r>
            <a:r>
              <a:rPr lang="nl-NL" err="1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Mechatronica</a:t>
            </a:r>
            <a:endParaRPr lang="nl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78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789B7D97-A72E-4266-9DBD-79ED82C03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845" y="1578682"/>
            <a:ext cx="7183999" cy="4385417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FC85317E-32C3-41EC-A3E2-49E8BF8A6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683" y="771959"/>
            <a:ext cx="12309595" cy="806723"/>
          </a:xfrm>
        </p:spPr>
        <p:txBody>
          <a:bodyPr>
            <a:normAutofit fontScale="90000"/>
          </a:bodyPr>
          <a:lstStyle/>
          <a:p>
            <a:r>
              <a:rPr lang="nl-NL" sz="3600" dirty="0">
                <a:latin typeface="Arial"/>
                <a:cs typeface="Arial"/>
              </a:rPr>
              <a:t>Techniek:</a:t>
            </a:r>
            <a:r>
              <a:rPr lang="nl-NL" dirty="0">
                <a:latin typeface="Arial"/>
                <a:cs typeface="Arial"/>
              </a:rPr>
              <a:t> </a:t>
            </a:r>
            <a:br>
              <a:rPr lang="nl-NL" dirty="0">
                <a:latin typeface="Arial"/>
                <a:cs typeface="Arial"/>
              </a:rPr>
            </a:br>
            <a:r>
              <a:rPr lang="nl-NL" sz="3200" b="0" dirty="0">
                <a:latin typeface="Arial"/>
                <a:cs typeface="Arial"/>
              </a:rPr>
              <a:t>bedenken, maken en onderhouden </a:t>
            </a:r>
            <a:r>
              <a:rPr lang="nl-NL" b="0" dirty="0">
                <a:latin typeface="Arial"/>
                <a:cs typeface="Arial"/>
              </a:rPr>
              <a:t>van machines</a:t>
            </a:r>
            <a:r>
              <a:rPr lang="nl-NL" sz="3200" b="0" dirty="0">
                <a:latin typeface="Arial"/>
                <a:cs typeface="Arial"/>
              </a:rPr>
              <a:t>/gebouwen/systemen</a:t>
            </a:r>
            <a:br>
              <a:rPr lang="nl-NL" b="0" dirty="0">
                <a:latin typeface="Arial"/>
                <a:cs typeface="Arial"/>
              </a:rPr>
            </a:br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BE40627-E708-4749-9717-343CF1FA8E77}"/>
              </a:ext>
            </a:extLst>
          </p:cNvPr>
          <p:cNvSpPr txBox="1"/>
          <p:nvPr/>
        </p:nvSpPr>
        <p:spPr>
          <a:xfrm>
            <a:off x="459973" y="3429000"/>
            <a:ext cx="452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De </a:t>
            </a:r>
            <a:r>
              <a:rPr lang="nl-NL" sz="2800" u="sng" dirty="0"/>
              <a:t>toekomst</a:t>
            </a:r>
            <a:r>
              <a:rPr lang="nl-NL" sz="2800" dirty="0"/>
              <a:t> staat centraal!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8B512F2-B32A-4A9D-A632-3E73E287BF61}"/>
              </a:ext>
            </a:extLst>
          </p:cNvPr>
          <p:cNvSpPr txBox="1"/>
          <p:nvPr/>
        </p:nvSpPr>
        <p:spPr>
          <a:xfrm>
            <a:off x="5697284" y="6142448"/>
            <a:ext cx="7198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b="1" dirty="0">
                <a:cs typeface="Segoe U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www.roc-nijmegen.nl/mbo-opleidingen/folder</a:t>
            </a:r>
            <a:endParaRPr lang="nl-NL" b="1" dirty="0">
              <a:cs typeface="Arial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DB32EC6-02E2-4671-B1C0-EEF9A26B40CC}"/>
              </a:ext>
            </a:extLst>
          </p:cNvPr>
          <p:cNvSpPr txBox="1"/>
          <p:nvPr/>
        </p:nvSpPr>
        <p:spPr>
          <a:xfrm>
            <a:off x="459973" y="4034830"/>
            <a:ext cx="5447667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</a:rPr>
              <a:t>Vind jij het leuk om technische problemen op te lossen? </a:t>
            </a: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  <a:cs typeface="Arial"/>
              </a:rPr>
              <a:t>Denk je graag mee vanuit jouw specialistische vakgebied? </a:t>
            </a: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  <a:cs typeface="Arial"/>
              </a:rPr>
              <a:t>Werk je graag met je handen (en je hoofd)?</a:t>
            </a: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  <a:cs typeface="Arial"/>
              </a:rPr>
              <a:t>Bedenk, onderhoud of sleutel je graag aan machines? </a:t>
            </a: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  <a:cs typeface="Arial"/>
              </a:rPr>
              <a:t>Of werk je juist liever met computers?</a:t>
            </a:r>
          </a:p>
          <a:p>
            <a:endParaRPr lang="nl-NL" sz="1400" dirty="0">
              <a:solidFill>
                <a:srgbClr val="EDEDED">
                  <a:lumMod val="10000"/>
                </a:srgbClr>
              </a:solidFill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7941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C682ACA5-2320-4F06-B7B1-EBB97E0D08BE}"/>
              </a:ext>
            </a:extLst>
          </p:cNvPr>
          <p:cNvSpPr/>
          <p:nvPr/>
        </p:nvSpPr>
        <p:spPr>
          <a:xfrm>
            <a:off x="952500" y="2511955"/>
            <a:ext cx="3886200" cy="1834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80A4EE-D5D1-4E7E-801E-CF680275E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Iedere opleiding heeft zijn eigen voorlichter </a:t>
            </a:r>
            <a:br>
              <a:rPr lang="nl-NL" dirty="0">
                <a:solidFill>
                  <a:schemeClr val="tx2">
                    <a:lumMod val="10000"/>
                  </a:schemeClr>
                </a:solidFill>
              </a:rPr>
            </a:b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en studiekeuzeadviseur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D38213C-1BCE-457E-AFF1-FD481A655F8F}"/>
              </a:ext>
            </a:extLst>
          </p:cNvPr>
          <p:cNvSpPr txBox="1"/>
          <p:nvPr/>
        </p:nvSpPr>
        <p:spPr>
          <a:xfrm>
            <a:off x="1038224" y="2417079"/>
            <a:ext cx="374332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nl-NL" sz="16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Onderaan iedere opleidingspagina </a:t>
            </a:r>
          </a:p>
          <a:p>
            <a:pPr algn="ctr"/>
            <a:r>
              <a:rPr lang="nl-NL" sz="1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vind je de voorlichter van de opleiding.</a:t>
            </a:r>
          </a:p>
          <a:p>
            <a:pPr algn="ctr"/>
            <a:endParaRPr lang="nl-NL" sz="16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 deze voorlichter kun je al je inhoudelijke vragen over de </a:t>
            </a:r>
          </a:p>
          <a:p>
            <a:pPr algn="ctr"/>
            <a:r>
              <a:rPr lang="nl-NL" sz="1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opleiding stellen! 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D8AACE59-4818-40A3-A694-960F720A34F1}"/>
              </a:ext>
            </a:extLst>
          </p:cNvPr>
          <p:cNvSpPr/>
          <p:nvPr/>
        </p:nvSpPr>
        <p:spPr>
          <a:xfrm>
            <a:off x="5805488" y="2511955"/>
            <a:ext cx="5191124" cy="1842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0A0EB0D-BBE7-4A94-A7BD-1992700FAFCE}"/>
              </a:ext>
            </a:extLst>
          </p:cNvPr>
          <p:cNvSpPr txBox="1"/>
          <p:nvPr/>
        </p:nvSpPr>
        <p:spPr>
          <a:xfrm>
            <a:off x="5353050" y="2425741"/>
            <a:ext cx="6096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nl-NL" sz="16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Startpunt van ROC Nijmegen heeft </a:t>
            </a:r>
          </a:p>
          <a:p>
            <a:pPr algn="ctr"/>
            <a:r>
              <a:rPr lang="nl-NL" sz="1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studiekeuzeadviseurs en 2 voorlichters. </a:t>
            </a:r>
          </a:p>
          <a:p>
            <a:pPr algn="ctr"/>
            <a:endParaRPr lang="nl-NL" sz="16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0" i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Ze houden studiekeuzeadviesgesprekken </a:t>
            </a:r>
          </a:p>
          <a:p>
            <a:pPr algn="ctr"/>
            <a:r>
              <a:rPr lang="nl-NL" sz="1600" b="0" i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 begeleiden toekomstige en huidige studenten </a:t>
            </a:r>
          </a:p>
          <a:p>
            <a:pPr algn="ctr"/>
            <a:r>
              <a:rPr lang="nl-NL" sz="1600" b="0" i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hun zoektocht naar een passende opleiding!</a:t>
            </a:r>
            <a:endParaRPr lang="nl-NL" sz="16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Afbeelding 2">
            <a:extLst>
              <a:ext uri="{FF2B5EF4-FFF2-40B4-BE49-F238E27FC236}">
                <a16:creationId xmlns:a16="http://schemas.microsoft.com/office/drawing/2014/main" id="{976D3D8D-F495-4883-818F-E988DB092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3575" y="4927380"/>
            <a:ext cx="1473201" cy="1473201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DBB6DC79-D634-4648-B5A6-7F69793D42FA}"/>
              </a:ext>
            </a:extLst>
          </p:cNvPr>
          <p:cNvSpPr txBox="1"/>
          <p:nvPr/>
        </p:nvSpPr>
        <p:spPr>
          <a:xfrm>
            <a:off x="7410450" y="5202315"/>
            <a:ext cx="29241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Nieuwsgierig wie dit zijn of hoe je ons kunt bereiken?</a:t>
            </a:r>
          </a:p>
          <a:p>
            <a:pPr algn="ctr"/>
            <a:r>
              <a:rPr lang="nl-NL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Kijk hier! </a:t>
            </a:r>
            <a:endParaRPr lang="nl-NL"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Pijl: omlaag 20">
            <a:extLst>
              <a:ext uri="{FF2B5EF4-FFF2-40B4-BE49-F238E27FC236}">
                <a16:creationId xmlns:a16="http://schemas.microsoft.com/office/drawing/2014/main" id="{6F11BE59-8085-474E-8566-1D656EE1E05F}"/>
              </a:ext>
            </a:extLst>
          </p:cNvPr>
          <p:cNvSpPr/>
          <p:nvPr/>
        </p:nvSpPr>
        <p:spPr>
          <a:xfrm>
            <a:off x="2737179" y="1785564"/>
            <a:ext cx="205274" cy="555112"/>
          </a:xfrm>
          <a:prstGeom prst="downArrow">
            <a:avLst/>
          </a:prstGeom>
          <a:solidFill>
            <a:srgbClr val="EF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EF7D00"/>
              </a:solidFill>
            </a:endParaRPr>
          </a:p>
        </p:txBody>
      </p:sp>
      <p:sp>
        <p:nvSpPr>
          <p:cNvPr id="22" name="Pijl: omlaag 21">
            <a:extLst>
              <a:ext uri="{FF2B5EF4-FFF2-40B4-BE49-F238E27FC236}">
                <a16:creationId xmlns:a16="http://schemas.microsoft.com/office/drawing/2014/main" id="{55EC8FFE-E5CB-49DA-8F20-8A906A72955D}"/>
              </a:ext>
            </a:extLst>
          </p:cNvPr>
          <p:cNvSpPr/>
          <p:nvPr/>
        </p:nvSpPr>
        <p:spPr>
          <a:xfrm>
            <a:off x="8132605" y="1785564"/>
            <a:ext cx="205274" cy="55511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EF7D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27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0E3CFABA-AEDC-4E69-8EE5-8FE96A4105CE}"/>
              </a:ext>
            </a:extLst>
          </p:cNvPr>
          <p:cNvSpPr/>
          <p:nvPr/>
        </p:nvSpPr>
        <p:spPr>
          <a:xfrm>
            <a:off x="685799" y="1533525"/>
            <a:ext cx="10820400" cy="790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Maak een </a:t>
            </a:r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interessetest</a:t>
            </a:r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80A4EE-D5D1-4E7E-801E-CF680275E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200" b="1" i="0" dirty="0">
                <a:solidFill>
                  <a:schemeClr val="tx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Heb je nog geen idee wat je </a:t>
            </a:r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leuk vindt?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C73F1703-F884-41CC-9BE1-579C3542CF7F}"/>
              </a:ext>
            </a:extLst>
          </p:cNvPr>
          <p:cNvSpPr/>
          <p:nvPr/>
        </p:nvSpPr>
        <p:spPr>
          <a:xfrm>
            <a:off x="685799" y="2600325"/>
            <a:ext cx="10820400" cy="790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Vraag onze </a:t>
            </a:r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folder</a:t>
            </a:r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2B20956-99B1-4A83-AD20-F1DF3E37DBCF}"/>
              </a:ext>
            </a:extLst>
          </p:cNvPr>
          <p:cNvSpPr/>
          <p:nvPr/>
        </p:nvSpPr>
        <p:spPr>
          <a:xfrm>
            <a:off x="685799" y="3667125"/>
            <a:ext cx="10820400" cy="894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Vraag samen met je ouder(s)/verzorger(s) </a:t>
            </a:r>
          </a:p>
          <a:p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een </a:t>
            </a:r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studiekeuzeadviesgesprek</a:t>
            </a:r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aan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556D2F59-7B85-424D-9704-00359DDB4B7C}"/>
              </a:ext>
            </a:extLst>
          </p:cNvPr>
          <p:cNvSpPr/>
          <p:nvPr/>
        </p:nvSpPr>
        <p:spPr>
          <a:xfrm>
            <a:off x="685799" y="4838286"/>
            <a:ext cx="10820400" cy="790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Bezoek vooral onze </a:t>
            </a:r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online voorlichting </a:t>
            </a:r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kom naar de </a:t>
            </a:r>
            <a:r>
              <a:rPr lang="nl-NL" sz="2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Dag </a:t>
            </a:r>
            <a:endParaRPr lang="nl-NL" sz="2400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29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3F7900-3513-42A7-9F4D-2057B789F6DE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 flipV="1">
            <a:off x="13658849" y="5447886"/>
            <a:ext cx="45719" cy="95664"/>
          </a:xfrm>
        </p:spPr>
        <p:txBody>
          <a:bodyPr>
            <a:normAutofit fontScale="25000" lnSpcReduction="20000"/>
          </a:bodyPr>
          <a:lstStyle/>
          <a:p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E3CFABA-AEDC-4E69-8EE5-8FE96A4105CE}"/>
              </a:ext>
            </a:extLst>
          </p:cNvPr>
          <p:cNvSpPr/>
          <p:nvPr/>
        </p:nvSpPr>
        <p:spPr>
          <a:xfrm>
            <a:off x="2209799" y="1690688"/>
            <a:ext cx="8010526" cy="1404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>
                <a:solidFill>
                  <a:srgbClr val="FFFFFF"/>
                </a:solidFill>
                <a:latin typeface="Arial"/>
                <a:cs typeface="Arial"/>
              </a:rPr>
              <a:t>Weet je dat …</a:t>
            </a:r>
            <a:endParaRPr lang="nl-NL" sz="1600" dirty="0">
              <a:solidFill>
                <a:srgbClr val="FFFFFF"/>
              </a:solidFill>
              <a:latin typeface="Arial"/>
              <a:ea typeface="Calibri" panose="020F0502020204030204"/>
              <a:cs typeface="Arial"/>
            </a:endParaRPr>
          </a:p>
          <a:p>
            <a:pPr marL="285750" indent="-285750">
              <a:buFont typeface="Wingdings"/>
              <a:buChar char="§"/>
            </a:pPr>
            <a:r>
              <a:rPr lang="nl-NL" sz="1600" dirty="0">
                <a:solidFill>
                  <a:srgbClr val="FFFFFF"/>
                </a:solidFill>
                <a:latin typeface="Arial"/>
                <a:ea typeface="Calibri" panose="020F0502020204030204"/>
                <a:cs typeface="Arial"/>
              </a:rPr>
              <a:t>je een docent en studenten ontmoet;</a:t>
            </a:r>
          </a:p>
          <a:p>
            <a:pPr marL="285750" indent="-285750">
              <a:buFont typeface="Wingdings"/>
              <a:buChar char="§"/>
            </a:pPr>
            <a:r>
              <a:rPr lang="nl-NL" sz="1600" dirty="0">
                <a:solidFill>
                  <a:srgbClr val="FFFFFF"/>
                </a:solidFill>
                <a:latin typeface="Arial"/>
                <a:ea typeface="Calibri" panose="020F0502020204030204"/>
                <a:cs typeface="Arial"/>
              </a:rPr>
              <a:t>je niet alleen bent maar met een groepje toekomstige studenten, net als jij;</a:t>
            </a:r>
          </a:p>
          <a:p>
            <a:pPr marL="285750" indent="-285750">
              <a:buFont typeface="Wingdings"/>
              <a:buChar char="§"/>
            </a:pPr>
            <a:r>
              <a:rPr lang="nl-NL" sz="1600" dirty="0">
                <a:solidFill>
                  <a:srgbClr val="FFFFFF"/>
                </a:solidFill>
                <a:latin typeface="Arial"/>
                <a:ea typeface="Calibri" panose="020F0502020204030204"/>
                <a:cs typeface="Arial"/>
              </a:rPr>
              <a:t>je een theorie- en praktijkles volgt.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80A4EE-D5D1-4E7E-801E-CF680275E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5" y="229394"/>
            <a:ext cx="11477625" cy="1325563"/>
          </a:xfrm>
        </p:spPr>
        <p:txBody>
          <a:bodyPr/>
          <a:lstStyle/>
          <a:p>
            <a:pPr algn="ctr"/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/>
                <a:cs typeface="Calibri"/>
              </a:rPr>
              <a:t>Zit</a:t>
            </a:r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/>
                <a:ea typeface="+mn-lt"/>
                <a:cs typeface="+mn-lt"/>
              </a:rPr>
              <a:t> jij in de </a:t>
            </a:r>
            <a:r>
              <a:rPr lang="nl-NL" sz="3200" b="1" u="sng" dirty="0">
                <a:solidFill>
                  <a:schemeClr val="tx2">
                    <a:lumMod val="10000"/>
                  </a:schemeClr>
                </a:solidFill>
                <a:latin typeface="Arial"/>
                <a:ea typeface="+mn-lt"/>
                <a:cs typeface="+mn-lt"/>
              </a:rPr>
              <a:t>4e klas</a:t>
            </a:r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/>
                <a:ea typeface="+mn-lt"/>
                <a:cs typeface="+mn-lt"/>
              </a:rPr>
              <a:t> van het vmbo </a:t>
            </a:r>
            <a:b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/>
                <a:ea typeface="+mn-lt"/>
                <a:cs typeface="+mn-lt"/>
              </a:rPr>
            </a:br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/>
                <a:ea typeface="+mn-lt"/>
                <a:cs typeface="+mn-lt"/>
              </a:rPr>
              <a:t>en wil je graag weten hoe het is om bij een les te zijn?</a:t>
            </a:r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/>
                <a:cs typeface="Arial"/>
              </a:rPr>
              <a:t> 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C73F1703-F884-41CC-9BE1-579C3542CF7F}"/>
              </a:ext>
            </a:extLst>
          </p:cNvPr>
          <p:cNvSpPr/>
          <p:nvPr/>
        </p:nvSpPr>
        <p:spPr>
          <a:xfrm>
            <a:off x="4805361" y="3367087"/>
            <a:ext cx="2809876" cy="790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latin typeface="Arial"/>
                <a:cs typeface="Arial"/>
              </a:rPr>
              <a:t>Zo werkt het!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2B20956-99B1-4A83-AD20-F1DF3E37DBCF}"/>
              </a:ext>
            </a:extLst>
          </p:cNvPr>
          <p:cNvSpPr/>
          <p:nvPr/>
        </p:nvSpPr>
        <p:spPr>
          <a:xfrm>
            <a:off x="2219324" y="4429124"/>
            <a:ext cx="8010526" cy="1404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rgbClr val="FFFFFF"/>
                </a:solidFill>
                <a:latin typeface="Arial"/>
                <a:cs typeface="Arial"/>
              </a:rPr>
              <a:t>1. Hier staat </a:t>
            </a:r>
            <a:r>
              <a:rPr lang="nl-NL" sz="1600">
                <a:solidFill>
                  <a:srgbClr val="FFFFFF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een overzicht  van alle bekende meeloopdagen</a:t>
            </a:r>
            <a:endParaRPr lang="nl-NL" sz="1600">
              <a:solidFill>
                <a:srgbClr val="FFFFFF"/>
              </a:solidFill>
              <a:latin typeface="Arial"/>
              <a:ea typeface="Calibri" panose="020F0502020204030204"/>
              <a:cs typeface="Arial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nl-NL" sz="1600">
                <a:solidFill>
                  <a:srgbClr val="FFFFFF"/>
                </a:solidFill>
                <a:latin typeface="Arial"/>
                <a:cs typeface="Arial"/>
              </a:rPr>
              <a:t>2. Kies een opleiding die je aanspreekt</a:t>
            </a:r>
            <a:endParaRPr lang="nl-NL" sz="16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>
                <a:solidFill>
                  <a:srgbClr val="FFFFFF"/>
                </a:solidFill>
                <a:latin typeface="Arial"/>
                <a:cs typeface="Arial"/>
              </a:rPr>
              <a:t>3. Jij, je ouder(s)/verzorger(s) en je mentor ontvangen een bevestigingsmail</a:t>
            </a:r>
          </a:p>
          <a:p>
            <a:pPr algn="ctr"/>
            <a:r>
              <a:rPr lang="nl-NL" sz="1600">
                <a:solidFill>
                  <a:srgbClr val="FFFFFF"/>
                </a:solidFill>
                <a:latin typeface="Arial"/>
                <a:cs typeface="Arial"/>
              </a:rPr>
              <a:t>4. Na afloop ontvangen jullie ook een mail met je aan- of afwezigheid</a:t>
            </a:r>
          </a:p>
        </p:txBody>
      </p:sp>
    </p:spTree>
    <p:extLst>
      <p:ext uri="{BB962C8B-B14F-4D97-AF65-F5344CB8AC3E}">
        <p14:creationId xmlns:p14="http://schemas.microsoft.com/office/powerpoint/2010/main" val="923781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C73F1703-F884-41CC-9BE1-579C3542CF7F}"/>
              </a:ext>
            </a:extLst>
          </p:cNvPr>
          <p:cNvSpPr/>
          <p:nvPr/>
        </p:nvSpPr>
        <p:spPr>
          <a:xfrm>
            <a:off x="1458751" y="795337"/>
            <a:ext cx="9696929" cy="5005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 ziens op onze locatie!</a:t>
            </a:r>
          </a:p>
          <a:p>
            <a:pPr algn="ctr"/>
            <a:endParaRPr lang="nl-NL" sz="3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Startpunt</a:t>
            </a:r>
          </a:p>
          <a:p>
            <a:pPr algn="ctr"/>
            <a:r>
              <a:rPr lang="nl-NL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 Nijmegen</a:t>
            </a:r>
          </a:p>
          <a:p>
            <a:pPr algn="ctr"/>
            <a:r>
              <a:rPr lang="nl-NL" sz="3200" b="1">
                <a:solidFill>
                  <a:schemeClr val="bg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hetstartpunt@roc-nijmegen.nl</a:t>
            </a:r>
            <a:endParaRPr lang="nl-NL" sz="3200" b="1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nl-NL" sz="3200" b="1">
                <a:solidFill>
                  <a:schemeClr val="bg1"/>
                </a:solidFill>
                <a:latin typeface="Arial"/>
                <a:cs typeface="Arial"/>
              </a:rPr>
              <a:t>024 890 4501</a:t>
            </a:r>
          </a:p>
        </p:txBody>
      </p:sp>
    </p:spTree>
    <p:extLst>
      <p:ext uri="{BB962C8B-B14F-4D97-AF65-F5344CB8AC3E}">
        <p14:creationId xmlns:p14="http://schemas.microsoft.com/office/powerpoint/2010/main" val="1230532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EA2B393-9932-4D8E-880C-167C5F092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591" y="830396"/>
            <a:ext cx="2470079" cy="641738"/>
          </a:xfrm>
        </p:spPr>
        <p:txBody>
          <a:bodyPr/>
          <a:lstStyle/>
          <a:p>
            <a:pPr algn="ctr"/>
            <a:r>
              <a:rPr lang="nl-NL" dirty="0"/>
              <a:t>Locaties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062493F-5389-4F8E-A681-33328CF9C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80" y="335497"/>
            <a:ext cx="4078840" cy="1631536"/>
          </a:xfrm>
          <a:prstGeom prst="rect">
            <a:avLst/>
          </a:prstGeom>
        </p:spPr>
      </p:pic>
      <p:pic>
        <p:nvPicPr>
          <p:cNvPr id="7" name="Afbeelding 6" descr="Afbeelding met tekst, gebouw, buiten, teken&#10;&#10;Automatisch gegenereerde beschrijving">
            <a:extLst>
              <a:ext uri="{FF2B5EF4-FFF2-40B4-BE49-F238E27FC236}">
                <a16:creationId xmlns:a16="http://schemas.microsoft.com/office/drawing/2014/main" id="{7E8AFD9D-B34C-46ED-B95A-4B53842F2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0575" y="2243932"/>
            <a:ext cx="4566007" cy="1826403"/>
          </a:xfrm>
          <a:prstGeom prst="rect">
            <a:avLst/>
          </a:prstGeom>
        </p:spPr>
      </p:pic>
      <p:pic>
        <p:nvPicPr>
          <p:cNvPr id="9" name="Afbeelding 8" descr="Afbeelding met tekst, weg, buiten, straat&#10;&#10;Automatisch gegenereerde beschrijving">
            <a:extLst>
              <a:ext uri="{FF2B5EF4-FFF2-40B4-BE49-F238E27FC236}">
                <a16:creationId xmlns:a16="http://schemas.microsoft.com/office/drawing/2014/main" id="{03BCE924-A1E9-4A77-A057-29EF363C9A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6582" y="429271"/>
            <a:ext cx="3609970" cy="1443988"/>
          </a:xfrm>
          <a:prstGeom prst="rect">
            <a:avLst/>
          </a:prstGeom>
        </p:spPr>
      </p:pic>
      <p:pic>
        <p:nvPicPr>
          <p:cNvPr id="11" name="Afbeelding 10" descr="Afbeelding met gebouw, buiten&#10;&#10;Automatisch gegenereerde beschrijving">
            <a:extLst>
              <a:ext uri="{FF2B5EF4-FFF2-40B4-BE49-F238E27FC236}">
                <a16:creationId xmlns:a16="http://schemas.microsoft.com/office/drawing/2014/main" id="{E8E0C795-87DE-4DD8-873C-B4D1F2C0CE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2776" y="4671337"/>
            <a:ext cx="4078838" cy="1631535"/>
          </a:xfrm>
          <a:prstGeom prst="rect">
            <a:avLst/>
          </a:prstGeom>
        </p:spPr>
      </p:pic>
      <p:pic>
        <p:nvPicPr>
          <p:cNvPr id="13" name="Afbeelding 12" descr="Afbeelding met gebouw, buiten, lucht, baksteen&#10;&#10;Automatisch gegenereerde beschrijving">
            <a:extLst>
              <a:ext uri="{FF2B5EF4-FFF2-40B4-BE49-F238E27FC236}">
                <a16:creationId xmlns:a16="http://schemas.microsoft.com/office/drawing/2014/main" id="{8A7FE6E6-E79D-4D2F-ACD7-F54565CC12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171" y="4254767"/>
            <a:ext cx="4078840" cy="1631536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5E97985D-49D3-4349-BC7D-21532A2869E9}"/>
              </a:ext>
            </a:extLst>
          </p:cNvPr>
          <p:cNvSpPr txBox="1"/>
          <p:nvPr/>
        </p:nvSpPr>
        <p:spPr>
          <a:xfrm>
            <a:off x="3300575" y="3701003"/>
            <a:ext cx="2887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Campusbaan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A8D4F0CE-4D4E-4F48-87C4-F201D36B12C1}"/>
              </a:ext>
            </a:extLst>
          </p:cNvPr>
          <p:cNvSpPr txBox="1"/>
          <p:nvPr/>
        </p:nvSpPr>
        <p:spPr>
          <a:xfrm>
            <a:off x="246580" y="1556603"/>
            <a:ext cx="2815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Begijnenstraat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3A9B0C6-911A-4D1D-9182-9EF3246A3408}"/>
              </a:ext>
            </a:extLst>
          </p:cNvPr>
          <p:cNvSpPr txBox="1"/>
          <p:nvPr/>
        </p:nvSpPr>
        <p:spPr>
          <a:xfrm>
            <a:off x="9938853" y="1503927"/>
            <a:ext cx="169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Energieweg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0179772-10D8-4D2E-B027-1C7D06D4DD2E}"/>
              </a:ext>
            </a:extLst>
          </p:cNvPr>
          <p:cNvSpPr txBox="1"/>
          <p:nvPr/>
        </p:nvSpPr>
        <p:spPr>
          <a:xfrm>
            <a:off x="6812195" y="4701203"/>
            <a:ext cx="3143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>
                <a:solidFill>
                  <a:schemeClr val="bg2"/>
                </a:solidFill>
              </a:rPr>
              <a:t>Heijendaalseweg</a:t>
            </a:r>
            <a:endParaRPr lang="nl-NL" b="1" dirty="0">
              <a:solidFill>
                <a:schemeClr val="bg2"/>
              </a:solidFill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B6CECC6-5749-4655-8CD1-84393E87BD8B}"/>
              </a:ext>
            </a:extLst>
          </p:cNvPr>
          <p:cNvSpPr txBox="1"/>
          <p:nvPr/>
        </p:nvSpPr>
        <p:spPr>
          <a:xfrm>
            <a:off x="356171" y="5516971"/>
            <a:ext cx="208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2"/>
                </a:solidFill>
              </a:rPr>
              <a:t>Marterstraat</a:t>
            </a:r>
          </a:p>
        </p:txBody>
      </p:sp>
    </p:spTree>
    <p:extLst>
      <p:ext uri="{BB962C8B-B14F-4D97-AF65-F5344CB8AC3E}">
        <p14:creationId xmlns:p14="http://schemas.microsoft.com/office/powerpoint/2010/main" val="74334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8E8171DA-B1E6-4E34-BC25-BA3A18B1407D}"/>
              </a:ext>
            </a:extLst>
          </p:cNvPr>
          <p:cNvSpPr/>
          <p:nvPr/>
        </p:nvSpPr>
        <p:spPr>
          <a:xfrm>
            <a:off x="5422017" y="3170753"/>
            <a:ext cx="3760341" cy="1564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1A6144FB-9C8F-497E-AB4A-AD8BA9FD39D0}"/>
              </a:ext>
            </a:extLst>
          </p:cNvPr>
          <p:cNvSpPr/>
          <p:nvPr/>
        </p:nvSpPr>
        <p:spPr>
          <a:xfrm>
            <a:off x="900892" y="3179326"/>
            <a:ext cx="4102623" cy="1564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6145" name="Ondertitel 1">
            <a:extLst>
              <a:ext uri="{FF2B5EF4-FFF2-40B4-BE49-F238E27FC236}">
                <a16:creationId xmlns:a16="http://schemas.microsoft.com/office/drawing/2014/main" id="{A8964941-40FA-7D4F-9C23-CC67CE03AD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84152" y="2533373"/>
            <a:ext cx="2794233" cy="645953"/>
          </a:xfrm>
        </p:spPr>
        <p:txBody>
          <a:bodyPr/>
          <a:lstStyle/>
          <a:p>
            <a:r>
              <a:rPr lang="nl-NL" sz="2400" b="1">
                <a:solidFill>
                  <a:srgbClr val="EF7D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is het MBO?</a:t>
            </a:r>
          </a:p>
          <a:p>
            <a:endParaRPr lang="nl-NL" alt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6" name="Titel 2">
            <a:extLst>
              <a:ext uri="{FF2B5EF4-FFF2-40B4-BE49-F238E27FC236}">
                <a16:creationId xmlns:a16="http://schemas.microsoft.com/office/drawing/2014/main" id="{08BD8D3E-BAEA-E941-BB20-6E1B07EED8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9696450" cy="1325563"/>
          </a:xfrm>
        </p:spPr>
        <p:txBody>
          <a:bodyPr/>
          <a:lstStyle/>
          <a:p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Kennismaken met het MBO en ROC Nijmegen</a:t>
            </a:r>
            <a:endParaRPr lang="nl-NL" altLang="nl-NL" dirty="0">
              <a:solidFill>
                <a:schemeClr val="tx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ijl: omlaag 6">
            <a:extLst>
              <a:ext uri="{FF2B5EF4-FFF2-40B4-BE49-F238E27FC236}">
                <a16:creationId xmlns:a16="http://schemas.microsoft.com/office/drawing/2014/main" id="{0C96C75F-6887-47FF-A728-3E60339EEB2E}"/>
              </a:ext>
            </a:extLst>
          </p:cNvPr>
          <p:cNvSpPr/>
          <p:nvPr/>
        </p:nvSpPr>
        <p:spPr>
          <a:xfrm>
            <a:off x="2737179" y="1362268"/>
            <a:ext cx="205274" cy="978408"/>
          </a:xfrm>
          <a:prstGeom prst="downArrow">
            <a:avLst/>
          </a:prstGeom>
          <a:solidFill>
            <a:srgbClr val="EF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EF7D00"/>
              </a:solidFill>
            </a:endParaRPr>
          </a:p>
        </p:txBody>
      </p:sp>
      <p:sp>
        <p:nvSpPr>
          <p:cNvPr id="9" name="Pijl: omlaag 8">
            <a:extLst>
              <a:ext uri="{FF2B5EF4-FFF2-40B4-BE49-F238E27FC236}">
                <a16:creationId xmlns:a16="http://schemas.microsoft.com/office/drawing/2014/main" id="{C9EED94E-2830-41E6-9F6E-7FE384E9DCAF}"/>
              </a:ext>
            </a:extLst>
          </p:cNvPr>
          <p:cNvSpPr/>
          <p:nvPr/>
        </p:nvSpPr>
        <p:spPr>
          <a:xfrm>
            <a:off x="7302188" y="1362268"/>
            <a:ext cx="205274" cy="978408"/>
          </a:xfrm>
          <a:prstGeom prst="downArrow">
            <a:avLst/>
          </a:prstGeom>
          <a:solidFill>
            <a:srgbClr val="EF7D00"/>
          </a:solidFill>
          <a:ln>
            <a:solidFill>
              <a:srgbClr val="EF7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EF7D00"/>
              </a:solidFill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BAD01778-DDE7-4168-BFB7-238D5AB72F7E}"/>
              </a:ext>
            </a:extLst>
          </p:cNvPr>
          <p:cNvSpPr txBox="1"/>
          <p:nvPr/>
        </p:nvSpPr>
        <p:spPr>
          <a:xfrm>
            <a:off x="5076649" y="2456998"/>
            <a:ext cx="43080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b="1">
                <a:latin typeface="Arial"/>
                <a:cs typeface="Arial"/>
              </a:rPr>
              <a:t>Waar vind je onze locaties?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9A6901D-091A-42F7-8C04-9619C04777F9}"/>
              </a:ext>
            </a:extLst>
          </p:cNvPr>
          <p:cNvSpPr txBox="1"/>
          <p:nvPr/>
        </p:nvSpPr>
        <p:spPr>
          <a:xfrm>
            <a:off x="923980" y="3174121"/>
            <a:ext cx="38316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nl-NL" sz="1600" b="0" i="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Welke mbo-</a:t>
            </a:r>
            <a:r>
              <a:rPr lang="nl-NL" sz="1600" b="0" i="0" dirty="0" err="1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niveau’s</a:t>
            </a:r>
            <a:r>
              <a:rPr lang="nl-NL" sz="1600" b="0" i="0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zijn er en met welke vooropleiding kun je aanmelden bij het mbo? Wat leer je op het mbo?</a:t>
            </a:r>
          </a:p>
          <a:p>
            <a:pPr algn="just"/>
            <a:endParaRPr lang="nl-NL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nl-NL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Bekijk </a:t>
            </a:r>
            <a:r>
              <a:rPr lang="nl-NL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dit filmpje </a:t>
            </a:r>
            <a:r>
              <a:rPr lang="nl-NL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maar eens, hierin wordt alles kort en duidelijk uitgelegd!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0693ECF-CAC3-4023-BF48-1DA34A0F1C6B}"/>
              </a:ext>
            </a:extLst>
          </p:cNvPr>
          <p:cNvSpPr txBox="1"/>
          <p:nvPr/>
        </p:nvSpPr>
        <p:spPr>
          <a:xfrm>
            <a:off x="6011640" y="3652868"/>
            <a:ext cx="27863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600">
                <a:solidFill>
                  <a:srgbClr val="FFFFFF"/>
                </a:solidFill>
                <a:latin typeface="Arial"/>
                <a:cs typeface="Arial"/>
              </a:rPr>
              <a:t>Proef alvast wat sfeer </a:t>
            </a:r>
          </a:p>
          <a:p>
            <a:pPr algn="ctr"/>
            <a:r>
              <a:rPr lang="nl-NL" sz="1600">
                <a:solidFill>
                  <a:srgbClr val="FFFFFF"/>
                </a:solidFill>
                <a:latin typeface="Arial"/>
                <a:cs typeface="Arial"/>
              </a:rPr>
              <a:t>met onze </a:t>
            </a:r>
            <a:r>
              <a:rPr lang="nl-NL" sz="1600">
                <a:solidFill>
                  <a:srgbClr val="FFFFFF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virtuele rondleiding</a:t>
            </a:r>
            <a:endParaRPr lang="nl-NL" sz="160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42A269-1612-C14F-A436-296384A67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877" y="480615"/>
            <a:ext cx="11214245" cy="548506"/>
          </a:xfrm>
        </p:spPr>
        <p:txBody>
          <a:bodyPr/>
          <a:lstStyle/>
          <a:p>
            <a:pPr algn="ctr"/>
            <a:r>
              <a:rPr lang="nl-NL" sz="3200" b="1" dirty="0">
                <a:solidFill>
                  <a:schemeClr val="tx2">
                    <a:lumMod val="10000"/>
                  </a:schemeClr>
                </a:solidFill>
              </a:rPr>
              <a:t>Voor welk niveau kun jij je aanmelden?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A86A3D1-E4E4-4C0C-8897-15D945E69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632" y="1163241"/>
            <a:ext cx="6873659" cy="557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026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Ondertitel 1">
            <a:extLst>
              <a:ext uri="{FF2B5EF4-FFF2-40B4-BE49-F238E27FC236}">
                <a16:creationId xmlns:a16="http://schemas.microsoft.com/office/drawing/2014/main" id="{A8964941-40FA-7D4F-9C23-CC67CE03AD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57775" y="2531085"/>
            <a:ext cx="2794233" cy="645953"/>
          </a:xfrm>
        </p:spPr>
        <p:txBody>
          <a:bodyPr/>
          <a:lstStyle/>
          <a:p>
            <a:r>
              <a:rPr lang="nl-NL" sz="2400" b="1">
                <a:solidFill>
                  <a:srgbClr val="EF7D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Economie</a:t>
            </a:r>
          </a:p>
          <a:p>
            <a:endParaRPr lang="nl-NL" alt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6" name="Titel 2">
            <a:extLst>
              <a:ext uri="{FF2B5EF4-FFF2-40B4-BE49-F238E27FC236}">
                <a16:creationId xmlns:a16="http://schemas.microsoft.com/office/drawing/2014/main" id="{08BD8D3E-BAEA-E941-BB20-6E1B07EED8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962766" y="383728"/>
            <a:ext cx="11600052" cy="812937"/>
          </a:xfrm>
        </p:spPr>
        <p:txBody>
          <a:bodyPr/>
          <a:lstStyle/>
          <a:p>
            <a:pPr algn="ctr"/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Welke sector lijkt jou leuk?</a:t>
            </a:r>
          </a:p>
        </p:txBody>
      </p:sp>
      <p:sp>
        <p:nvSpPr>
          <p:cNvPr id="7" name="Pijl: omlaag 6">
            <a:extLst>
              <a:ext uri="{FF2B5EF4-FFF2-40B4-BE49-F238E27FC236}">
                <a16:creationId xmlns:a16="http://schemas.microsoft.com/office/drawing/2014/main" id="{0C96C75F-6887-47FF-A728-3E60339EEB2E}"/>
              </a:ext>
            </a:extLst>
          </p:cNvPr>
          <p:cNvSpPr/>
          <p:nvPr/>
        </p:nvSpPr>
        <p:spPr>
          <a:xfrm>
            <a:off x="1888825" y="1375476"/>
            <a:ext cx="205274" cy="978408"/>
          </a:xfrm>
          <a:prstGeom prst="downArrow">
            <a:avLst/>
          </a:prstGeom>
          <a:solidFill>
            <a:srgbClr val="EF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EF7D00"/>
              </a:solidFill>
            </a:endParaRPr>
          </a:p>
        </p:txBody>
      </p:sp>
      <p:sp>
        <p:nvSpPr>
          <p:cNvPr id="9" name="Pijl: omlaag 8">
            <a:extLst>
              <a:ext uri="{FF2B5EF4-FFF2-40B4-BE49-F238E27FC236}">
                <a16:creationId xmlns:a16="http://schemas.microsoft.com/office/drawing/2014/main" id="{C9EED94E-2830-41E6-9F6E-7FE384E9DCAF}"/>
              </a:ext>
            </a:extLst>
          </p:cNvPr>
          <p:cNvSpPr/>
          <p:nvPr/>
        </p:nvSpPr>
        <p:spPr>
          <a:xfrm>
            <a:off x="4734624" y="1349791"/>
            <a:ext cx="205274" cy="978408"/>
          </a:xfrm>
          <a:prstGeom prst="downArrow">
            <a:avLst/>
          </a:prstGeom>
          <a:solidFill>
            <a:srgbClr val="EF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EF7D00"/>
              </a:solidFill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BAD01778-DDE7-4168-BFB7-238D5AB72F7E}"/>
              </a:ext>
            </a:extLst>
          </p:cNvPr>
          <p:cNvSpPr txBox="1"/>
          <p:nvPr/>
        </p:nvSpPr>
        <p:spPr>
          <a:xfrm>
            <a:off x="2683212" y="2515920"/>
            <a:ext cx="43080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b="1">
                <a:latin typeface="Arial"/>
                <a:cs typeface="Arial"/>
              </a:rPr>
              <a:t>Zorg &amp; Welzijn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9A6901D-091A-42F7-8C04-9619C04777F9}"/>
              </a:ext>
            </a:extLst>
          </p:cNvPr>
          <p:cNvSpPr txBox="1"/>
          <p:nvPr/>
        </p:nvSpPr>
        <p:spPr>
          <a:xfrm>
            <a:off x="442958" y="3055656"/>
            <a:ext cx="274419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600">
                <a:solidFill>
                  <a:srgbClr val="0B0C0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600" b="0" i="0">
                <a:solidFill>
                  <a:srgbClr val="0B0C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 opleiding in beveiliging, </a:t>
            </a:r>
            <a:r>
              <a:rPr lang="nl-NL" sz="1600" b="0" i="0" err="1">
                <a:solidFill>
                  <a:srgbClr val="0B0C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retail</a:t>
            </a:r>
            <a:r>
              <a:rPr lang="nl-NL" sz="1600" b="0" i="0">
                <a:solidFill>
                  <a:srgbClr val="0B0C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dienstverlening, horeca, bakkerij of toerisme?</a:t>
            </a:r>
            <a:endParaRPr lang="nl-NL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0693ECF-CAC3-4023-BF48-1DA34A0F1C6B}"/>
              </a:ext>
            </a:extLst>
          </p:cNvPr>
          <p:cNvSpPr txBox="1"/>
          <p:nvPr/>
        </p:nvSpPr>
        <p:spPr>
          <a:xfrm>
            <a:off x="6647718" y="3055656"/>
            <a:ext cx="229205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600">
                <a:solidFill>
                  <a:srgbClr val="0B0C0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600" b="0" i="0">
                <a:solidFill>
                  <a:srgbClr val="0B0C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 opleiding in bouw, </a:t>
            </a:r>
            <a:r>
              <a:rPr lang="nl-NL" sz="1600" b="0" i="0" err="1">
                <a:solidFill>
                  <a:srgbClr val="0B0C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ict</a:t>
            </a:r>
            <a:r>
              <a:rPr lang="nl-NL" sz="1600" b="0" i="0">
                <a:solidFill>
                  <a:srgbClr val="0B0C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media, logistiek, autotechniek of </a:t>
            </a:r>
            <a:r>
              <a:rPr lang="nl-NL" sz="1600" b="0" i="0" err="1">
                <a:solidFill>
                  <a:srgbClr val="0B0C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mechatronica</a:t>
            </a:r>
            <a:r>
              <a:rPr lang="nl-NL" sz="1600" b="0" i="0">
                <a:solidFill>
                  <a:srgbClr val="0B0C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nl-NL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ijl: omlaag 9">
            <a:extLst>
              <a:ext uri="{FF2B5EF4-FFF2-40B4-BE49-F238E27FC236}">
                <a16:creationId xmlns:a16="http://schemas.microsoft.com/office/drawing/2014/main" id="{9A2DC593-4B0E-4430-BD18-A8C9E08C5CAC}"/>
              </a:ext>
            </a:extLst>
          </p:cNvPr>
          <p:cNvSpPr/>
          <p:nvPr/>
        </p:nvSpPr>
        <p:spPr>
          <a:xfrm>
            <a:off x="7580423" y="1362268"/>
            <a:ext cx="205274" cy="978408"/>
          </a:xfrm>
          <a:prstGeom prst="downArrow">
            <a:avLst/>
          </a:prstGeom>
          <a:solidFill>
            <a:srgbClr val="EF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EF7D00"/>
              </a:solidFill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056448E-47B1-491F-9EEF-C50E30E8FA1A}"/>
              </a:ext>
            </a:extLst>
          </p:cNvPr>
          <p:cNvSpPr txBox="1"/>
          <p:nvPr/>
        </p:nvSpPr>
        <p:spPr>
          <a:xfrm>
            <a:off x="5529011" y="2499929"/>
            <a:ext cx="43080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b="1">
                <a:latin typeface="Arial"/>
                <a:cs typeface="Arial"/>
              </a:rPr>
              <a:t>Techniek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FFEF8985-1911-4B7F-901A-45D4388FE298}"/>
              </a:ext>
            </a:extLst>
          </p:cNvPr>
          <p:cNvSpPr txBox="1"/>
          <p:nvPr/>
        </p:nvSpPr>
        <p:spPr>
          <a:xfrm>
            <a:off x="3511290" y="3056272"/>
            <a:ext cx="28572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600">
                <a:solidFill>
                  <a:srgbClr val="0B0C0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1600" b="0" i="0">
                <a:solidFill>
                  <a:srgbClr val="0B0C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 opleiding in sport, uiterlijke verzorging, welzijn of zorg?</a:t>
            </a:r>
            <a:endParaRPr lang="nl-NL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514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al 12">
            <a:extLst>
              <a:ext uri="{FF2B5EF4-FFF2-40B4-BE49-F238E27FC236}">
                <a16:creationId xmlns:a16="http://schemas.microsoft.com/office/drawing/2014/main" id="{726AECD9-35A6-4007-AA44-C4D4547D6FCB}"/>
              </a:ext>
            </a:extLst>
          </p:cNvPr>
          <p:cNvSpPr/>
          <p:nvPr/>
        </p:nvSpPr>
        <p:spPr>
          <a:xfrm>
            <a:off x="838200" y="1889311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Facilitaire dienstverlening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1D1093E5-5A3A-4253-8A66-89B832838996}"/>
              </a:ext>
            </a:extLst>
          </p:cNvPr>
          <p:cNvSpPr/>
          <p:nvPr/>
        </p:nvSpPr>
        <p:spPr>
          <a:xfrm>
            <a:off x="4607766" y="1889311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Horeca &amp; Bakker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BBD94BF7-B0CF-4BF0-8983-6A0312A7AC11}"/>
              </a:ext>
            </a:extLst>
          </p:cNvPr>
          <p:cNvSpPr/>
          <p:nvPr/>
        </p:nvSpPr>
        <p:spPr>
          <a:xfrm>
            <a:off x="8377333" y="1813135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Toerisme, Luchtvaart &amp; </a:t>
            </a:r>
            <a:r>
              <a:rPr lang="nl-NL" err="1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Recratie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14326B2C-2376-4A44-8CB4-28E86EB85252}"/>
              </a:ext>
            </a:extLst>
          </p:cNvPr>
          <p:cNvSpPr txBox="1">
            <a:spLocks/>
          </p:cNvSpPr>
          <p:nvPr/>
        </p:nvSpPr>
        <p:spPr bwMode="auto">
          <a:xfrm>
            <a:off x="917713" y="3787887"/>
            <a:ext cx="10515600" cy="58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 sz="2400" kern="1200">
                <a:solidFill>
                  <a:srgbClr val="181818"/>
                </a:solidFill>
                <a:latin typeface="+mj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.AppleSystemUIFont"/>
              <a:buChar char="–"/>
              <a:defRPr sz="2400"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3200" b="1">
                <a:solidFill>
                  <a:schemeClr val="tx1"/>
                </a:solidFill>
              </a:rPr>
              <a:t>Economie</a:t>
            </a:r>
          </a:p>
          <a:p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FC0CD87-D042-488D-87DA-097645738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47445"/>
            <a:ext cx="10515600" cy="1137850"/>
          </a:xfrm>
        </p:spPr>
        <p:txBody>
          <a:bodyPr/>
          <a:lstStyle/>
          <a:p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Laten we samen eens een werkveld bezoeken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D1A39AA5-16D4-45D1-86B5-7B2BAC827964}"/>
              </a:ext>
            </a:extLst>
          </p:cNvPr>
          <p:cNvSpPr/>
          <p:nvPr/>
        </p:nvSpPr>
        <p:spPr>
          <a:xfrm>
            <a:off x="838200" y="4481616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Retail &amp; Winkel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0563B2BF-CA09-4593-829C-51B8EBA2EC43}"/>
              </a:ext>
            </a:extLst>
          </p:cNvPr>
          <p:cNvSpPr/>
          <p:nvPr/>
        </p:nvSpPr>
        <p:spPr>
          <a:xfrm>
            <a:off x="4607766" y="4481616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Zakelijke dienstverlening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6" name="Ovaal 15">
            <a:extLst>
              <a:ext uri="{FF2B5EF4-FFF2-40B4-BE49-F238E27FC236}">
                <a16:creationId xmlns:a16="http://schemas.microsoft.com/office/drawing/2014/main" id="{C68C49FD-9CDC-4D48-9985-A20EC9B997CE}"/>
              </a:ext>
            </a:extLst>
          </p:cNvPr>
          <p:cNvSpPr/>
          <p:nvPr/>
        </p:nvSpPr>
        <p:spPr>
          <a:xfrm>
            <a:off x="8377333" y="4405440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Beveiliging &amp; Defensie</a:t>
            </a:r>
            <a:endParaRPr lang="nl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774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99E9D67-946A-4C06-AB71-AECFDE0191F3}"/>
              </a:ext>
            </a:extLst>
          </p:cNvPr>
          <p:cNvSpPr txBox="1"/>
          <p:nvPr/>
        </p:nvSpPr>
        <p:spPr>
          <a:xfrm>
            <a:off x="5697284" y="6142448"/>
            <a:ext cx="7198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b="1" dirty="0">
                <a:cs typeface="Segoe U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www.roc-nijmegen.nl/mbo-opleidingen/folder</a:t>
            </a:r>
            <a:endParaRPr lang="nl-NL" b="1" dirty="0">
              <a:cs typeface="Arial"/>
            </a:endParaRP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63DE7FF0-54AA-4373-BE89-72F631944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812" y="837223"/>
            <a:ext cx="8908572" cy="4587532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004AD1FA-33BC-40EF-86DA-B212D8534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221" y="266807"/>
            <a:ext cx="10792739" cy="806723"/>
          </a:xfrm>
        </p:spPr>
        <p:txBody>
          <a:bodyPr>
            <a:normAutofit fontScale="90000"/>
          </a:bodyPr>
          <a:lstStyle/>
          <a:p>
            <a:r>
              <a:rPr lang="nl-NL" sz="3600" dirty="0">
                <a:latin typeface="Arial"/>
                <a:cs typeface="Arial"/>
              </a:rPr>
              <a:t>Economie</a:t>
            </a:r>
            <a:r>
              <a:rPr lang="nl-NL" dirty="0">
                <a:latin typeface="Arial"/>
                <a:cs typeface="Arial"/>
              </a:rPr>
              <a:t>: </a:t>
            </a:r>
            <a:r>
              <a:rPr lang="nl-NL" sz="3200" b="0" dirty="0">
                <a:latin typeface="Arial"/>
                <a:cs typeface="Arial"/>
              </a:rPr>
              <a:t>dienstverlening aan consumenten en bedrijven</a:t>
            </a:r>
            <a:br>
              <a:rPr lang="nl-NL" b="0" dirty="0">
                <a:latin typeface="Arial"/>
                <a:cs typeface="Arial"/>
              </a:rPr>
            </a:br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E58A411-D1C9-4B16-917B-BAAE187A592B}"/>
              </a:ext>
            </a:extLst>
          </p:cNvPr>
          <p:cNvSpPr txBox="1"/>
          <p:nvPr/>
        </p:nvSpPr>
        <p:spPr>
          <a:xfrm>
            <a:off x="5470125" y="4074029"/>
            <a:ext cx="452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De </a:t>
            </a:r>
            <a:r>
              <a:rPr lang="nl-NL" sz="2800" u="sng" dirty="0"/>
              <a:t>klant</a:t>
            </a:r>
            <a:r>
              <a:rPr lang="nl-NL" sz="2800" dirty="0"/>
              <a:t> staat centraal!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ECE2D8E-9E0D-45F7-A67F-35974EA4E6AE}"/>
              </a:ext>
            </a:extLst>
          </p:cNvPr>
          <p:cNvSpPr txBox="1"/>
          <p:nvPr/>
        </p:nvSpPr>
        <p:spPr>
          <a:xfrm>
            <a:off x="5470125" y="4597249"/>
            <a:ext cx="5969286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</a:rPr>
              <a:t>Help jij graag klanten aan de balie, winkel of in de horeca? </a:t>
            </a: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</a:rPr>
              <a:t>Of zorg jij er liever voor dat klanten jouw winkel weten te vinden? </a:t>
            </a: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</a:rPr>
              <a:t>Misschien werk je liever mee op de achtergrond en zorg je dat alles administratief goed geregeld is. </a:t>
            </a: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</a:rPr>
              <a:t>Of draag je graag bij aan een schone of veilig werk- en leefomgeving?</a:t>
            </a:r>
            <a:endParaRPr lang="nl-NL" sz="1400" dirty="0">
              <a:solidFill>
                <a:srgbClr val="EDEDED">
                  <a:lumMod val="10000"/>
                </a:srgbClr>
              </a:solidFill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803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al 12">
            <a:extLst>
              <a:ext uri="{FF2B5EF4-FFF2-40B4-BE49-F238E27FC236}">
                <a16:creationId xmlns:a16="http://schemas.microsoft.com/office/drawing/2014/main" id="{726AECD9-35A6-4007-AA44-C4D4547D6FCB}"/>
              </a:ext>
            </a:extLst>
          </p:cNvPr>
          <p:cNvSpPr/>
          <p:nvPr/>
        </p:nvSpPr>
        <p:spPr>
          <a:xfrm>
            <a:off x="838200" y="1889311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Zorg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BBD94BF7-B0CF-4BF0-8983-6A0312A7AC11}"/>
              </a:ext>
            </a:extLst>
          </p:cNvPr>
          <p:cNvSpPr/>
          <p:nvPr/>
        </p:nvSpPr>
        <p:spPr>
          <a:xfrm>
            <a:off x="8377333" y="1813135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Welzijn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14326B2C-2376-4A44-8CB4-28E86EB85252}"/>
              </a:ext>
            </a:extLst>
          </p:cNvPr>
          <p:cNvSpPr txBox="1">
            <a:spLocks/>
          </p:cNvSpPr>
          <p:nvPr/>
        </p:nvSpPr>
        <p:spPr bwMode="auto">
          <a:xfrm>
            <a:off x="917713" y="3787887"/>
            <a:ext cx="10515600" cy="58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 sz="2400" kern="1200">
                <a:solidFill>
                  <a:srgbClr val="181818"/>
                </a:solidFill>
                <a:latin typeface="+mj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.AppleSystemUIFont"/>
              <a:buChar char="–"/>
              <a:defRPr sz="2400"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Wingdings" pitchFamily="2" charset="2"/>
              <a:buChar char="§"/>
              <a:defRPr kern="1200">
                <a:solidFill>
                  <a:srgbClr val="18181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3200" b="1">
                <a:solidFill>
                  <a:schemeClr val="tx1"/>
                </a:solidFill>
              </a:rPr>
              <a:t>Zorg en Welzijn</a:t>
            </a:r>
          </a:p>
          <a:p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FC0CD87-D042-488D-87DA-097645738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475" y="311152"/>
            <a:ext cx="10515600" cy="996950"/>
          </a:xfrm>
        </p:spPr>
        <p:txBody>
          <a:bodyPr/>
          <a:lstStyle/>
          <a:p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Laten we samen eens een werkveld bezoeken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D1A39AA5-16D4-45D1-86B5-7B2BAC827964}"/>
              </a:ext>
            </a:extLst>
          </p:cNvPr>
          <p:cNvSpPr/>
          <p:nvPr/>
        </p:nvSpPr>
        <p:spPr>
          <a:xfrm>
            <a:off x="838200" y="4481616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Uiterlijke verzorging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6" name="Ovaal 15">
            <a:extLst>
              <a:ext uri="{FF2B5EF4-FFF2-40B4-BE49-F238E27FC236}">
                <a16:creationId xmlns:a16="http://schemas.microsoft.com/office/drawing/2014/main" id="{C68C49FD-9CDC-4D48-9985-A20EC9B997CE}"/>
              </a:ext>
            </a:extLst>
          </p:cNvPr>
          <p:cNvSpPr/>
          <p:nvPr/>
        </p:nvSpPr>
        <p:spPr>
          <a:xfrm>
            <a:off x="8377333" y="4405440"/>
            <a:ext cx="3282917" cy="1664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Sport &amp; Bewegen</a:t>
            </a:r>
            <a:endParaRPr lang="nl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00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4">
            <a:extLst>
              <a:ext uri="{FF2B5EF4-FFF2-40B4-BE49-F238E27FC236}">
                <a16:creationId xmlns:a16="http://schemas.microsoft.com/office/drawing/2014/main" id="{1988CB86-EA47-4284-B18D-606DDC2EE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890" y="1723892"/>
            <a:ext cx="8846069" cy="36635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178F63C1-91F5-477B-A74C-7D50DEB33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383" y="675425"/>
            <a:ext cx="10792739" cy="806723"/>
          </a:xfrm>
        </p:spPr>
        <p:txBody>
          <a:bodyPr>
            <a:normAutofit fontScale="90000"/>
          </a:bodyPr>
          <a:lstStyle/>
          <a:p>
            <a:r>
              <a:rPr lang="nl-NL" sz="3600" dirty="0">
                <a:latin typeface="Arial"/>
                <a:cs typeface="Arial"/>
              </a:rPr>
              <a:t>Zorg &amp; Welzijn: </a:t>
            </a:r>
            <a:br>
              <a:rPr lang="nl-NL" dirty="0">
                <a:latin typeface="Arial"/>
                <a:cs typeface="Arial"/>
              </a:rPr>
            </a:br>
            <a:r>
              <a:rPr lang="nl-NL" b="0" dirty="0">
                <a:latin typeface="Arial"/>
                <a:cs typeface="Arial"/>
              </a:rPr>
              <a:t>fysieke en mentale zorg voor mensen van alle leeftijden</a:t>
            </a:r>
            <a:br>
              <a:rPr lang="nl-NL" b="0" dirty="0">
                <a:latin typeface="Arial"/>
                <a:cs typeface="Arial"/>
              </a:rPr>
            </a:br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803C79A7-B62B-4793-992D-77A940F5E84F}"/>
              </a:ext>
            </a:extLst>
          </p:cNvPr>
          <p:cNvSpPr txBox="1"/>
          <p:nvPr/>
        </p:nvSpPr>
        <p:spPr>
          <a:xfrm>
            <a:off x="5697284" y="6142448"/>
            <a:ext cx="7198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b="1" dirty="0">
                <a:cs typeface="Segoe U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www.roc-nijmegen.nl/mbo-opleidingen/folder</a:t>
            </a:r>
            <a:endParaRPr lang="nl-NL" b="1" dirty="0">
              <a:cs typeface="Arial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1784020-F426-42CE-8A2C-C6D4E974549D}"/>
              </a:ext>
            </a:extLst>
          </p:cNvPr>
          <p:cNvSpPr txBox="1"/>
          <p:nvPr/>
        </p:nvSpPr>
        <p:spPr>
          <a:xfrm>
            <a:off x="688369" y="3769074"/>
            <a:ext cx="4520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De </a:t>
            </a:r>
            <a:r>
              <a:rPr lang="nl-NL" sz="2800" u="sng" dirty="0"/>
              <a:t>mens</a:t>
            </a:r>
            <a:r>
              <a:rPr lang="nl-NL" sz="2800" dirty="0"/>
              <a:t> staat centraal!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59EC363-1C0F-4940-AA9F-7D77EA5D24C5}"/>
              </a:ext>
            </a:extLst>
          </p:cNvPr>
          <p:cNvSpPr txBox="1"/>
          <p:nvPr/>
        </p:nvSpPr>
        <p:spPr>
          <a:xfrm>
            <a:off x="688368" y="4379925"/>
            <a:ext cx="635970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</a:rPr>
              <a:t>Vind jij het leuk om met mensen te werken? </a:t>
            </a: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</a:rPr>
              <a:t>Kun jij je goed inleven in anderen? </a:t>
            </a:r>
            <a:endParaRPr lang="nl-NL" sz="1400" dirty="0">
              <a:solidFill>
                <a:srgbClr val="EDEDED">
                  <a:lumMod val="10000"/>
                </a:srgbClr>
              </a:solidFill>
              <a:latin typeface="Arial" panose="020B0604020202020204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</a:rPr>
              <a:t>Word jij er blij van om mensen te helpen weer gezond of fit te worden? </a:t>
            </a:r>
          </a:p>
          <a:p>
            <a:pPr marL="171450" indent="-171450">
              <a:buFont typeface="Arial"/>
              <a:buChar char="•"/>
            </a:pPr>
            <a:r>
              <a:rPr lang="nl-NL" sz="1400" dirty="0">
                <a:solidFill>
                  <a:srgbClr val="EDEDED">
                    <a:lumMod val="10000"/>
                  </a:srgbClr>
                </a:solidFill>
                <a:latin typeface="Arial" panose="020B0604020202020204"/>
              </a:rPr>
              <a:t>Of maak je mensen liever van de buitenkant mooi?</a:t>
            </a:r>
            <a:endParaRPr lang="nl-NL" sz="1400" dirty="0">
              <a:solidFill>
                <a:srgbClr val="EDEDED">
                  <a:lumMod val="10000"/>
                </a:srgbClr>
              </a:solidFill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160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Aangepast 3">
      <a:dk1>
        <a:srgbClr val="EF7D00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8" id="{B8E4F508-B787-114F-AD1A-C7968832721D}" vid="{B807107D-E0EE-7445-A248-525BD8E1752E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4679643C92DD459C5B648E30CABA81" ma:contentTypeVersion="16" ma:contentTypeDescription="Een nieuw document maken." ma:contentTypeScope="" ma:versionID="a0f3ea1c63fdbd99d1b271ed714ec5c2">
  <xsd:schema xmlns:xsd="http://www.w3.org/2001/XMLSchema" xmlns:xs="http://www.w3.org/2001/XMLSchema" xmlns:p="http://schemas.microsoft.com/office/2006/metadata/properties" xmlns:ns2="c5b05d74-04ea-4956-af5f-9f893930b8ef" xmlns:ns3="6239e0f7-bd6b-405f-8af9-ae217371239b" xmlns:ns4="791532bb-7c15-4707-81e6-af2da8e30a03" targetNamespace="http://schemas.microsoft.com/office/2006/metadata/properties" ma:root="true" ma:fieldsID="809400d9f2e0cd469b1ed36631a655dc" ns2:_="" ns3:_="" ns4:_="">
    <xsd:import namespace="c5b05d74-04ea-4956-af5f-9f893930b8ef"/>
    <xsd:import namespace="6239e0f7-bd6b-405f-8af9-ae217371239b"/>
    <xsd:import namespace="791532bb-7c15-4707-81e6-af2da8e30a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b05d74-04ea-4956-af5f-9f893930b8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6173d46-5f7d-49bf-a64d-4dd4f1c458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1532bb-7c15-4707-81e6-af2da8e30a0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060fb25-e5a7-4704-bf27-658fb1063c0e}" ma:internalName="TaxCatchAll" ma:showField="CatchAllData" ma:web="6239e0f7-bd6b-405f-8af9-ae21737123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b05d74-04ea-4956-af5f-9f893930b8ef">
      <Terms xmlns="http://schemas.microsoft.com/office/infopath/2007/PartnerControls"/>
    </lcf76f155ced4ddcb4097134ff3c332f>
    <TaxCatchAll xmlns="791532bb-7c15-4707-81e6-af2da8e30a03" xsi:nil="true"/>
  </documentManagement>
</p:properties>
</file>

<file path=customXml/item4.xml><?xml version="1.0" encoding="utf-8"?>
<?mso-contentType ?>
<SharedContentType xmlns="Microsoft.SharePoint.Taxonomy.ContentTypeSync" SourceId="96173d46-5f7d-49bf-a64d-4dd4f1c458b8" ContentTypeId="0x0101" PreviousValue="false"/>
</file>

<file path=customXml/itemProps1.xml><?xml version="1.0" encoding="utf-8"?>
<ds:datastoreItem xmlns:ds="http://schemas.openxmlformats.org/officeDocument/2006/customXml" ds:itemID="{B33D39D2-662A-41C0-82AC-5CD54C755E55}">
  <ds:schemaRefs>
    <ds:schemaRef ds:uri="6239e0f7-bd6b-405f-8af9-ae217371239b"/>
    <ds:schemaRef ds:uri="791532bb-7c15-4707-81e6-af2da8e30a03"/>
    <ds:schemaRef ds:uri="c5b05d74-04ea-4956-af5f-9f893930b8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7493ED1-5F8B-4A15-99AA-C3BA2E34A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89D060-3290-4A1E-8AA2-6267E05B36A0}">
  <ds:schemaRefs>
    <ds:schemaRef ds:uri="6239e0f7-bd6b-405f-8af9-ae217371239b"/>
    <ds:schemaRef ds:uri="791532bb-7c15-4707-81e6-af2da8e30a03"/>
    <ds:schemaRef ds:uri="c5b05d74-04ea-4956-af5f-9f893930b8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B8A8BB16-F984-457F-91BE-749FFE1137EE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roc-cm-210660-ppt-algemeen-sjabloon-breedbeed-211004</Template>
  <TotalTime>0</TotalTime>
  <Words>707</Words>
  <Application>Microsoft Office PowerPoint</Application>
  <PresentationFormat>Widescreen</PresentationFormat>
  <Paragraphs>107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.AppleSystemUIFont</vt:lpstr>
      <vt:lpstr>Arial</vt:lpstr>
      <vt:lpstr>Calibri</vt:lpstr>
      <vt:lpstr>Courier New</vt:lpstr>
      <vt:lpstr>Wingdings</vt:lpstr>
      <vt:lpstr>Office-thema</vt:lpstr>
      <vt:lpstr>Wat leuk dat je binnenkort  onze locatie komt bezoeken!  We nemen je alvast mee  op ontdekking! </vt:lpstr>
      <vt:lpstr>Locaties</vt:lpstr>
      <vt:lpstr>Kennismaken met het MBO en ROC Nijmegen</vt:lpstr>
      <vt:lpstr>PowerPoint Presentation</vt:lpstr>
      <vt:lpstr>Welke sector lijkt jou leuk?</vt:lpstr>
      <vt:lpstr>Laten we samen eens een werkveld bezoeken</vt:lpstr>
      <vt:lpstr>Economie: dienstverlening aan consumenten en bedrijven </vt:lpstr>
      <vt:lpstr>Laten we samen eens een werkveld bezoeken</vt:lpstr>
      <vt:lpstr>Zorg &amp; Welzijn:  fysieke en mentale zorg voor mensen van alle leeftijden </vt:lpstr>
      <vt:lpstr>Laten we samen eens een werkveld bezoeken</vt:lpstr>
      <vt:lpstr>Techniek:  bedenken, maken en onderhouden van machines/gebouwen/systemen </vt:lpstr>
      <vt:lpstr>Iedere opleiding heeft zijn eigen voorlichter  en studiekeuzeadviseur</vt:lpstr>
      <vt:lpstr>Heb je nog geen idee wat je leuk vindt?</vt:lpstr>
      <vt:lpstr>Zit jij in de 4e klas van het vmbo  en wil je graag weten hoe het is om bij een les te zijn? 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leuk dat je binnenkort  onze locatie komt bezoeken!  We nemen je alvast mee  op ontdekking!</dc:title>
  <dc:creator>Remco Langendoen</dc:creator>
  <cp:lastModifiedBy>Wim de Ruijter</cp:lastModifiedBy>
  <cp:revision>3</cp:revision>
  <dcterms:created xsi:type="dcterms:W3CDTF">2022-11-10T11:11:53Z</dcterms:created>
  <dcterms:modified xsi:type="dcterms:W3CDTF">2023-01-03T10:00:58Z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0x010100FE5EDCBBC30D77498D199FAD4023E3CA</vt:lpwstr>
  </property>
  <property fmtid="{D5CDD505-2E9C-101B-9397-08002B2CF9AE}" pid="3" name="MediaServiceImageTags">
    <vt:lpwstr/>
  </property>
</Properties>
</file>