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9"/>
  </p:notesMasterIdLst>
  <p:sldIdLst>
    <p:sldId id="316" r:id="rId8"/>
    <p:sldId id="275" r:id="rId9"/>
    <p:sldId id="278" r:id="rId10"/>
    <p:sldId id="262" r:id="rId11"/>
    <p:sldId id="273" r:id="rId12"/>
    <p:sldId id="290" r:id="rId13"/>
    <p:sldId id="281" r:id="rId14"/>
    <p:sldId id="310" r:id="rId15"/>
    <p:sldId id="309" r:id="rId16"/>
    <p:sldId id="291" r:id="rId17"/>
    <p:sldId id="292" r:id="rId18"/>
    <p:sldId id="284" r:id="rId19"/>
    <p:sldId id="266" r:id="rId20"/>
    <p:sldId id="317" r:id="rId21"/>
    <p:sldId id="286" r:id="rId22"/>
    <p:sldId id="306" r:id="rId23"/>
    <p:sldId id="294" r:id="rId24"/>
    <p:sldId id="271" r:id="rId25"/>
    <p:sldId id="270" r:id="rId26"/>
    <p:sldId id="296" r:id="rId27"/>
    <p:sldId id="268" r:id="rId28"/>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EEAA2C-E0A1-4F53-95BD-E84F98669C3F}" v="3" dt="2021-02-26T09:29:31.293"/>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97" autoAdjust="0"/>
  </p:normalViewPr>
  <p:slideViewPr>
    <p:cSldViewPr snapToGrid="0">
      <p:cViewPr varScale="1">
        <p:scale>
          <a:sx n="53" d="100"/>
          <a:sy n="53" d="100"/>
        </p:scale>
        <p:origin x="16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n Scholten" userId="b8142088-6448-41dc-8c2c-f9ff1e7ff2d1" providerId="ADAL" clId="{EDEEAA2C-E0A1-4F53-95BD-E84F98669C3F}"/>
    <pc:docChg chg="custSel delSld modSld sldOrd">
      <pc:chgData name="Marian Scholten" userId="b8142088-6448-41dc-8c2c-f9ff1e7ff2d1" providerId="ADAL" clId="{EDEEAA2C-E0A1-4F53-95BD-E84F98669C3F}" dt="2021-02-26T09:30:28.532" v="3038" actId="20577"/>
      <pc:docMkLst>
        <pc:docMk/>
      </pc:docMkLst>
      <pc:sldChg chg="del">
        <pc:chgData name="Marian Scholten" userId="b8142088-6448-41dc-8c2c-f9ff1e7ff2d1" providerId="ADAL" clId="{EDEEAA2C-E0A1-4F53-95BD-E84F98669C3F}" dt="2021-02-25T14:47:06.907" v="461" actId="47"/>
        <pc:sldMkLst>
          <pc:docMk/>
          <pc:sldMk cId="1896710178" sldId="265"/>
        </pc:sldMkLst>
      </pc:sldChg>
      <pc:sldChg chg="modSp mod">
        <pc:chgData name="Marian Scholten" userId="b8142088-6448-41dc-8c2c-f9ff1e7ff2d1" providerId="ADAL" clId="{EDEEAA2C-E0A1-4F53-95BD-E84F98669C3F}" dt="2021-02-26T09:30:07.069" v="2968" actId="20577"/>
        <pc:sldMkLst>
          <pc:docMk/>
          <pc:sldMk cId="1082416323" sldId="266"/>
        </pc:sldMkLst>
        <pc:spChg chg="mod">
          <ac:chgData name="Marian Scholten" userId="b8142088-6448-41dc-8c2c-f9ff1e7ff2d1" providerId="ADAL" clId="{EDEEAA2C-E0A1-4F53-95BD-E84F98669C3F}" dt="2021-02-26T09:30:07.069" v="2968" actId="20577"/>
          <ac:spMkLst>
            <pc:docMk/>
            <pc:sldMk cId="1082416323" sldId="266"/>
            <ac:spMk id="2" creationId="{6B32E491-2195-4679-829E-1DDA3B24F50E}"/>
          </ac:spMkLst>
        </pc:spChg>
        <pc:spChg chg="mod">
          <ac:chgData name="Marian Scholten" userId="b8142088-6448-41dc-8c2c-f9ff1e7ff2d1" providerId="ADAL" clId="{EDEEAA2C-E0A1-4F53-95BD-E84F98669C3F}" dt="2021-02-25T14:59:13.630" v="2257" actId="20577"/>
          <ac:spMkLst>
            <pc:docMk/>
            <pc:sldMk cId="1082416323" sldId="266"/>
            <ac:spMk id="3" creationId="{B2FDFB22-4D2C-4ED2-ADC2-CF851A208A57}"/>
          </ac:spMkLst>
        </pc:spChg>
      </pc:sldChg>
      <pc:sldChg chg="del">
        <pc:chgData name="Marian Scholten" userId="b8142088-6448-41dc-8c2c-f9ff1e7ff2d1" providerId="ADAL" clId="{EDEEAA2C-E0A1-4F53-95BD-E84F98669C3F}" dt="2021-02-25T14:59:58.118" v="2324" actId="47"/>
        <pc:sldMkLst>
          <pc:docMk/>
          <pc:sldMk cId="2822650952" sldId="269"/>
        </pc:sldMkLst>
      </pc:sldChg>
      <pc:sldChg chg="modSp mod ord">
        <pc:chgData name="Marian Scholten" userId="b8142088-6448-41dc-8c2c-f9ff1e7ff2d1" providerId="ADAL" clId="{EDEEAA2C-E0A1-4F53-95BD-E84F98669C3F}" dt="2021-02-26T09:29:57.314" v="2943" actId="20577"/>
        <pc:sldMkLst>
          <pc:docMk/>
          <pc:sldMk cId="2784961064" sldId="284"/>
        </pc:sldMkLst>
        <pc:spChg chg="mod">
          <ac:chgData name="Marian Scholten" userId="b8142088-6448-41dc-8c2c-f9ff1e7ff2d1" providerId="ADAL" clId="{EDEEAA2C-E0A1-4F53-95BD-E84F98669C3F}" dt="2021-02-26T09:29:45.031" v="2902" actId="20577"/>
          <ac:spMkLst>
            <pc:docMk/>
            <pc:sldMk cId="2784961064" sldId="284"/>
            <ac:spMk id="2" creationId="{6B32E491-2195-4679-829E-1DDA3B24F50E}"/>
          </ac:spMkLst>
        </pc:spChg>
        <pc:spChg chg="mod">
          <ac:chgData name="Marian Scholten" userId="b8142088-6448-41dc-8c2c-f9ff1e7ff2d1" providerId="ADAL" clId="{EDEEAA2C-E0A1-4F53-95BD-E84F98669C3F}" dt="2021-02-26T09:29:57.314" v="2943" actId="20577"/>
          <ac:spMkLst>
            <pc:docMk/>
            <pc:sldMk cId="2784961064" sldId="284"/>
            <ac:spMk id="3" creationId="{B2FDFB22-4D2C-4ED2-ADC2-CF851A208A57}"/>
          </ac:spMkLst>
        </pc:spChg>
      </pc:sldChg>
      <pc:sldChg chg="modSp mod">
        <pc:chgData name="Marian Scholten" userId="b8142088-6448-41dc-8c2c-f9ff1e7ff2d1" providerId="ADAL" clId="{EDEEAA2C-E0A1-4F53-95BD-E84F98669C3F}" dt="2021-02-26T09:30:28.532" v="3038" actId="20577"/>
        <pc:sldMkLst>
          <pc:docMk/>
          <pc:sldMk cId="2604663060" sldId="286"/>
        </pc:sldMkLst>
        <pc:spChg chg="mod">
          <ac:chgData name="Marian Scholten" userId="b8142088-6448-41dc-8c2c-f9ff1e7ff2d1" providerId="ADAL" clId="{EDEEAA2C-E0A1-4F53-95BD-E84F98669C3F}" dt="2021-02-26T09:30:28.532" v="3038" actId="20577"/>
          <ac:spMkLst>
            <pc:docMk/>
            <pc:sldMk cId="2604663060" sldId="286"/>
            <ac:spMk id="2" creationId="{6B32E491-2195-4679-829E-1DDA3B24F50E}"/>
          </ac:spMkLst>
        </pc:spChg>
      </pc:sldChg>
      <pc:sldChg chg="del">
        <pc:chgData name="Marian Scholten" userId="b8142088-6448-41dc-8c2c-f9ff1e7ff2d1" providerId="ADAL" clId="{EDEEAA2C-E0A1-4F53-95BD-E84F98669C3F}" dt="2021-02-25T14:47:32.228" v="462" actId="47"/>
        <pc:sldMkLst>
          <pc:docMk/>
          <pc:sldMk cId="954112135" sldId="288"/>
        </pc:sldMkLst>
      </pc:sldChg>
      <pc:sldChg chg="modSp mod">
        <pc:chgData name="Marian Scholten" userId="b8142088-6448-41dc-8c2c-f9ff1e7ff2d1" providerId="ADAL" clId="{EDEEAA2C-E0A1-4F53-95BD-E84F98669C3F}" dt="2021-02-26T09:29:03.554" v="2835" actId="27636"/>
        <pc:sldMkLst>
          <pc:docMk/>
          <pc:sldMk cId="2068626928" sldId="291"/>
        </pc:sldMkLst>
        <pc:spChg chg="mod">
          <ac:chgData name="Marian Scholten" userId="b8142088-6448-41dc-8c2c-f9ff1e7ff2d1" providerId="ADAL" clId="{EDEEAA2C-E0A1-4F53-95BD-E84F98669C3F}" dt="2021-02-26T09:27:54.694" v="2818" actId="20577"/>
          <ac:spMkLst>
            <pc:docMk/>
            <pc:sldMk cId="2068626928" sldId="291"/>
            <ac:spMk id="2" creationId="{6B32E491-2195-4679-829E-1DDA3B24F50E}"/>
          </ac:spMkLst>
        </pc:spChg>
        <pc:spChg chg="mod">
          <ac:chgData name="Marian Scholten" userId="b8142088-6448-41dc-8c2c-f9ff1e7ff2d1" providerId="ADAL" clId="{EDEEAA2C-E0A1-4F53-95BD-E84F98669C3F}" dt="2021-02-26T09:29:03.554" v="2835" actId="27636"/>
          <ac:spMkLst>
            <pc:docMk/>
            <pc:sldMk cId="2068626928" sldId="291"/>
            <ac:spMk id="3" creationId="{B2FDFB22-4D2C-4ED2-ADC2-CF851A208A57}"/>
          </ac:spMkLst>
        </pc:spChg>
      </pc:sldChg>
      <pc:sldChg chg="modSp mod">
        <pc:chgData name="Marian Scholten" userId="b8142088-6448-41dc-8c2c-f9ff1e7ff2d1" providerId="ADAL" clId="{EDEEAA2C-E0A1-4F53-95BD-E84F98669C3F}" dt="2021-02-26T09:29:31.332" v="2867" actId="27636"/>
        <pc:sldMkLst>
          <pc:docMk/>
          <pc:sldMk cId="517705518" sldId="292"/>
        </pc:sldMkLst>
        <pc:spChg chg="mod">
          <ac:chgData name="Marian Scholten" userId="b8142088-6448-41dc-8c2c-f9ff1e7ff2d1" providerId="ADAL" clId="{EDEEAA2C-E0A1-4F53-95BD-E84F98669C3F}" dt="2021-02-26T09:29:13.143" v="2864" actId="20577"/>
          <ac:spMkLst>
            <pc:docMk/>
            <pc:sldMk cId="517705518" sldId="292"/>
            <ac:spMk id="2" creationId="{6B32E491-2195-4679-829E-1DDA3B24F50E}"/>
          </ac:spMkLst>
        </pc:spChg>
        <pc:spChg chg="mod">
          <ac:chgData name="Marian Scholten" userId="b8142088-6448-41dc-8c2c-f9ff1e7ff2d1" providerId="ADAL" clId="{EDEEAA2C-E0A1-4F53-95BD-E84F98669C3F}" dt="2021-02-26T09:29:31.332" v="2867" actId="27636"/>
          <ac:spMkLst>
            <pc:docMk/>
            <pc:sldMk cId="517705518" sldId="292"/>
            <ac:spMk id="3" creationId="{B2FDFB22-4D2C-4ED2-ADC2-CF851A208A57}"/>
          </ac:spMkLst>
        </pc:spChg>
      </pc:sldChg>
      <pc:sldChg chg="del">
        <pc:chgData name="Marian Scholten" userId="b8142088-6448-41dc-8c2c-f9ff1e7ff2d1" providerId="ADAL" clId="{EDEEAA2C-E0A1-4F53-95BD-E84F98669C3F}" dt="2021-02-25T14:46:58.111" v="459" actId="47"/>
        <pc:sldMkLst>
          <pc:docMk/>
          <pc:sldMk cId="3017066902" sldId="297"/>
        </pc:sldMkLst>
      </pc:sldChg>
      <pc:sldChg chg="del">
        <pc:chgData name="Marian Scholten" userId="b8142088-6448-41dc-8c2c-f9ff1e7ff2d1" providerId="ADAL" clId="{EDEEAA2C-E0A1-4F53-95BD-E84F98669C3F}" dt="2021-02-25T14:47:03.271" v="460" actId="47"/>
        <pc:sldMkLst>
          <pc:docMk/>
          <pc:sldMk cId="4223170301" sldId="298"/>
        </pc:sldMkLst>
      </pc:sldChg>
      <pc:sldChg chg="modSp mod">
        <pc:chgData name="Marian Scholten" userId="b8142088-6448-41dc-8c2c-f9ff1e7ff2d1" providerId="ADAL" clId="{EDEEAA2C-E0A1-4F53-95BD-E84F98669C3F}" dt="2021-02-26T09:27:34.620" v="2791" actId="20577"/>
        <pc:sldMkLst>
          <pc:docMk/>
          <pc:sldMk cId="3499560923" sldId="309"/>
        </pc:sldMkLst>
        <pc:spChg chg="mod">
          <ac:chgData name="Marian Scholten" userId="b8142088-6448-41dc-8c2c-f9ff1e7ff2d1" providerId="ADAL" clId="{EDEEAA2C-E0A1-4F53-95BD-E84F98669C3F}" dt="2021-02-26T09:27:34.620" v="2791" actId="20577"/>
          <ac:spMkLst>
            <pc:docMk/>
            <pc:sldMk cId="3499560923" sldId="309"/>
            <ac:spMk id="3" creationId="{7B8CF56C-112C-4F31-B4D1-ED5557358FE9}"/>
          </ac:spMkLst>
        </pc:spChg>
      </pc:sldChg>
      <pc:sldChg chg="delSp modSp mod">
        <pc:chgData name="Marian Scholten" userId="b8142088-6448-41dc-8c2c-f9ff1e7ff2d1" providerId="ADAL" clId="{EDEEAA2C-E0A1-4F53-95BD-E84F98669C3F}" dt="2021-02-26T09:27:10.313" v="2682" actId="20577"/>
        <pc:sldMkLst>
          <pc:docMk/>
          <pc:sldMk cId="2119594838" sldId="310"/>
        </pc:sldMkLst>
        <pc:spChg chg="mod">
          <ac:chgData name="Marian Scholten" userId="b8142088-6448-41dc-8c2c-f9ff1e7ff2d1" providerId="ADAL" clId="{EDEEAA2C-E0A1-4F53-95BD-E84F98669C3F}" dt="2021-02-26T09:26:19.620" v="2404" actId="20577"/>
          <ac:spMkLst>
            <pc:docMk/>
            <pc:sldMk cId="2119594838" sldId="310"/>
            <ac:spMk id="2" creationId="{6B32E491-2195-4679-829E-1DDA3B24F50E}"/>
          </ac:spMkLst>
        </pc:spChg>
        <pc:spChg chg="mod">
          <ac:chgData name="Marian Scholten" userId="b8142088-6448-41dc-8c2c-f9ff1e7ff2d1" providerId="ADAL" clId="{EDEEAA2C-E0A1-4F53-95BD-E84F98669C3F}" dt="2021-02-26T09:27:10.313" v="2682" actId="20577"/>
          <ac:spMkLst>
            <pc:docMk/>
            <pc:sldMk cId="2119594838" sldId="310"/>
            <ac:spMk id="3" creationId="{B2FDFB22-4D2C-4ED2-ADC2-CF851A208A57}"/>
          </ac:spMkLst>
        </pc:spChg>
        <pc:picChg chg="del">
          <ac:chgData name="Marian Scholten" userId="b8142088-6448-41dc-8c2c-f9ff1e7ff2d1" providerId="ADAL" clId="{EDEEAA2C-E0A1-4F53-95BD-E84F98669C3F}" dt="2021-02-25T14:51:11.682" v="706" actId="478"/>
          <ac:picMkLst>
            <pc:docMk/>
            <pc:sldMk cId="2119594838" sldId="310"/>
            <ac:picMk id="5" creationId="{02670C52-ED46-4B95-BEB6-6B95A6A29BDC}"/>
          </ac:picMkLst>
        </pc:picChg>
      </pc:sldChg>
      <pc:sldChg chg="modSp mod">
        <pc:chgData name="Marian Scholten" userId="b8142088-6448-41dc-8c2c-f9ff1e7ff2d1" providerId="ADAL" clId="{EDEEAA2C-E0A1-4F53-95BD-E84F98669C3F}" dt="2021-02-25T15:00:53.941" v="2357" actId="20577"/>
        <pc:sldMkLst>
          <pc:docMk/>
          <pc:sldMk cId="3801172616" sldId="316"/>
        </pc:sldMkLst>
        <pc:spChg chg="mod">
          <ac:chgData name="Marian Scholten" userId="b8142088-6448-41dc-8c2c-f9ff1e7ff2d1" providerId="ADAL" clId="{EDEEAA2C-E0A1-4F53-95BD-E84F98669C3F}" dt="2021-02-25T15:00:53.941" v="2357" actId="20577"/>
          <ac:spMkLst>
            <pc:docMk/>
            <pc:sldMk cId="3801172616" sldId="316"/>
            <ac:spMk id="2" creationId="{6062E2BF-235D-4C51-9673-2FF9406689BE}"/>
          </ac:spMkLst>
        </pc:spChg>
      </pc:sldChg>
      <pc:sldChg chg="modSp mod">
        <pc:chgData name="Marian Scholten" userId="b8142088-6448-41dc-8c2c-f9ff1e7ff2d1" providerId="ADAL" clId="{EDEEAA2C-E0A1-4F53-95BD-E84F98669C3F}" dt="2021-02-26T09:30:17.535" v="3005" actId="20577"/>
        <pc:sldMkLst>
          <pc:docMk/>
          <pc:sldMk cId="2395117724" sldId="317"/>
        </pc:sldMkLst>
        <pc:spChg chg="mod">
          <ac:chgData name="Marian Scholten" userId="b8142088-6448-41dc-8c2c-f9ff1e7ff2d1" providerId="ADAL" clId="{EDEEAA2C-E0A1-4F53-95BD-E84F98669C3F}" dt="2021-02-26T09:30:17.535" v="3005" actId="20577"/>
          <ac:spMkLst>
            <pc:docMk/>
            <pc:sldMk cId="2395117724" sldId="317"/>
            <ac:spMk id="2" creationId="{CA00DDCF-240D-4F7A-B129-A536D24799F6}"/>
          </ac:spMkLst>
        </pc:spChg>
        <pc:spChg chg="mod">
          <ac:chgData name="Marian Scholten" userId="b8142088-6448-41dc-8c2c-f9ff1e7ff2d1" providerId="ADAL" clId="{EDEEAA2C-E0A1-4F53-95BD-E84F98669C3F}" dt="2021-02-25T14:59:32.712" v="2291" actId="27636"/>
          <ac:spMkLst>
            <pc:docMk/>
            <pc:sldMk cId="2395117724" sldId="317"/>
            <ac:spMk id="3" creationId="{3A6D846D-9C1B-4E3A-A855-ADEAF7EE3AB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26-2-2021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10</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12</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in de Marketing en communicatie richting gaat werken, is het belangrijk dat je communiceren leuk vindt. Niet alleen het voeren van gesprekken met mensen maar ook via de computer bijvoorbeeld door het schrijven van online nieuwsbrieven of content maken voor websites. Je bent nieuwgierig naar mensen en dingen die om je heen gebeuren. Die onderzoekende houding heb je nodig om te achterhalen hoe je een product of dienst het beste in de markt kunt zetten. Ook creativiteit is hierbij belangrijk!</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88260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groot deel van leerjaar 2 en 3 bestaat uit het op doen van praktijkervaring. Dit doe je bij een bedrijf dat je zelf uitzoekt. Ook een stage in het buitenland behoort tot de mogelijkheden. Waar je ook terecht komt, wij helpen je want het bedrijf moet natuurlijk wel aan bepaalde eisen voldoen. Dagelijks werk je mee en leer je over marketing en communicatie. Ook krijg je opdrachten van school zoals het uitvoeren van een marktonderzoek of het uitvoeren van een project. Zo bouw je jouw marketing- en communicatie ervaring steeds verder uit!</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14</a:t>
            </a:fld>
            <a:endParaRPr lang="nl-NL"/>
          </a:p>
        </p:txBody>
      </p:sp>
    </p:spTree>
    <p:extLst>
      <p:ext uri="{BB962C8B-B14F-4D97-AF65-F5344CB8AC3E}">
        <p14:creationId xmlns:p14="http://schemas.microsoft.com/office/powerpoint/2010/main" val="202534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 Zij kiezen voor verschillende richtingen van Economie tot docent Engels.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3429011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74644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vragen hebt kun je contact opnemen met deze drie voorlichters.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17</a:t>
            </a:fld>
            <a:endParaRPr lang="nl-NL"/>
          </a:p>
        </p:txBody>
      </p:sp>
    </p:spTree>
    <p:extLst>
      <p:ext uri="{BB962C8B-B14F-4D97-AF65-F5344CB8AC3E}">
        <p14:creationId xmlns:p14="http://schemas.microsoft.com/office/powerpoint/2010/main" val="3397485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solidFill>
                  <a:schemeClr val="accent5">
                    <a:lumMod val="10000"/>
                  </a:schemeClr>
                </a:solidFill>
                <a:latin typeface="Arial"/>
                <a:cs typeface="Arial"/>
              </a:rPr>
              <a:t>Marketing </a:t>
            </a:r>
            <a:r>
              <a:rPr lang="nl-NL" sz="4400" i="1">
                <a:solidFill>
                  <a:schemeClr val="accent5">
                    <a:lumMod val="10000"/>
                  </a:schemeClr>
                </a:solidFill>
                <a:latin typeface="Arial"/>
                <a:cs typeface="Arial"/>
              </a:rPr>
              <a:t>en communicatie</a:t>
            </a:r>
            <a:br>
              <a:rPr lang="nl-NL" i="1" dirty="0">
                <a:latin typeface="Arial"/>
                <a:cs typeface="Arial"/>
              </a:rPr>
            </a:br>
            <a:br>
              <a:rPr lang="nl-NL" sz="2200" i="1" dirty="0">
                <a:latin typeface="Arial"/>
                <a:cs typeface="Arial"/>
              </a:rPr>
            </a:br>
            <a:endParaRPr lang="nl-NL" sz="2700" b="0" dirty="0"/>
          </a:p>
        </p:txBody>
      </p:sp>
      <p:pic>
        <p:nvPicPr>
          <p:cNvPr id="4" name="Audio 3">
            <a:hlinkClick r:id="" action="ppaction://media"/>
            <a:extLst>
              <a:ext uri="{FF2B5EF4-FFF2-40B4-BE49-F238E27FC236}">
                <a16:creationId xmlns:a16="http://schemas.microsoft.com/office/drawing/2014/main" id="{237C7328-5EBB-4E83-8ADD-21DC51EA1D8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6377"/>
    </mc:Choice>
    <mc:Fallback xmlns="">
      <p:transition spd="slow" advTm="6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85057" y="1865250"/>
            <a:ext cx="8871857" cy="3876675"/>
          </a:xfrm>
        </p:spPr>
        <p:txBody>
          <a:bodyPr>
            <a:normAutofit fontScale="92500" lnSpcReduction="10000"/>
          </a:bodyPr>
          <a:lstStyle/>
          <a:p>
            <a:pPr marL="0" indent="0">
              <a:buNone/>
            </a:pPr>
            <a:r>
              <a:rPr lang="nl-NL" b="1" dirty="0"/>
              <a:t>Wat leer je?</a:t>
            </a:r>
          </a:p>
          <a:p>
            <a:pPr marL="0" indent="0">
              <a:buNone/>
            </a:pPr>
            <a:r>
              <a:rPr lang="nl-NL" dirty="0"/>
              <a:t>Je leert hoe je een (internationaal) merk, dienst, product of bedrijf bekendheid geeft bijvoorbeeld door creatieve acties te bedenken. Ook onderzoek je de markt en verschillende doelgroepen. Je schrijft marketing- en communicatieplannen. Ook leer je content maken voor bijvoorbeeld websites. </a:t>
            </a:r>
          </a:p>
          <a:p>
            <a:pPr marL="0" indent="0">
              <a:buNone/>
            </a:pPr>
            <a:r>
              <a:rPr lang="nl-NL" i="1" dirty="0"/>
              <a:t> </a:t>
            </a:r>
            <a:endParaRPr lang="nl-NL" dirty="0"/>
          </a:p>
          <a:p>
            <a:pPr marL="0" indent="0">
              <a:buNone/>
            </a:pPr>
            <a:r>
              <a:rPr lang="nl-NL" b="1" dirty="0"/>
              <a:t>Baangarantie</a:t>
            </a:r>
            <a:r>
              <a:rPr lang="nl-NL" dirty="0"/>
              <a:t> </a:t>
            </a:r>
          </a:p>
          <a:p>
            <a:pPr marL="0" indent="0">
              <a:buNone/>
            </a:pPr>
            <a:r>
              <a:rPr lang="nl-NL" dirty="0"/>
              <a:t>Na het behalen van je diploma kun je aan de slag bij verschillende bedrijven. Een groot deel van onze afgestudeerden besluit door te studeren waarbij verschillende studiekeuzes worden gemaakt zoals Eventmanagement, </a:t>
            </a:r>
            <a:r>
              <a:rPr lang="nl-NL" dirty="0" err="1"/>
              <a:t>Commerciele</a:t>
            </a:r>
            <a:r>
              <a:rPr lang="nl-NL" dirty="0"/>
              <a:t> Economie, </a:t>
            </a:r>
            <a:r>
              <a:rPr lang="nl-NL" dirty="0" err="1"/>
              <a:t>international</a:t>
            </a:r>
            <a:r>
              <a:rPr lang="nl-NL" dirty="0"/>
              <a:t> Business</a:t>
            </a:r>
          </a:p>
        </p:txBody>
      </p:sp>
      <p:pic>
        <p:nvPicPr>
          <p:cNvPr id="6" name="Audio 5">
            <a:hlinkClick r:id="" action="ppaction://media"/>
            <a:extLst>
              <a:ext uri="{FF2B5EF4-FFF2-40B4-BE49-F238E27FC236}">
                <a16:creationId xmlns:a16="http://schemas.microsoft.com/office/drawing/2014/main" id="{BCE05A41-404A-4780-8E18-8507F7A0C7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40203"/>
    </mc:Choice>
    <mc:Fallback xmlns="">
      <p:transition spd="slow" advTm="4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92500" lnSpcReduction="10000"/>
          </a:bodyPr>
          <a:lstStyle/>
          <a:p>
            <a:pPr marL="0" indent="0">
              <a:buNone/>
            </a:pPr>
            <a:r>
              <a:rPr lang="nl-NL" dirty="0"/>
              <a:t>Als medewerker marketing en communicatie breng je producten onder de aandacht. Je zet ze in de markt. Je bedenkt leuke activiteiten online en offline. Je ontwikkelt en beheert pr-</a:t>
            </a:r>
            <a:r>
              <a:rPr lang="nl-NL" dirty="0" err="1"/>
              <a:t>material</a:t>
            </a:r>
            <a:r>
              <a:rPr lang="nl-NL" dirty="0"/>
              <a:t> en je controleert teksten. Het bijhouden van de website kan ook tot jouw taken behoren. Je assisteert bij het uitvoeren van marktonderzoek. </a:t>
            </a:r>
          </a:p>
          <a:p>
            <a:pPr marL="0" indent="0">
              <a:buNone/>
            </a:pPr>
            <a:r>
              <a:rPr lang="nl-NL" b="1" dirty="0"/>
              <a:t>Bedrijven</a:t>
            </a:r>
            <a:r>
              <a:rPr lang="nl-NL" dirty="0"/>
              <a:t> </a:t>
            </a:r>
          </a:p>
          <a:p>
            <a:pPr marL="0" indent="0">
              <a:buNone/>
            </a:pPr>
            <a:r>
              <a:rPr lang="nl-NL" dirty="0"/>
              <a:t>De communicatie- of marketingafdeling van allerlei soorten bedrijven en organisaties. </a:t>
            </a:r>
          </a:p>
          <a:p>
            <a:pPr marL="0" indent="0">
              <a:buNone/>
            </a:pPr>
            <a:r>
              <a:rPr lang="nl-NL" b="1" dirty="0"/>
              <a:t>Opleidingen binnen deze richting:</a:t>
            </a:r>
          </a:p>
          <a:p>
            <a:r>
              <a:rPr lang="nl-NL" dirty="0"/>
              <a:t>Marketing en Communicatie (niveau 4): BOL, 3 jaar</a:t>
            </a:r>
          </a:p>
          <a:p>
            <a:pPr marL="0" indent="0">
              <a:buNone/>
            </a:pPr>
            <a:endParaRPr lang="nl-NL" dirty="0"/>
          </a:p>
          <a:p>
            <a:endParaRPr lang="nl-NL" dirty="0"/>
          </a:p>
          <a:p>
            <a:endParaRPr lang="nl-NL" dirty="0"/>
          </a:p>
        </p:txBody>
      </p:sp>
      <p:pic>
        <p:nvPicPr>
          <p:cNvPr id="4" name="Audio 3">
            <a:hlinkClick r:id="" action="ppaction://media"/>
            <a:extLst>
              <a:ext uri="{FF2B5EF4-FFF2-40B4-BE49-F238E27FC236}">
                <a16:creationId xmlns:a16="http://schemas.microsoft.com/office/drawing/2014/main" id="{C0E35F3A-D85F-43D4-ABDB-8854C0CFAE4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17705518"/>
      </p:ext>
    </p:extLst>
  </p:cSld>
  <p:clrMapOvr>
    <a:masterClrMapping/>
  </p:clrMapOvr>
  <mc:AlternateContent xmlns:mc="http://schemas.openxmlformats.org/markup-compatibility/2006" xmlns:p14="http://schemas.microsoft.com/office/powerpoint/2010/main">
    <mc:Choice Requires="p14">
      <p:transition spd="slow" p14:dur="2000" advTm="34166"/>
    </mc:Choice>
    <mc:Fallback xmlns="">
      <p:transition spd="slow" advTm="34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85000" lnSpcReduction="20000"/>
          </a:bodyPr>
          <a:lstStyle/>
          <a:p>
            <a:pPr marL="0" indent="0">
              <a:buNone/>
            </a:pPr>
            <a:r>
              <a:rPr lang="nl-NL" b="1" dirty="0"/>
              <a:t>Vakkenpakket:</a:t>
            </a:r>
            <a:endParaRPr lang="nl-NL" dirty="0"/>
          </a:p>
          <a:p>
            <a:r>
              <a:rPr lang="nl-NL" dirty="0"/>
              <a:t>Algemene vakken</a:t>
            </a:r>
          </a:p>
          <a:p>
            <a:pPr lvl="1"/>
            <a:r>
              <a:rPr lang="nl-NL" dirty="0"/>
              <a:t>Nederlands, Engels, Rekenen en Burgerschap, Informatiekunde </a:t>
            </a:r>
          </a:p>
          <a:p>
            <a:pPr lvl="1"/>
            <a:r>
              <a:rPr lang="nl-NL" dirty="0"/>
              <a:t>Tweede Vreemde taal (Duits of Spaans)</a:t>
            </a:r>
          </a:p>
          <a:p>
            <a:r>
              <a:rPr lang="nl-NL" dirty="0"/>
              <a:t>Theorievakken</a:t>
            </a:r>
          </a:p>
          <a:p>
            <a:pPr lvl="1"/>
            <a:r>
              <a:rPr lang="nl-NL" dirty="0"/>
              <a:t>Evenementen – praktijklijn, Evenementen- theorie, Economie, Communicatie, Online marketing, Grafische Vormgeving. </a:t>
            </a:r>
          </a:p>
          <a:p>
            <a:r>
              <a:rPr lang="nl-NL" dirty="0"/>
              <a:t>Praktijklessen</a:t>
            </a:r>
          </a:p>
          <a:p>
            <a:pPr lvl="1"/>
            <a:r>
              <a:rPr lang="nl-NL" dirty="0"/>
              <a:t>Project: je werkt in een groepje aan een marketing/communicatie-opdracht die te maken heeft met een evenement of je werkt in een groepje aan een evenement.</a:t>
            </a:r>
          </a:p>
          <a:p>
            <a:r>
              <a:rPr lang="nl-NL" dirty="0"/>
              <a:t>Keuzevakken: Tijdens de opleiding kun je kiezen uit verschillende extra vakken. </a:t>
            </a:r>
          </a:p>
        </p:txBody>
      </p:sp>
      <p:pic>
        <p:nvPicPr>
          <p:cNvPr id="4" name="Audio 3">
            <a:hlinkClick r:id="" action="ppaction://media"/>
            <a:extLst>
              <a:ext uri="{FF2B5EF4-FFF2-40B4-BE49-F238E27FC236}">
                <a16:creationId xmlns:a16="http://schemas.microsoft.com/office/drawing/2014/main" id="{570FE413-AF3E-4AF4-AA96-F763A57789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48191"/>
    </mc:Choice>
    <mc:Fallback xmlns="">
      <p:transition spd="slow" advTm="4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32500" lnSpcReduction="20000"/>
          </a:bodyPr>
          <a:lstStyle/>
          <a:p>
            <a:pPr marL="0" indent="0">
              <a:buNone/>
            </a:pPr>
            <a:r>
              <a:rPr lang="nl-NL" sz="4200" b="1" dirty="0"/>
              <a:t>Toelatingseisen</a:t>
            </a:r>
          </a:p>
          <a:p>
            <a:r>
              <a:rPr lang="nl-NL" sz="4200" dirty="0"/>
              <a:t>Vmbo: een diploma in de kaderberoepsgericht, gemengde of theoretische leerweg</a:t>
            </a:r>
          </a:p>
          <a:p>
            <a:r>
              <a:rPr lang="nl-NL" sz="4200" dirty="0"/>
              <a:t>Mbo: een diploma minimaal niveau 2</a:t>
            </a:r>
          </a:p>
          <a:p>
            <a:r>
              <a:rPr lang="nl-NL" sz="4200" dirty="0"/>
              <a:t>Havo/vwo: een overgangsbewijs van leerjaar 3 naar leerjaar 4</a:t>
            </a:r>
          </a:p>
          <a:p>
            <a:r>
              <a:rPr lang="nl-NL" sz="4200" dirty="0"/>
              <a:t>Een ander bij ministeriële regeling aangewezen diploma of bewijsstuk </a:t>
            </a:r>
          </a:p>
          <a:p>
            <a:endParaRPr lang="nl-NL" sz="4200" dirty="0"/>
          </a:p>
          <a:p>
            <a:pPr marL="0" indent="0">
              <a:buNone/>
            </a:pPr>
            <a:r>
              <a:rPr lang="nl-NL" sz="4200" b="1" dirty="0"/>
              <a:t>Profiel / kwaliteiten student</a:t>
            </a:r>
          </a:p>
          <a:p>
            <a:pPr>
              <a:buFontTx/>
              <a:buChar char="-"/>
            </a:pPr>
            <a:r>
              <a:rPr lang="nl-NL" sz="4200" dirty="0"/>
              <a:t>Je vindt het leuk en gemakkelijk met andere mensen te communiceren, </a:t>
            </a:r>
          </a:p>
          <a:p>
            <a:pPr>
              <a:buFontTx/>
              <a:buChar char="-"/>
            </a:pPr>
            <a:r>
              <a:rPr lang="nl-NL" sz="4200" dirty="0"/>
              <a:t>Ook schriftelijk communiceren zowel op papier als online vind je geen straf</a:t>
            </a:r>
          </a:p>
          <a:p>
            <a:pPr>
              <a:buFontTx/>
              <a:buChar char="-"/>
            </a:pPr>
            <a:r>
              <a:rPr lang="nl-NL" sz="4200" dirty="0"/>
              <a:t>Je bent nieuwsgierig waardoor je graag onderzoek doet en problemen analyseert</a:t>
            </a:r>
          </a:p>
          <a:p>
            <a:pPr>
              <a:buFontTx/>
              <a:buChar char="-"/>
            </a:pPr>
            <a:r>
              <a:rPr lang="nl-NL" sz="4200" dirty="0"/>
              <a:t>Je lost die problemen vervolgens op door creatief te denken</a:t>
            </a:r>
          </a:p>
          <a:p>
            <a:pPr>
              <a:buFontTx/>
              <a:buChar char="-"/>
            </a:pPr>
            <a:r>
              <a:rPr lang="nl-NL" sz="4200" dirty="0"/>
              <a:t>Je bent een echte doener en staat graag met jouw voeten in de klei</a:t>
            </a:r>
          </a:p>
          <a:p>
            <a:pPr>
              <a:buFontTx/>
              <a:buChar char="-"/>
            </a:pPr>
            <a:r>
              <a:rPr lang="nl-NL" sz="4200" dirty="0"/>
              <a:t>Je werkt graag mee met een evenement.</a:t>
            </a:r>
          </a:p>
          <a:p>
            <a:pPr>
              <a:buFontTx/>
              <a:buChar char="-"/>
            </a:pPr>
            <a:endParaRPr lang="nl-NL" dirty="0"/>
          </a:p>
          <a:p>
            <a:pPr marL="0" indent="0">
              <a:buNone/>
            </a:pPr>
            <a:endParaRPr lang="nl-NL" dirty="0"/>
          </a:p>
          <a:p>
            <a:pPr marL="0" indent="0">
              <a:buNone/>
            </a:pPr>
            <a:endParaRPr lang="nl-NL" dirty="0"/>
          </a:p>
        </p:txBody>
      </p:sp>
      <p:pic>
        <p:nvPicPr>
          <p:cNvPr id="6" name="Audio 5">
            <a:hlinkClick r:id="" action="ppaction://media"/>
            <a:extLst>
              <a:ext uri="{FF2B5EF4-FFF2-40B4-BE49-F238E27FC236}">
                <a16:creationId xmlns:a16="http://schemas.microsoft.com/office/drawing/2014/main" id="{D2C11B27-B561-4CB6-AAAB-D899015811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40900"/>
    </mc:Choice>
    <mc:Fallback xmlns="">
      <p:transition spd="slow" advTm="40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0DDCF-240D-4F7A-B129-A536D24799F6}"/>
              </a:ext>
            </a:extLst>
          </p:cNvPr>
          <p:cNvSpPr>
            <a:spLocks noGrp="1"/>
          </p:cNvSpPr>
          <p:nvPr>
            <p:ph type="title"/>
          </p:nvPr>
        </p:nvSpPr>
        <p:spPr/>
        <p:txBody>
          <a:bodyPr/>
          <a:lstStyle/>
          <a:p>
            <a:r>
              <a:rPr lang="nl-NL" dirty="0"/>
              <a:t>Opleiding Marketing en Communicatie</a:t>
            </a:r>
          </a:p>
        </p:txBody>
      </p:sp>
      <p:sp>
        <p:nvSpPr>
          <p:cNvPr id="3" name="Tijdelijke aanduiding voor tekst 2">
            <a:extLst>
              <a:ext uri="{FF2B5EF4-FFF2-40B4-BE49-F238E27FC236}">
                <a16:creationId xmlns:a16="http://schemas.microsoft.com/office/drawing/2014/main" id="{3A6D846D-9C1B-4E3A-A855-ADEAF7EE3ABB}"/>
              </a:ext>
            </a:extLst>
          </p:cNvPr>
          <p:cNvSpPr>
            <a:spLocks noGrp="1"/>
          </p:cNvSpPr>
          <p:nvPr>
            <p:ph type="body" sz="quarter" idx="10"/>
          </p:nvPr>
        </p:nvSpPr>
        <p:spPr/>
        <p:txBody>
          <a:bodyPr>
            <a:normAutofit/>
          </a:bodyPr>
          <a:lstStyle/>
          <a:p>
            <a:pPr marL="0" indent="0">
              <a:buNone/>
            </a:pPr>
            <a:r>
              <a:rPr lang="nl-NL" b="1" dirty="0"/>
              <a:t>Stages</a:t>
            </a:r>
          </a:p>
          <a:p>
            <a:pPr marL="0" indent="0">
              <a:buNone/>
            </a:pPr>
            <a:r>
              <a:rPr lang="nl-NL" dirty="0"/>
              <a:t>Tijdens de opleiding ga je in de praktijk ervaring op doen. Ook kun je alles wat je op school geleerd hebt, oefenen in “het echt” Dit doe je zowel in het eerste, tweede als in het derde leerjaar. Je werkt dagelijks mee in het bedrijf. Daarnaast krijg je opdrachten van school waar je tijdens de stage aan werkt. </a:t>
            </a:r>
          </a:p>
          <a:p>
            <a:pPr marL="0" indent="0">
              <a:buNone/>
            </a:pPr>
            <a:endParaRPr lang="nl-NL" dirty="0"/>
          </a:p>
          <a:p>
            <a:pPr marL="0" indent="0">
              <a:buNone/>
            </a:pPr>
            <a:r>
              <a:rPr lang="nl-NL" dirty="0"/>
              <a:t>De opleiding helpt je bij het vinden van een geschikt stagebedrijf. </a:t>
            </a:r>
          </a:p>
          <a:p>
            <a:endParaRPr lang="nl-NL" dirty="0"/>
          </a:p>
        </p:txBody>
      </p:sp>
      <p:pic>
        <p:nvPicPr>
          <p:cNvPr id="4" name="Audio 3">
            <a:hlinkClick r:id="" action="ppaction://media"/>
            <a:extLst>
              <a:ext uri="{FF2B5EF4-FFF2-40B4-BE49-F238E27FC236}">
                <a16:creationId xmlns:a16="http://schemas.microsoft.com/office/drawing/2014/main" id="{E6506716-239E-413A-813A-CB042E1D17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5117724"/>
      </p:ext>
    </p:extLst>
  </p:cSld>
  <p:clrMapOvr>
    <a:masterClrMapping/>
  </p:clrMapOvr>
  <mc:AlternateContent xmlns:mc="http://schemas.openxmlformats.org/markup-compatibility/2006" xmlns:p14="http://schemas.microsoft.com/office/powerpoint/2010/main">
    <mc:Choice Requires="p14">
      <p:transition spd="slow" p14:dur="2000" advTm="31194"/>
    </mc:Choice>
    <mc:Fallback xmlns="">
      <p:transition spd="slow" advTm="31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Marketing en Communicatie</a:t>
            </a:r>
          </a:p>
        </p:txBody>
      </p:sp>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lnSpcReduction="10000"/>
          </a:bodyPr>
          <a:lstStyle/>
          <a:p>
            <a:pPr marL="0" indent="0">
              <a:buNone/>
            </a:pPr>
            <a:r>
              <a:rPr lang="nl-NL" b="1" dirty="0"/>
              <a:t>Na de opleiding </a:t>
            </a:r>
          </a:p>
          <a:p>
            <a:r>
              <a:rPr lang="nl-NL" dirty="0"/>
              <a:t>doorstudeer mogelijkheden naar hbo na afgelopen schooljaar 51% </a:t>
            </a:r>
          </a:p>
          <a:p>
            <a:r>
              <a:rPr lang="nl-NL" dirty="0"/>
              <a:t>Arbeidsmarkt/perspectief: percentage gediplomeerden met werk 75%, kans op werk in jouw vakgebied 40%.</a:t>
            </a:r>
          </a:p>
          <a:p>
            <a:endParaRPr lang="nl-NL" dirty="0"/>
          </a:p>
          <a:p>
            <a:pPr marL="0" indent="0">
              <a:buNone/>
            </a:pPr>
            <a:r>
              <a:rPr lang="nl-NL" b="1" dirty="0"/>
              <a:t>Extra </a:t>
            </a:r>
            <a:r>
              <a:rPr lang="nl-NL" b="1" dirty="0" err="1"/>
              <a:t>usp’s</a:t>
            </a:r>
            <a:r>
              <a:rPr lang="nl-NL" b="1" dirty="0"/>
              <a:t> opleiding </a:t>
            </a:r>
          </a:p>
          <a:p>
            <a:r>
              <a:rPr lang="nl-NL" dirty="0"/>
              <a:t>verkorte mogelijkheid: met een </a:t>
            </a:r>
            <a:r>
              <a:rPr lang="nl-NL" dirty="0" err="1"/>
              <a:t>havo-diploma</a:t>
            </a:r>
            <a:r>
              <a:rPr lang="nl-NL" dirty="0"/>
              <a:t> kun je instromen in leerjaar 2.</a:t>
            </a:r>
          </a:p>
          <a:p>
            <a:r>
              <a:rPr lang="nl-NL" dirty="0"/>
              <a:t>specialisatie: stagelopen op een evenementenbedrijf</a:t>
            </a:r>
          </a:p>
        </p:txBody>
      </p:sp>
      <p:pic>
        <p:nvPicPr>
          <p:cNvPr id="7" name="Audio 6">
            <a:hlinkClick r:id="" action="ppaction://media"/>
            <a:extLst>
              <a:ext uri="{FF2B5EF4-FFF2-40B4-BE49-F238E27FC236}">
                <a16:creationId xmlns:a16="http://schemas.microsoft.com/office/drawing/2014/main" id="{D76CD748-1EB4-4CBF-A67F-666DF06AF7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46983"/>
    </mc:Choice>
    <mc:Fallback xmlns="">
      <p:transition spd="slow" advTm="46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 € 225,- 1e jaar </a:t>
            </a:r>
          </a:p>
          <a:p>
            <a:pPr lvl="1"/>
            <a:r>
              <a:rPr lang="nl-NL" dirty="0"/>
              <a:t>Boeken € 200,- 1e jaar </a:t>
            </a:r>
          </a:p>
          <a:p>
            <a:pPr lvl="1"/>
            <a:r>
              <a:rPr lang="nl-NL" dirty="0"/>
              <a:t>Rekenmachine</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5"/>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a:xfrm>
            <a:off x="628650" y="1690692"/>
            <a:ext cx="7886700" cy="2002283"/>
          </a:xfrm>
        </p:spPr>
        <p:txBody>
          <a:bodyPr>
            <a:normAutofit/>
          </a:bodyPr>
          <a:lstStyle/>
          <a:p>
            <a:pPr marL="0" indent="0">
              <a:buNone/>
            </a:pPr>
            <a:r>
              <a:rPr lang="nl-NL" b="1" dirty="0"/>
              <a:t>Wij zijn de voorlichters van deze opleiding(en). </a:t>
            </a:r>
            <a:br>
              <a:rPr lang="nl-NL" b="1" dirty="0"/>
            </a:br>
            <a:r>
              <a:rPr lang="nl-NL" dirty="0"/>
              <a:t>Je kunt met al je vragen bij ons terecht: </a:t>
            </a:r>
          </a:p>
          <a:p>
            <a:pPr marL="0" indent="0">
              <a:buNone/>
            </a:pPr>
            <a:endParaRPr lang="nl-NL" dirty="0"/>
          </a:p>
          <a:p>
            <a:pPr marL="0" indent="0">
              <a:buNone/>
            </a:pPr>
            <a:r>
              <a:rPr lang="nl-NL" sz="1800" i="1" dirty="0"/>
              <a:t>Henry Moorman		Lies </a:t>
            </a:r>
            <a:r>
              <a:rPr lang="nl-NL" sz="1800" i="1" dirty="0" err="1"/>
              <a:t>Ruessink</a:t>
            </a:r>
            <a:r>
              <a:rPr lang="nl-NL" sz="1800" i="1" dirty="0"/>
              <a:t>		Han </a:t>
            </a:r>
            <a:r>
              <a:rPr lang="nl-NL" sz="1800" i="1" dirty="0" err="1"/>
              <a:t>Acke</a:t>
            </a:r>
            <a:endParaRPr lang="nl-NL" sz="1800" i="1" dirty="0"/>
          </a:p>
          <a:p>
            <a:pPr marL="0" indent="0">
              <a:buNone/>
            </a:pPr>
            <a:r>
              <a:rPr lang="nl-NL" sz="1400" i="1" dirty="0"/>
              <a:t>h.moorman@roc-nijmegen.nl	l.ruessink@roc-nijmegen.nl	h.acke@roc-nijmegen.nl</a:t>
            </a:r>
          </a:p>
          <a:p>
            <a:endParaRPr lang="nl-NL" dirty="0"/>
          </a:p>
        </p:txBody>
      </p:sp>
      <p:sp>
        <p:nvSpPr>
          <p:cNvPr id="6" name="Titel 1">
            <a:extLst>
              <a:ext uri="{FF2B5EF4-FFF2-40B4-BE49-F238E27FC236}">
                <a16:creationId xmlns:a16="http://schemas.microsoft.com/office/drawing/2014/main" id="{B3EE216D-2BC8-4807-A002-C1962463A44F}"/>
              </a:ext>
            </a:extLst>
          </p:cNvPr>
          <p:cNvSpPr txBox="1">
            <a:spLocks/>
          </p:cNvSpPr>
          <p:nvPr/>
        </p:nvSpPr>
        <p:spPr>
          <a:xfrm flipV="1">
            <a:off x="628650" y="4269628"/>
            <a:ext cx="7401445" cy="5781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000" b="1" i="0" kern="1200" cap="none" spc="-70" baseline="0" dirty="0">
                <a:solidFill>
                  <a:schemeClr val="tx1">
                    <a:lumMod val="85000"/>
                    <a:lumOff val="15000"/>
                  </a:schemeClr>
                </a:solidFill>
                <a:effectLst/>
                <a:latin typeface="+mj-lt"/>
                <a:ea typeface="+mn-ea"/>
                <a:cs typeface="+mn-cs"/>
              </a:defRPr>
            </a:lvl1pPr>
          </a:lstStyle>
          <a:p>
            <a:endParaRPr lang="nl-NL" sz="2400" spc="600" dirty="0">
              <a:solidFill>
                <a:schemeClr val="accent5">
                  <a:lumMod val="50000"/>
                </a:schemeClr>
              </a:solidFill>
              <a:latin typeface="Bahnschrift Condensed" panose="020B0502040204020203" pitchFamily="34" charset="0"/>
            </a:endParaRPr>
          </a:p>
        </p:txBody>
      </p:sp>
      <p:pic>
        <p:nvPicPr>
          <p:cNvPr id="10" name="Afbeelding 9">
            <a:extLst>
              <a:ext uri="{FF2B5EF4-FFF2-40B4-BE49-F238E27FC236}">
                <a16:creationId xmlns:a16="http://schemas.microsoft.com/office/drawing/2014/main" id="{04785103-9FB1-41D7-A883-F6F97689D6D6}"/>
              </a:ext>
            </a:extLst>
          </p:cNvPr>
          <p:cNvPicPr>
            <a:picLocks noChangeAspect="1"/>
          </p:cNvPicPr>
          <p:nvPr/>
        </p:nvPicPr>
        <p:blipFill>
          <a:blip r:embed="rId5"/>
          <a:stretch>
            <a:fillRect/>
          </a:stretch>
        </p:blipFill>
        <p:spPr>
          <a:xfrm>
            <a:off x="6118988" y="3984320"/>
            <a:ext cx="1248994" cy="1747604"/>
          </a:xfrm>
          <a:prstGeom prst="rect">
            <a:avLst/>
          </a:prstGeom>
        </p:spPr>
      </p:pic>
      <p:pic>
        <p:nvPicPr>
          <p:cNvPr id="11" name="Afbeelding 10">
            <a:extLst>
              <a:ext uri="{FF2B5EF4-FFF2-40B4-BE49-F238E27FC236}">
                <a16:creationId xmlns:a16="http://schemas.microsoft.com/office/drawing/2014/main" id="{526EFE20-291F-41C0-8E9C-6E3080133519}"/>
              </a:ext>
            </a:extLst>
          </p:cNvPr>
          <p:cNvPicPr>
            <a:picLocks noChangeAspect="1"/>
          </p:cNvPicPr>
          <p:nvPr/>
        </p:nvPicPr>
        <p:blipFill>
          <a:blip r:embed="rId6"/>
          <a:stretch>
            <a:fillRect/>
          </a:stretch>
        </p:blipFill>
        <p:spPr>
          <a:xfrm>
            <a:off x="3549958" y="3932031"/>
            <a:ext cx="1421662" cy="1831557"/>
          </a:xfrm>
          <a:prstGeom prst="rect">
            <a:avLst/>
          </a:prstGeom>
        </p:spPr>
      </p:pic>
      <p:pic>
        <p:nvPicPr>
          <p:cNvPr id="12" name="Afbeelding 11">
            <a:extLst>
              <a:ext uri="{FF2B5EF4-FFF2-40B4-BE49-F238E27FC236}">
                <a16:creationId xmlns:a16="http://schemas.microsoft.com/office/drawing/2014/main" id="{524F9743-8B37-40D5-AB0E-204F795DBAE9}"/>
              </a:ext>
            </a:extLst>
          </p:cNvPr>
          <p:cNvPicPr>
            <a:picLocks noChangeAspect="1"/>
          </p:cNvPicPr>
          <p:nvPr/>
        </p:nvPicPr>
        <p:blipFill>
          <a:blip r:embed="rId7"/>
          <a:stretch>
            <a:fillRect/>
          </a:stretch>
        </p:blipFill>
        <p:spPr>
          <a:xfrm>
            <a:off x="628650" y="3951415"/>
            <a:ext cx="1281289" cy="1792791"/>
          </a:xfrm>
          <a:prstGeom prst="rect">
            <a:avLst/>
          </a:prstGeom>
        </p:spPr>
      </p:pic>
      <p:pic>
        <p:nvPicPr>
          <p:cNvPr id="5" name="Audio 4">
            <a:hlinkClick r:id="" action="ppaction://media"/>
            <a:extLst>
              <a:ext uri="{FF2B5EF4-FFF2-40B4-BE49-F238E27FC236}">
                <a16:creationId xmlns:a16="http://schemas.microsoft.com/office/drawing/2014/main" id="{59293D2E-2E81-4C33-97EC-F5F88423762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9692997"/>
      </p:ext>
    </p:extLst>
  </p:cSld>
  <p:clrMapOvr>
    <a:masterClrMapping/>
  </p:clrMapOvr>
  <mc:AlternateContent xmlns:mc="http://schemas.openxmlformats.org/markup-compatibility/2006" xmlns:p14="http://schemas.microsoft.com/office/powerpoint/2010/main">
    <mc:Choice Requires="p14">
      <p:transition spd="slow" p14:dur="2000" advTm="15833"/>
    </mc:Choice>
    <mc:Fallback xmlns="">
      <p:transition spd="slow" advTm="158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800100" lvl="1" indent="-457200"/>
            <a:r>
              <a:rPr lang="nl-NL" sz="2000" dirty="0"/>
              <a:t>h.acke@roc-nijmegen.nl</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8" name="Rechthoek: afgeronde hoeken 47">
            <a:extLst>
              <a:ext uri="{FF2B5EF4-FFF2-40B4-BE49-F238E27FC236}">
                <a16:creationId xmlns:a16="http://schemas.microsoft.com/office/drawing/2014/main" id="{680A26F5-BA54-46B2-BB8A-7522BE7A117C}"/>
              </a:ext>
            </a:extLst>
          </p:cNvPr>
          <p:cNvSpPr/>
          <p:nvPr/>
        </p:nvSpPr>
        <p:spPr>
          <a:xfrm>
            <a:off x="3683539" y="4658918"/>
            <a:ext cx="1129881"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683539" y="5332901"/>
            <a:ext cx="1149054"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Zakelijke Dienstverlening en Marketing en communicatie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lnSpcReduction="10000"/>
          </a:bodyPr>
          <a:lstStyle/>
          <a:p>
            <a:pPr marL="0" indent="0">
              <a:buNone/>
            </a:pPr>
            <a:endParaRPr lang="nl-NL" dirty="0"/>
          </a:p>
          <a:p>
            <a:pPr marL="0" indent="0">
              <a:buNone/>
            </a:pPr>
            <a:r>
              <a:rPr lang="nl-NL" dirty="0"/>
              <a:t>Zakelijke Dienstverlening is een sector voor mensen die graag anderen helpen, goed zijn met cijfers, nauwkeurig kunnen werken, creatief zijn, goed kunnen organiseren en zich thuis voelen in een zakelijke omgeving. Dankzij jou draait de organisatie beter, efficiënter en effectiever!</a:t>
            </a:r>
          </a:p>
          <a:p>
            <a:pPr marL="0" indent="0">
              <a:buNone/>
            </a:pPr>
            <a:endParaRPr lang="nl-NL" dirty="0"/>
          </a:p>
          <a:p>
            <a:pPr marL="0" indent="0">
              <a:buNone/>
            </a:pPr>
            <a:r>
              <a:rPr lang="nl-NL" dirty="0"/>
              <a:t>Voor marketing geldt dat je een product of dienst in de spotlight wil zetten. Denk ook aan huisstijlen ontwikkelen, doelgroepen bepalen en marktonderzoeken doen. Commercieel handelen en creativiteit is hierin van belang.</a:t>
            </a:r>
          </a:p>
        </p:txBody>
      </p:sp>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Basisdeel en uitstroomprofiel </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Basisdeel</a:t>
            </a:r>
            <a:r>
              <a:rPr lang="nl-NL" dirty="0"/>
              <a:t>:</a:t>
            </a:r>
          </a:p>
          <a:p>
            <a:r>
              <a:rPr lang="nl-NL" dirty="0"/>
              <a:t>Operationeel plan opstellen</a:t>
            </a:r>
          </a:p>
          <a:p>
            <a:r>
              <a:rPr lang="nl-NL" b="1" dirty="0"/>
              <a:t>Uitstroomprofielen</a:t>
            </a:r>
            <a:r>
              <a:rPr lang="nl-NL" dirty="0"/>
              <a:t>: (=richting)</a:t>
            </a:r>
          </a:p>
          <a:p>
            <a:pPr lvl="1"/>
            <a:r>
              <a:rPr lang="nl-NL" dirty="0"/>
              <a:t>Online en offline marketingactiviteiten uitvoeren</a:t>
            </a:r>
          </a:p>
          <a:p>
            <a:pPr lvl="1"/>
            <a:r>
              <a:rPr lang="nl-NL" dirty="0"/>
              <a:t>Assisteren bij het onderzoeken van de markt</a:t>
            </a:r>
          </a:p>
          <a:p>
            <a:pPr lvl="1"/>
            <a:r>
              <a:rPr lang="nl-NL" dirty="0"/>
              <a:t>Assisteren bij het verzorgen van corporate </a:t>
            </a:r>
            <a:r>
              <a:rPr lang="nl-NL" dirty="0" err="1"/>
              <a:t>communication</a:t>
            </a:r>
            <a:endParaRPr lang="nl-NL" dirty="0"/>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2.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3.xml><?xml version="1.0" encoding="utf-8"?>
<ds:datastoreItem xmlns:ds="http://schemas.openxmlformats.org/officeDocument/2006/customXml" ds:itemID="{AA1431C4-2586-4E37-AC1B-07DDA90434A8}">
  <ds:schemaRefs>
    <ds:schemaRef ds:uri="http://www.w3.org/XML/1998/namespace"/>
    <ds:schemaRef ds:uri="http://purl.org/dc/terms/"/>
    <ds:schemaRef ds:uri="http://schemas.microsoft.com/office/infopath/2007/PartnerControls"/>
    <ds:schemaRef ds:uri="ca6d8ab7-14e8-43fb-be46-d5b97b675565"/>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6239e0f7-bd6b-405f-8af9-ae217371239b"/>
    <ds:schemaRef ds:uri="http://purl.org/dc/dcmitype/"/>
  </ds:schemaRefs>
</ds:datastoreItem>
</file>

<file path=customXml/itemProps4.xml><?xml version="1.0" encoding="utf-8"?>
<ds:datastoreItem xmlns:ds="http://schemas.openxmlformats.org/officeDocument/2006/customXml" ds:itemID="{B08271D1-7308-4DFA-B43A-29B062BE6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336</TotalTime>
  <Words>1653</Words>
  <Application>Microsoft Office PowerPoint</Application>
  <PresentationFormat>Diavoorstelling (4:3)</PresentationFormat>
  <Paragraphs>193</Paragraphs>
  <Slides>21</Slides>
  <Notes>7</Notes>
  <HiddenSlides>0</HiddenSlides>
  <MMClips>21</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21</vt:i4>
      </vt:variant>
    </vt:vector>
  </HeadingPairs>
  <TitlesOfParts>
    <vt:vector size="29" baseType="lpstr">
      <vt:lpstr>Arial</vt:lpstr>
      <vt:lpstr>Bahnschrift Condensed</vt:lpstr>
      <vt:lpstr>Calibri</vt:lpstr>
      <vt:lpstr>Courier New</vt:lpstr>
      <vt:lpstr>Wingdings</vt:lpstr>
      <vt:lpstr>ROC Nijmegen</vt:lpstr>
      <vt:lpstr>Aangepast model voor grafiek</vt:lpstr>
      <vt:lpstr>Aangepast ontwerp voor tabel</vt:lpstr>
      <vt:lpstr>Voorlichting over  Zakelijke Dienstverlening Marketing en communicatie  </vt:lpstr>
      <vt:lpstr>Het mbo</vt:lpstr>
      <vt:lpstr>mbo-niveaus</vt:lpstr>
      <vt:lpstr>ROC Nijmegen</vt:lpstr>
      <vt:lpstr>Waarom ROC Nijmegen?</vt:lpstr>
      <vt:lpstr>ROC Nijmegen: 3 sectoren / 15 werkvelden</vt:lpstr>
      <vt:lpstr>Uitgelicht: sector Economie</vt:lpstr>
      <vt:lpstr>Zakelijke Dienstverlening en Marketing en communicatie</vt:lpstr>
      <vt:lpstr>Basisdeel en uitstroomprofiel </vt:lpstr>
      <vt:lpstr>Marketing en Communicatie</vt:lpstr>
      <vt:lpstr>Marketing en Communicatie</vt:lpstr>
      <vt:lpstr>Opleiding Marketing en communicatie</vt:lpstr>
      <vt:lpstr>Opleiding Marketing en Communicatie</vt:lpstr>
      <vt:lpstr>Opleiding Marketing en Communicatie</vt:lpstr>
      <vt:lpstr>Opleiding Marketing en Communicatie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Marian Scholten</cp:lastModifiedBy>
  <cp:revision>39</cp:revision>
  <cp:lastPrinted>2020-11-02T12:59:49Z</cp:lastPrinted>
  <dcterms:created xsi:type="dcterms:W3CDTF">2020-05-13T12:40:10Z</dcterms:created>
  <dcterms:modified xsi:type="dcterms:W3CDTF">2021-02-26T09:30:35Z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