
<file path=[Content_Types].xml><?xml version="1.0" encoding="utf-8"?>
<Types xmlns="http://schemas.openxmlformats.org/package/2006/content-types">
  <Default Extension="png" ContentType="image/png"/>
  <Default Extension="svg" ContentType="image/svg+xml"/>
  <Default Extension="m4a" ContentType="audio/mp4"/>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sldIdLst>
    <p:sldId id="260" r:id="rId8"/>
    <p:sldId id="297" r:id="rId9"/>
    <p:sldId id="290" r:id="rId10"/>
    <p:sldId id="273" r:id="rId11"/>
    <p:sldId id="328" r:id="rId12"/>
    <p:sldId id="329" r:id="rId13"/>
    <p:sldId id="330" r:id="rId14"/>
    <p:sldId id="302" r:id="rId15"/>
    <p:sldId id="333" r:id="rId16"/>
    <p:sldId id="266" r:id="rId17"/>
    <p:sldId id="303" r:id="rId18"/>
    <p:sldId id="311" r:id="rId19"/>
    <p:sldId id="312" r:id="rId20"/>
    <p:sldId id="313" r:id="rId21"/>
    <p:sldId id="298" r:id="rId22"/>
    <p:sldId id="314" r:id="rId23"/>
    <p:sldId id="315" r:id="rId24"/>
    <p:sldId id="324" r:id="rId25"/>
    <p:sldId id="316" r:id="rId26"/>
    <p:sldId id="325" r:id="rId27"/>
    <p:sldId id="317" r:id="rId28"/>
    <p:sldId id="318" r:id="rId29"/>
    <p:sldId id="319" r:id="rId30"/>
    <p:sldId id="320" r:id="rId31"/>
    <p:sldId id="326" r:id="rId32"/>
    <p:sldId id="321" r:id="rId33"/>
    <p:sldId id="327" r:id="rId34"/>
    <p:sldId id="322" r:id="rId35"/>
    <p:sldId id="323" r:id="rId36"/>
    <p:sldId id="334" r:id="rId37"/>
    <p:sldId id="271" r:id="rId38"/>
    <p:sldId id="270" r:id="rId39"/>
    <p:sldId id="296" r:id="rId40"/>
    <p:sldId id="268" r:id="rId4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7905"/>
    <a:srgbClr val="FA98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21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2.jp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3.xml"/><Relationship Id="rId1" Type="http://schemas.openxmlformats.org/officeDocument/2006/relationships/video" Target="https://www.youtube.com/embed/JNIANhIwFvM?feature=oembed"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video" Target="https://www.youtube.com/embed/v2To8M81n_o?feature=oembed"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www.stagemarkt.nl/"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www.stagemarkt.n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4.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hyperlink" Target="http://www.roc-nijmegen.nl/aanmelden-mbo"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www.roc-nijmegen.nl/meelopen" TargetMode="External"/><Relationship Id="rId3" Type="http://schemas.openxmlformats.org/officeDocument/2006/relationships/hyperlink" Target="http://www.roc-nijmegen.nl/studiekeuze" TargetMode="External"/><Relationship Id="rId7" Type="http://schemas.openxmlformats.org/officeDocument/2006/relationships/hyperlink" Target="http://www.roc-nijmegen.nl/opendag" TargetMode="External"/><Relationship Id="rId2" Type="http://schemas.openxmlformats.org/officeDocument/2006/relationships/hyperlink" Target="https://www.roc-nijmegen.nl/folder" TargetMode="External"/><Relationship Id="rId1" Type="http://schemas.openxmlformats.org/officeDocument/2006/relationships/slideLayout" Target="../slideLayouts/slideLayout3.xml"/><Relationship Id="rId6" Type="http://schemas.openxmlformats.org/officeDocument/2006/relationships/hyperlink" Target="http://www.roc-nijmegen.nl/adviesgesprek" TargetMode="External"/><Relationship Id="rId11" Type="http://schemas.openxmlformats.org/officeDocument/2006/relationships/hyperlink" Target="http://www.kiesmbo.nl" TargetMode="External"/><Relationship Id="rId5" Type="http://schemas.openxmlformats.org/officeDocument/2006/relationships/hyperlink" Target="http://www.roc-nijmegen.nl/mbo" TargetMode="External"/><Relationship Id="rId10" Type="http://schemas.openxmlformats.org/officeDocument/2006/relationships/hyperlink" Target="http://www.roc-nijmegen.nl/locatie" TargetMode="External"/><Relationship Id="rId4" Type="http://schemas.openxmlformats.org/officeDocument/2006/relationships/hyperlink" Target="http://www.roc-nijmegen.nl/bit" TargetMode="External"/><Relationship Id="rId9" Type="http://schemas.openxmlformats.org/officeDocument/2006/relationships/hyperlink" Target="http://www.roc-nijmegen.nl/toekoms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p.mansvelt@roc-nijmegen.nl" TargetMode="External"/><Relationship Id="rId2" Type="http://schemas.openxmlformats.org/officeDocument/2006/relationships/hyperlink" Target="mailto:e.elson@roc-nijmegen.nl" TargetMode="Externa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628649" y="1648684"/>
            <a:ext cx="8163659" cy="2250270"/>
          </a:xfrm>
        </p:spPr>
        <p:txBody>
          <a:bodyPr>
            <a:normAutofit fontScale="90000"/>
          </a:bodyPr>
          <a:lstStyle/>
          <a:p>
            <a:br>
              <a:rPr lang="nl-NL" i="1" dirty="0">
                <a:latin typeface="Arial"/>
                <a:cs typeface="Arial"/>
              </a:rPr>
            </a:br>
            <a:r>
              <a:rPr lang="nl-NL" dirty="0">
                <a:latin typeface="Arial"/>
                <a:cs typeface="Arial"/>
              </a:rPr>
              <a:t>Voorlichting over</a:t>
            </a:r>
            <a:br>
              <a:rPr lang="nl-NL" i="1" dirty="0">
                <a:latin typeface="Arial"/>
                <a:cs typeface="Arial"/>
              </a:rPr>
            </a:br>
            <a:br>
              <a:rPr lang="nl-NL" i="1" dirty="0">
                <a:latin typeface="Arial"/>
                <a:cs typeface="Arial"/>
              </a:rPr>
            </a:br>
            <a:r>
              <a:rPr lang="nl-NL" dirty="0">
                <a:latin typeface="Arial"/>
                <a:cs typeface="Arial"/>
              </a:rPr>
              <a:t>Verkoop &amp; </a:t>
            </a:r>
            <a:br>
              <a:rPr lang="nl-NL" dirty="0">
                <a:latin typeface="Arial"/>
                <a:cs typeface="Arial"/>
              </a:rPr>
            </a:br>
            <a:r>
              <a:rPr lang="nl-NL" dirty="0">
                <a:latin typeface="Arial"/>
                <a:cs typeface="Arial"/>
              </a:rPr>
              <a:t>Ondernemerschap</a:t>
            </a:r>
            <a:r>
              <a:rPr lang="nl-NL" i="1" dirty="0">
                <a:latin typeface="Arial"/>
                <a:cs typeface="Arial"/>
              </a:rPr>
              <a:t>, </a:t>
            </a:r>
            <a:br>
              <a:rPr lang="nl-NL" i="1" dirty="0">
                <a:latin typeface="Arial"/>
                <a:cs typeface="Arial"/>
              </a:rPr>
            </a:br>
            <a:r>
              <a:rPr lang="nl-NL" i="1" dirty="0">
                <a:latin typeface="Arial"/>
                <a:cs typeface="Arial"/>
              </a:rPr>
              <a:t>	</a:t>
            </a:r>
            <a:r>
              <a:rPr lang="nl-NL" b="0" dirty="0">
                <a:latin typeface="Arial"/>
                <a:cs typeface="Arial"/>
              </a:rPr>
              <a:t>Verkoper</a:t>
            </a:r>
            <a:br>
              <a:rPr lang="nl-NL" b="0" dirty="0">
                <a:latin typeface="Arial"/>
                <a:cs typeface="Arial"/>
              </a:rPr>
            </a:br>
            <a:r>
              <a:rPr lang="nl-NL" b="0" dirty="0">
                <a:latin typeface="Arial"/>
                <a:cs typeface="Arial"/>
              </a:rPr>
              <a:t>	Verkoopspecialist</a:t>
            </a:r>
            <a:br>
              <a:rPr lang="nl-NL" b="0" dirty="0">
                <a:latin typeface="Arial"/>
                <a:cs typeface="Arial"/>
              </a:rPr>
            </a:br>
            <a:r>
              <a:rPr lang="nl-NL" b="0" dirty="0">
                <a:latin typeface="Arial"/>
                <a:cs typeface="Arial"/>
              </a:rPr>
              <a:t>      Manager Retail</a:t>
            </a:r>
            <a:br>
              <a:rPr lang="nl-NL" b="0" dirty="0">
                <a:latin typeface="Arial"/>
                <a:cs typeface="Arial"/>
              </a:rPr>
            </a:br>
            <a:endParaRPr lang="nl-NL" b="0" dirty="0"/>
          </a:p>
        </p:txBody>
      </p:sp>
      <p:pic>
        <p:nvPicPr>
          <p:cNvPr id="5" name="Opgenomen geluid">
            <a:hlinkClick r:id="" action="ppaction://media"/>
            <a:extLst>
              <a:ext uri="{FF2B5EF4-FFF2-40B4-BE49-F238E27FC236}">
                <a16:creationId xmlns:a16="http://schemas.microsoft.com/office/drawing/2014/main" id="{BF43C97E-4548-40F2-B919-43D7F59F6FE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98319" y="6318321"/>
            <a:ext cx="406400" cy="406400"/>
          </a:xfrm>
          <a:prstGeom prst="rect">
            <a:avLst/>
          </a:prstGeom>
        </p:spPr>
      </p:pic>
    </p:spTree>
    <p:extLst>
      <p:ext uri="{BB962C8B-B14F-4D97-AF65-F5344CB8AC3E}">
        <p14:creationId xmlns:p14="http://schemas.microsoft.com/office/powerpoint/2010/main" val="186440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3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77500" lnSpcReduction="20000"/>
          </a:bodyPr>
          <a:lstStyle/>
          <a:p>
            <a:pPr marL="0" indent="0">
              <a:buNone/>
            </a:pPr>
            <a:r>
              <a:rPr lang="nl-NL" b="1" dirty="0"/>
              <a:t>Toelatingseisen</a:t>
            </a:r>
          </a:p>
          <a:p>
            <a:r>
              <a:rPr lang="nl-NL" dirty="0"/>
              <a:t>VMBO-Basis </a:t>
            </a:r>
          </a:p>
          <a:p>
            <a:endParaRPr lang="nl-NL" dirty="0"/>
          </a:p>
          <a:p>
            <a:pPr marL="0" indent="0">
              <a:buNone/>
            </a:pPr>
            <a:r>
              <a:rPr lang="nl-NL" b="1" dirty="0"/>
              <a:t>Duur</a:t>
            </a:r>
          </a:p>
          <a:p>
            <a:r>
              <a:rPr lang="nl-NL" dirty="0"/>
              <a:t>2 jaar</a:t>
            </a:r>
          </a:p>
          <a:p>
            <a:endParaRPr lang="nl-NL" dirty="0"/>
          </a:p>
          <a:p>
            <a:pPr marL="0" indent="0">
              <a:buNone/>
            </a:pPr>
            <a:r>
              <a:rPr lang="nl-NL" b="1" dirty="0"/>
              <a:t>Opleidingsvorm</a:t>
            </a:r>
          </a:p>
          <a:p>
            <a:r>
              <a:rPr lang="nl-NL" dirty="0"/>
              <a:t>BOL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endParaRPr lang="nl-NL" dirty="0"/>
          </a:p>
        </p:txBody>
      </p:sp>
      <p:pic>
        <p:nvPicPr>
          <p:cNvPr id="5" name="Opgenomen geluid">
            <a:hlinkClick r:id="" action="ppaction://media"/>
            <a:extLst>
              <a:ext uri="{FF2B5EF4-FFF2-40B4-BE49-F238E27FC236}">
                <a16:creationId xmlns:a16="http://schemas.microsoft.com/office/drawing/2014/main" id="{41E3D1F3-892A-4672-A82D-0BC316E4FB3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2150" y="6155822"/>
            <a:ext cx="406400" cy="406400"/>
          </a:xfrm>
          <a:prstGeom prst="rect">
            <a:avLst/>
          </a:prstGeom>
        </p:spPr>
      </p:pic>
      <p:sp>
        <p:nvSpPr>
          <p:cNvPr id="6" name="Ovaal 5">
            <a:extLst>
              <a:ext uri="{FF2B5EF4-FFF2-40B4-BE49-F238E27FC236}">
                <a16:creationId xmlns:a16="http://schemas.microsoft.com/office/drawing/2014/main" id="{4D5D2A85-0157-4DC5-81D7-1DACC1FF61DB}"/>
              </a:ext>
            </a:extLst>
          </p:cNvPr>
          <p:cNvSpPr/>
          <p:nvPr/>
        </p:nvSpPr>
        <p:spPr>
          <a:xfrm>
            <a:off x="4479533" y="1451353"/>
            <a:ext cx="4035817" cy="3182292"/>
          </a:xfrm>
          <a:prstGeom prst="ellipse">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08241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5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Verkoper</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92500" lnSpcReduction="20000"/>
          </a:bodyPr>
          <a:lstStyle/>
          <a:p>
            <a:pPr>
              <a:buNone/>
            </a:pPr>
            <a:r>
              <a:rPr lang="nl-NL" b="1" dirty="0">
                <a:ea typeface="+mn-lt"/>
                <a:cs typeface="+mn-lt"/>
              </a:rPr>
              <a:t>Vakkenpakket:</a:t>
            </a:r>
          </a:p>
          <a:p>
            <a:pPr>
              <a:buNone/>
            </a:pPr>
            <a:r>
              <a:rPr lang="nl-NL" dirty="0">
                <a:ea typeface="+mn-lt"/>
                <a:cs typeface="+mn-lt"/>
              </a:rPr>
              <a:t>–Algemene vakken</a:t>
            </a:r>
          </a:p>
          <a:p>
            <a:pPr>
              <a:buNone/>
            </a:pPr>
            <a:r>
              <a:rPr lang="nl-NL" dirty="0">
                <a:ea typeface="+mn-lt"/>
                <a:cs typeface="+mn-lt"/>
              </a:rPr>
              <a:t>• Nederlands, Engels, rekenen en burgerschap</a:t>
            </a:r>
            <a:endParaRPr lang="nl-NL" dirty="0"/>
          </a:p>
          <a:p>
            <a:pPr>
              <a:buNone/>
            </a:pPr>
            <a:r>
              <a:rPr lang="nl-NL" dirty="0">
                <a:ea typeface="+mn-lt"/>
                <a:cs typeface="+mn-lt"/>
              </a:rPr>
              <a:t>–Theorievakken</a:t>
            </a:r>
            <a:endParaRPr lang="nl-NL" dirty="0"/>
          </a:p>
          <a:p>
            <a:pPr>
              <a:buNone/>
            </a:pPr>
            <a:r>
              <a:rPr lang="nl-NL" dirty="0">
                <a:ea typeface="+mn-lt"/>
                <a:cs typeface="+mn-lt"/>
              </a:rPr>
              <a:t>• Handelskennis, e-commerce, </a:t>
            </a:r>
            <a:r>
              <a:rPr lang="nl-NL" dirty="0" err="1">
                <a:ea typeface="+mn-lt"/>
                <a:cs typeface="+mn-lt"/>
              </a:rPr>
              <a:t>werknemersschap</a:t>
            </a:r>
            <a:r>
              <a:rPr lang="nl-NL" dirty="0">
                <a:ea typeface="+mn-lt"/>
                <a:cs typeface="+mn-lt"/>
              </a:rPr>
              <a:t>, presentatie &amp; marketing</a:t>
            </a:r>
            <a:endParaRPr lang="nl-NL" dirty="0"/>
          </a:p>
          <a:p>
            <a:pPr>
              <a:buNone/>
            </a:pPr>
            <a:r>
              <a:rPr lang="nl-NL" dirty="0">
                <a:ea typeface="+mn-lt"/>
                <a:cs typeface="+mn-lt"/>
              </a:rPr>
              <a:t>–Themadagen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–Keuzevakken</a:t>
            </a:r>
            <a:endParaRPr lang="en-US" dirty="0">
              <a:ea typeface="+mn-lt"/>
              <a:cs typeface="+mn-lt"/>
            </a:endParaRPr>
          </a:p>
          <a:p>
            <a:pPr>
              <a:buNone/>
            </a:pPr>
            <a:r>
              <a:rPr lang="nl-NL" dirty="0">
                <a:cs typeface="Arial"/>
              </a:rPr>
              <a:t>• Mode, internationaal, ondernemend gedrag, Duits</a:t>
            </a:r>
            <a:endParaRPr lang="nl-NL" dirty="0"/>
          </a:p>
          <a:p>
            <a:pPr marL="0" indent="0">
              <a:buNone/>
            </a:pPr>
            <a:endParaRPr lang="nl-NL" dirty="0">
              <a:cs typeface="Arial"/>
            </a:endParaRPr>
          </a:p>
        </p:txBody>
      </p:sp>
    </p:spTree>
    <p:extLst>
      <p:ext uri="{BB962C8B-B14F-4D97-AF65-F5344CB8AC3E}">
        <p14:creationId xmlns:p14="http://schemas.microsoft.com/office/powerpoint/2010/main" val="1195212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a:t>
            </a:r>
          </a:p>
          <a:p>
            <a:r>
              <a:rPr lang="nl-NL" dirty="0"/>
              <a:t>Onder begeleiding van de docent zoek je een BPV-plaats.</a:t>
            </a:r>
          </a:p>
          <a:p>
            <a:r>
              <a:rPr lang="nl-NL" dirty="0"/>
              <a:t>De BPV start in periode 3 in je eerste leerjaar. Je loopt dan 2 dagen per week stage (20 weken). In leerjaar 2 ga je ook 2 dagen per week stage lopen (30 weken).</a:t>
            </a:r>
          </a:p>
          <a:p>
            <a:r>
              <a:rPr lang="nl-NL" dirty="0"/>
              <a:t>Taken: met name uitvoerend werk, kassa, verkoopgesprekken, winkelbeheer, werkzaamheden in het magazijn en schoonmaakwerkzaamheden.</a:t>
            </a:r>
          </a:p>
          <a:p>
            <a:endParaRPr lang="nl-NL" dirty="0"/>
          </a:p>
          <a:p>
            <a:endParaRPr lang="nl-NL" dirty="0"/>
          </a:p>
        </p:txBody>
      </p:sp>
    </p:spTree>
    <p:extLst>
      <p:ext uri="{BB962C8B-B14F-4D97-AF65-F5344CB8AC3E}">
        <p14:creationId xmlns:p14="http://schemas.microsoft.com/office/powerpoint/2010/main" val="3225409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niveau 3-opleiding: bijvoorbeeld Verkoopspecialist.</a:t>
            </a:r>
          </a:p>
          <a:p>
            <a:r>
              <a:rPr lang="nl-NL" dirty="0"/>
              <a:t>Of je gaat aan het werk bij een bedrijf of winkel.</a:t>
            </a:r>
          </a:p>
          <a:p>
            <a:endParaRPr lang="nl-NL" dirty="0"/>
          </a:p>
        </p:txBody>
      </p:sp>
    </p:spTree>
    <p:extLst>
      <p:ext uri="{BB962C8B-B14F-4D97-AF65-F5344CB8AC3E}">
        <p14:creationId xmlns:p14="http://schemas.microsoft.com/office/powerpoint/2010/main" val="2401057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1162115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6C8C6D-EB0B-4EF4-9D02-C67234BCFE0B}"/>
              </a:ext>
            </a:extLst>
          </p:cNvPr>
          <p:cNvSpPr>
            <a:spLocks noGrp="1"/>
          </p:cNvSpPr>
          <p:nvPr>
            <p:ph type="title"/>
          </p:nvPr>
        </p:nvSpPr>
        <p:spPr/>
        <p:txBody>
          <a:bodyPr/>
          <a:lstStyle/>
          <a:p>
            <a:endParaRPr lang="nl-NL"/>
          </a:p>
        </p:txBody>
      </p:sp>
      <p:sp>
        <p:nvSpPr>
          <p:cNvPr id="3" name="Tijdelijke aanduiding voor tekst 2">
            <a:extLst>
              <a:ext uri="{FF2B5EF4-FFF2-40B4-BE49-F238E27FC236}">
                <a16:creationId xmlns:a16="http://schemas.microsoft.com/office/drawing/2014/main" id="{5EE5A386-CF25-4257-8CD9-25DA1BA64008}"/>
              </a:ext>
            </a:extLst>
          </p:cNvPr>
          <p:cNvSpPr>
            <a:spLocks noGrp="1"/>
          </p:cNvSpPr>
          <p:nvPr>
            <p:ph type="body" sz="quarter" idx="10"/>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id="{31BCD294-057B-41A4-BCB8-9C4AE8357599}"/>
              </a:ext>
            </a:extLst>
          </p:cNvPr>
          <p:cNvPicPr>
            <a:picLocks noRot="1" noChangeAspect="1"/>
          </p:cNvPicPr>
          <p:nvPr>
            <a:videoFile r:link="rId1"/>
          </p:nvPr>
        </p:nvPicPr>
        <p:blipFill>
          <a:blip r:embed="rId3"/>
          <a:stretch>
            <a:fillRect/>
          </a:stretch>
        </p:blipFill>
        <p:spPr>
          <a:xfrm>
            <a:off x="0" y="858023"/>
            <a:ext cx="9156356" cy="5154311"/>
          </a:xfrm>
          <a:prstGeom prst="rect">
            <a:avLst/>
          </a:prstGeom>
        </p:spPr>
      </p:pic>
    </p:spTree>
    <p:extLst>
      <p:ext uri="{BB962C8B-B14F-4D97-AF65-F5344CB8AC3E}">
        <p14:creationId xmlns:p14="http://schemas.microsoft.com/office/powerpoint/2010/main" val="2640288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77500" lnSpcReduction="20000"/>
          </a:bodyPr>
          <a:lstStyle/>
          <a:p>
            <a:pPr marL="0" indent="0">
              <a:buNone/>
            </a:pPr>
            <a:r>
              <a:rPr lang="nl-NL" b="1" dirty="0"/>
              <a:t>Toelatingseisen</a:t>
            </a:r>
          </a:p>
          <a:p>
            <a:r>
              <a:rPr lang="nl-NL" dirty="0"/>
              <a:t>VMBO-Kader of niveau 2 </a:t>
            </a:r>
          </a:p>
          <a:p>
            <a:endParaRPr lang="nl-NL" dirty="0"/>
          </a:p>
          <a:p>
            <a:pPr marL="0" indent="0">
              <a:buNone/>
            </a:pPr>
            <a:r>
              <a:rPr lang="nl-NL" b="1" dirty="0"/>
              <a:t>Duur</a:t>
            </a:r>
          </a:p>
          <a:p>
            <a:r>
              <a:rPr lang="nl-NL" dirty="0"/>
              <a:t>2 jaar</a:t>
            </a:r>
          </a:p>
          <a:p>
            <a:endParaRPr lang="nl-NL" dirty="0"/>
          </a:p>
          <a:p>
            <a:pPr marL="0" indent="0">
              <a:buNone/>
            </a:pPr>
            <a:r>
              <a:rPr lang="nl-NL" b="1" dirty="0"/>
              <a:t>Opleidingsvorm</a:t>
            </a:r>
          </a:p>
          <a:p>
            <a:r>
              <a:rPr lang="nl-NL" dirty="0"/>
              <a:t>BOL of BBL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endParaRPr lang="nl-NL" dirty="0"/>
          </a:p>
        </p:txBody>
      </p:sp>
      <p:pic>
        <p:nvPicPr>
          <p:cNvPr id="4" name="Opgenomen geluid">
            <a:hlinkClick r:id="" action="ppaction://media"/>
            <a:extLst>
              <a:ext uri="{FF2B5EF4-FFF2-40B4-BE49-F238E27FC236}">
                <a16:creationId xmlns:a16="http://schemas.microsoft.com/office/drawing/2014/main" id="{BDC7C71B-D9E8-4A11-B491-55E6BF8A733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36674" y="6086471"/>
            <a:ext cx="406400" cy="406400"/>
          </a:xfrm>
          <a:prstGeom prst="rect">
            <a:avLst/>
          </a:prstGeom>
        </p:spPr>
      </p:pic>
    </p:spTree>
    <p:extLst>
      <p:ext uri="{BB962C8B-B14F-4D97-AF65-F5344CB8AC3E}">
        <p14:creationId xmlns:p14="http://schemas.microsoft.com/office/powerpoint/2010/main" val="123502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92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Verkoopspecialist </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92500" lnSpcReduction="20000"/>
          </a:bodyPr>
          <a:lstStyle/>
          <a:p>
            <a:pPr>
              <a:buNone/>
            </a:pPr>
            <a:r>
              <a:rPr lang="nl-NL" b="1" dirty="0">
                <a:ea typeface="+mn-lt"/>
                <a:cs typeface="+mn-lt"/>
              </a:rPr>
              <a:t>Vakkenpakket BOL:</a:t>
            </a:r>
          </a:p>
          <a:p>
            <a:pPr>
              <a:buNone/>
            </a:pPr>
            <a:r>
              <a:rPr lang="nl-NL" dirty="0">
                <a:ea typeface="+mn-lt"/>
                <a:cs typeface="+mn-lt"/>
              </a:rPr>
              <a:t>–Algemene vakken</a:t>
            </a:r>
          </a:p>
          <a:p>
            <a:pPr>
              <a:buNone/>
            </a:pPr>
            <a:r>
              <a:rPr lang="nl-NL" dirty="0">
                <a:ea typeface="+mn-lt"/>
                <a:cs typeface="+mn-lt"/>
              </a:rPr>
              <a:t>• Nederlands, Engels, rekenen en burgerschap</a:t>
            </a:r>
            <a:endParaRPr lang="nl-NL" dirty="0"/>
          </a:p>
          <a:p>
            <a:pPr>
              <a:buNone/>
            </a:pPr>
            <a:r>
              <a:rPr lang="nl-NL" dirty="0">
                <a:ea typeface="+mn-lt"/>
                <a:cs typeface="+mn-lt"/>
              </a:rPr>
              <a:t>–Theorievakken</a:t>
            </a:r>
            <a:endParaRPr lang="nl-NL" dirty="0"/>
          </a:p>
          <a:p>
            <a:pPr>
              <a:buNone/>
            </a:pPr>
            <a:r>
              <a:rPr lang="nl-NL" dirty="0">
                <a:ea typeface="+mn-lt"/>
                <a:cs typeface="+mn-lt"/>
              </a:rPr>
              <a:t>• Handelskennis, e-commerce, branche, presentatie &amp; marketing, </a:t>
            </a:r>
            <a:r>
              <a:rPr lang="nl-NL" dirty="0" err="1">
                <a:ea typeface="+mn-lt"/>
                <a:cs typeface="+mn-lt"/>
              </a:rPr>
              <a:t>werknemersschap</a:t>
            </a:r>
            <a:endParaRPr lang="nl-NL" dirty="0"/>
          </a:p>
          <a:p>
            <a:pPr>
              <a:buNone/>
            </a:pPr>
            <a:r>
              <a:rPr lang="nl-NL" dirty="0">
                <a:ea typeface="+mn-lt"/>
                <a:cs typeface="+mn-lt"/>
              </a:rPr>
              <a:t>–Themadagen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–Keuzevakken</a:t>
            </a:r>
            <a:endParaRPr lang="en-US" dirty="0">
              <a:ea typeface="+mn-lt"/>
              <a:cs typeface="+mn-lt"/>
            </a:endParaRPr>
          </a:p>
          <a:p>
            <a:pPr>
              <a:buNone/>
            </a:pPr>
            <a:r>
              <a:rPr lang="nl-NL" dirty="0">
                <a:cs typeface="Arial"/>
              </a:rPr>
              <a:t>• Mode, Duits, internationaal, ondernemend gedrag</a:t>
            </a:r>
            <a:endParaRPr lang="nl-NL" dirty="0"/>
          </a:p>
          <a:p>
            <a:pPr marL="0" indent="0">
              <a:buNone/>
            </a:pPr>
            <a:endParaRPr lang="nl-NL" dirty="0">
              <a:cs typeface="Arial"/>
            </a:endParaRPr>
          </a:p>
        </p:txBody>
      </p:sp>
    </p:spTree>
    <p:extLst>
      <p:ext uri="{BB962C8B-B14F-4D97-AF65-F5344CB8AC3E}">
        <p14:creationId xmlns:p14="http://schemas.microsoft.com/office/powerpoint/2010/main" val="1744947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Verkoopspecialist </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a:bodyPr>
          <a:lstStyle/>
          <a:p>
            <a:pPr>
              <a:buNone/>
            </a:pPr>
            <a:r>
              <a:rPr lang="nl-NL" b="1" dirty="0">
                <a:ea typeface="+mn-lt"/>
                <a:cs typeface="+mn-lt"/>
              </a:rPr>
              <a:t>Vakkenpakket BBL:</a:t>
            </a:r>
          </a:p>
          <a:p>
            <a:pPr>
              <a:buNone/>
            </a:pPr>
            <a:r>
              <a:rPr lang="nl-NL" dirty="0">
                <a:ea typeface="+mn-lt"/>
                <a:cs typeface="+mn-lt"/>
              </a:rPr>
              <a:t>–Algemene vakken</a:t>
            </a:r>
          </a:p>
          <a:p>
            <a:pPr>
              <a:buNone/>
            </a:pPr>
            <a:r>
              <a:rPr lang="nl-NL" dirty="0">
                <a:ea typeface="+mn-lt"/>
                <a:cs typeface="+mn-lt"/>
              </a:rPr>
              <a:t>• Nederlands, Engels, rekenen en burgerschap</a:t>
            </a:r>
            <a:endParaRPr lang="nl-NL" dirty="0"/>
          </a:p>
          <a:p>
            <a:pPr>
              <a:buNone/>
            </a:pPr>
            <a:r>
              <a:rPr lang="nl-NL" dirty="0">
                <a:ea typeface="+mn-lt"/>
                <a:cs typeface="+mn-lt"/>
              </a:rPr>
              <a:t>–Theorievakken</a:t>
            </a:r>
            <a:endParaRPr lang="nl-NL" dirty="0"/>
          </a:p>
          <a:p>
            <a:pPr>
              <a:buNone/>
            </a:pPr>
            <a:r>
              <a:rPr lang="nl-NL" dirty="0">
                <a:ea typeface="+mn-lt"/>
                <a:cs typeface="+mn-lt"/>
              </a:rPr>
              <a:t>• Handelskennis, branche</a:t>
            </a:r>
            <a:endParaRPr lang="nl-NL" dirty="0"/>
          </a:p>
          <a:p>
            <a:pPr>
              <a:buNone/>
            </a:pPr>
            <a:r>
              <a:rPr lang="nl-NL" dirty="0">
                <a:cs typeface="Arial"/>
              </a:rPr>
              <a:t>–Keuzevakken</a:t>
            </a:r>
            <a:endParaRPr lang="en-US" dirty="0">
              <a:ea typeface="+mn-lt"/>
              <a:cs typeface="+mn-lt"/>
            </a:endParaRPr>
          </a:p>
          <a:p>
            <a:pPr>
              <a:buNone/>
            </a:pPr>
            <a:r>
              <a:rPr lang="nl-NL" dirty="0">
                <a:cs typeface="Arial"/>
              </a:rPr>
              <a:t>• Ondernemend gedrag, supermarkt, duurzaamheid, internationaal</a:t>
            </a:r>
            <a:endParaRPr lang="nl-NL" dirty="0"/>
          </a:p>
          <a:p>
            <a:pPr marL="0" indent="0">
              <a:buNone/>
            </a:pPr>
            <a:endParaRPr lang="nl-NL" dirty="0">
              <a:cs typeface="Arial"/>
            </a:endParaRPr>
          </a:p>
        </p:txBody>
      </p:sp>
    </p:spTree>
    <p:extLst>
      <p:ext uri="{BB962C8B-B14F-4D97-AF65-F5344CB8AC3E}">
        <p14:creationId xmlns:p14="http://schemas.microsoft.com/office/powerpoint/2010/main" val="1230396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 BOL</a:t>
            </a:r>
          </a:p>
          <a:p>
            <a:r>
              <a:rPr lang="nl-NL" dirty="0"/>
              <a:t>Onder begeleiding van de docent zoek je een BPV-plaats.</a:t>
            </a:r>
          </a:p>
          <a:p>
            <a:r>
              <a:rPr lang="nl-NL" dirty="0"/>
              <a:t>De BPV start in periode 3 in je eerste leerjaar. Je loopt dan 2 dagen per week stage (20 weken). In leerjaar 2 ga je ook 2 dagen per week stage lopen (30 weken).</a:t>
            </a:r>
          </a:p>
          <a:p>
            <a:r>
              <a:rPr lang="nl-NL" dirty="0"/>
              <a:t>Taken: je bent expert op het gebied van verkoop en coördineert werkzaamheden. Daarnaast ben je onder andere bezig met goederenverwerking.</a:t>
            </a:r>
          </a:p>
          <a:p>
            <a:endParaRPr lang="nl-NL" dirty="0"/>
          </a:p>
          <a:p>
            <a:endParaRPr lang="nl-NL" dirty="0"/>
          </a:p>
        </p:txBody>
      </p:sp>
    </p:spTree>
    <p:extLst>
      <p:ext uri="{BB962C8B-B14F-4D97-AF65-F5344CB8AC3E}">
        <p14:creationId xmlns:p14="http://schemas.microsoft.com/office/powerpoint/2010/main" val="3889094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9CD84D28-7160-4784-88EA-ECBF406B17C5}"/>
              </a:ext>
            </a:extLst>
          </p:cNvPr>
          <p:cNvSpPr>
            <a:spLocks noGrp="1"/>
          </p:cNvSpPr>
          <p:nvPr>
            <p:ph type="body" sz="quarter" idx="10"/>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id="{0152616D-7565-453A-936F-3507E4371052}"/>
              </a:ext>
            </a:extLst>
          </p:cNvPr>
          <p:cNvPicPr>
            <a:picLocks noRot="1" noChangeAspect="1"/>
          </p:cNvPicPr>
          <p:nvPr>
            <a:videoFile r:link="rId1"/>
          </p:nvPr>
        </p:nvPicPr>
        <p:blipFill>
          <a:blip r:embed="rId3"/>
          <a:stretch>
            <a:fillRect/>
          </a:stretch>
        </p:blipFill>
        <p:spPr>
          <a:xfrm>
            <a:off x="-12357" y="956877"/>
            <a:ext cx="9156356" cy="5166668"/>
          </a:xfrm>
          <a:prstGeom prst="rect">
            <a:avLst/>
          </a:prstGeom>
        </p:spPr>
      </p:pic>
    </p:spTree>
    <p:extLst>
      <p:ext uri="{BB962C8B-B14F-4D97-AF65-F5344CB8AC3E}">
        <p14:creationId xmlns:p14="http://schemas.microsoft.com/office/powerpoint/2010/main" val="2345522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lnSpcReduction="10000"/>
          </a:bodyPr>
          <a:lstStyle/>
          <a:p>
            <a:pPr marL="0" indent="0">
              <a:buNone/>
            </a:pPr>
            <a:r>
              <a:rPr lang="nl-NL" b="1" dirty="0"/>
              <a:t>Beroepspraktijkvorming BBL</a:t>
            </a:r>
          </a:p>
          <a:p>
            <a:r>
              <a:rPr lang="nl-NL" dirty="0"/>
              <a:t>Je kunt alleen starten met de opleiding als je een arbeidsovereenkomst hebt bij een erkend leerbedrijf.</a:t>
            </a:r>
          </a:p>
          <a:p>
            <a:r>
              <a:rPr lang="nl-NL" dirty="0"/>
              <a:t>Check </a:t>
            </a:r>
            <a:r>
              <a:rPr lang="nl-NL" dirty="0">
                <a:hlinkClick r:id="rId2"/>
              </a:rPr>
              <a:t>www.stagemarkt.nl</a:t>
            </a:r>
            <a:r>
              <a:rPr lang="nl-NL" dirty="0"/>
              <a:t> voor meer informatie over de leerbedrijven.</a:t>
            </a:r>
          </a:p>
          <a:p>
            <a:r>
              <a:rPr lang="nl-NL" dirty="0"/>
              <a:t>Minimaal 20 uur per week werkzaam in een erkend leerbedrijf &amp; 1 dag in de week les.</a:t>
            </a:r>
          </a:p>
          <a:p>
            <a:r>
              <a:rPr lang="nl-NL" dirty="0"/>
              <a:t>Taken: je bent expert op het gebied van verkoop en coördineert werkzaamheden. Daarnaast ben je onder andere bezig met goederenverwerking.</a:t>
            </a:r>
          </a:p>
          <a:p>
            <a:endParaRPr lang="nl-NL" dirty="0"/>
          </a:p>
          <a:p>
            <a:endParaRPr lang="nl-NL" dirty="0"/>
          </a:p>
        </p:txBody>
      </p:sp>
    </p:spTree>
    <p:extLst>
      <p:ext uri="{BB962C8B-B14F-4D97-AF65-F5344CB8AC3E}">
        <p14:creationId xmlns:p14="http://schemas.microsoft.com/office/powerpoint/2010/main" val="464739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niveau 4-opleiding: bijvoorbeeld Manager Retail (start in leerjaar 2).</a:t>
            </a:r>
          </a:p>
          <a:p>
            <a:r>
              <a:rPr lang="nl-NL" dirty="0"/>
              <a:t>Of je gaat aan het werk bij een bedrijf of winkel.</a:t>
            </a:r>
          </a:p>
          <a:p>
            <a:endParaRPr lang="nl-NL" dirty="0"/>
          </a:p>
        </p:txBody>
      </p:sp>
    </p:spTree>
    <p:extLst>
      <p:ext uri="{BB962C8B-B14F-4D97-AF65-F5344CB8AC3E}">
        <p14:creationId xmlns:p14="http://schemas.microsoft.com/office/powerpoint/2010/main" val="3999188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20000"/>
          </a:bodyPr>
          <a:lstStyle/>
          <a:p>
            <a:pPr marL="0" indent="0">
              <a:buNone/>
            </a:pPr>
            <a:r>
              <a:rPr lang="nl-NL" b="1" dirty="0"/>
              <a:t>Studiekosten </a:t>
            </a:r>
          </a:p>
          <a:p>
            <a:r>
              <a:rPr lang="nl-NL" dirty="0"/>
              <a:t>Lesgeld BOL: € 1.202,- per jaar</a:t>
            </a:r>
          </a:p>
          <a:p>
            <a:r>
              <a:rPr lang="nl-NL" dirty="0"/>
              <a:t>Lesgeld BBL: € 606,- per jaar</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2427333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fontScale="62500" lnSpcReduction="20000"/>
          </a:bodyPr>
          <a:lstStyle/>
          <a:p>
            <a:pPr marL="0" indent="0">
              <a:buNone/>
            </a:pPr>
            <a:r>
              <a:rPr lang="nl-NL" b="1" dirty="0"/>
              <a:t>Toelatingseisen</a:t>
            </a:r>
          </a:p>
          <a:p>
            <a:r>
              <a:rPr lang="nl-NL" dirty="0"/>
              <a:t>VMBO-Theoretisch of niveau 3</a:t>
            </a:r>
          </a:p>
          <a:p>
            <a:endParaRPr lang="nl-NL" dirty="0"/>
          </a:p>
          <a:p>
            <a:pPr marL="0" indent="0">
              <a:buNone/>
            </a:pPr>
            <a:r>
              <a:rPr lang="nl-NL" b="1" dirty="0"/>
              <a:t>Duur</a:t>
            </a:r>
          </a:p>
          <a:p>
            <a:r>
              <a:rPr lang="nl-NL" dirty="0"/>
              <a:t>BOL: 2,5 jaar</a:t>
            </a:r>
          </a:p>
          <a:p>
            <a:r>
              <a:rPr lang="nl-NL" dirty="0"/>
              <a:t>BBL: 3 jaar</a:t>
            </a:r>
          </a:p>
          <a:p>
            <a:endParaRPr lang="nl-NL" dirty="0"/>
          </a:p>
          <a:p>
            <a:pPr marL="0" indent="0">
              <a:buNone/>
            </a:pPr>
            <a:r>
              <a:rPr lang="nl-NL" b="1" dirty="0"/>
              <a:t>Opleidingsvorm</a:t>
            </a:r>
          </a:p>
          <a:p>
            <a:r>
              <a:rPr lang="nl-NL" dirty="0"/>
              <a:t>BOL of BBL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r>
              <a:rPr lang="nl-NL" dirty="0"/>
              <a:t>, initiatiefrijk, ondernemend en in staat zijn leiding te geven</a:t>
            </a:r>
          </a:p>
        </p:txBody>
      </p:sp>
      <p:pic>
        <p:nvPicPr>
          <p:cNvPr id="4" name="Opgenomen geluid">
            <a:hlinkClick r:id="" action="ppaction://media"/>
            <a:extLst>
              <a:ext uri="{FF2B5EF4-FFF2-40B4-BE49-F238E27FC236}">
                <a16:creationId xmlns:a16="http://schemas.microsoft.com/office/drawing/2014/main" id="{071E328C-9082-47B3-BF60-CFC94575BC1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2150" y="6135273"/>
            <a:ext cx="406400" cy="406400"/>
          </a:xfrm>
          <a:prstGeom prst="rect">
            <a:avLst/>
          </a:prstGeom>
        </p:spPr>
      </p:pic>
    </p:spTree>
    <p:extLst>
      <p:ext uri="{BB962C8B-B14F-4D97-AF65-F5344CB8AC3E}">
        <p14:creationId xmlns:p14="http://schemas.microsoft.com/office/powerpoint/2010/main" val="286340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1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Manager Retail</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85000" lnSpcReduction="10000"/>
          </a:bodyPr>
          <a:lstStyle/>
          <a:p>
            <a:pPr>
              <a:buNone/>
            </a:pPr>
            <a:r>
              <a:rPr lang="nl-NL" b="1" dirty="0">
                <a:ea typeface="+mn-lt"/>
                <a:cs typeface="+mn-lt"/>
              </a:rPr>
              <a:t>Vakkenpakket BOL:</a:t>
            </a:r>
          </a:p>
          <a:p>
            <a:pPr>
              <a:buNone/>
            </a:pPr>
            <a:r>
              <a:rPr lang="nl-NL" dirty="0">
                <a:ea typeface="+mn-lt"/>
                <a:cs typeface="+mn-lt"/>
              </a:rPr>
              <a:t>–Algemene vakken</a:t>
            </a:r>
          </a:p>
          <a:p>
            <a:pPr>
              <a:buNone/>
            </a:pPr>
            <a:r>
              <a:rPr lang="nl-NL" dirty="0">
                <a:ea typeface="+mn-lt"/>
                <a:cs typeface="+mn-lt"/>
              </a:rPr>
              <a:t>• Nederlands, Engels, rekenen en burgerschap</a:t>
            </a:r>
            <a:endParaRPr lang="nl-NL" dirty="0"/>
          </a:p>
          <a:p>
            <a:pPr>
              <a:buNone/>
            </a:pPr>
            <a:r>
              <a:rPr lang="nl-NL" dirty="0">
                <a:ea typeface="+mn-lt"/>
                <a:cs typeface="+mn-lt"/>
              </a:rPr>
              <a:t>–Theorievakken</a:t>
            </a:r>
            <a:endParaRPr lang="nl-NL" dirty="0"/>
          </a:p>
          <a:p>
            <a:pPr>
              <a:buNone/>
            </a:pPr>
            <a:r>
              <a:rPr lang="nl-NL" dirty="0">
                <a:ea typeface="+mn-lt"/>
                <a:cs typeface="+mn-lt"/>
              </a:rPr>
              <a:t>• Handelskennis, commercieel, management, financieel, bedrijfsplan, </a:t>
            </a:r>
            <a:r>
              <a:rPr lang="nl-NL" dirty="0" err="1">
                <a:ea typeface="+mn-lt"/>
                <a:cs typeface="+mn-lt"/>
              </a:rPr>
              <a:t>werknemerschap</a:t>
            </a:r>
            <a:endParaRPr lang="nl-NL" dirty="0"/>
          </a:p>
          <a:p>
            <a:pPr>
              <a:buNone/>
            </a:pPr>
            <a:r>
              <a:rPr lang="nl-NL" dirty="0">
                <a:ea typeface="+mn-lt"/>
                <a:cs typeface="+mn-lt"/>
              </a:rPr>
              <a:t>–Themadagen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–Keuzevakken</a:t>
            </a:r>
            <a:endParaRPr lang="en-US" dirty="0">
              <a:ea typeface="+mn-lt"/>
              <a:cs typeface="+mn-lt"/>
            </a:endParaRPr>
          </a:p>
          <a:p>
            <a:pPr>
              <a:buNone/>
            </a:pPr>
            <a:r>
              <a:rPr lang="nl-NL" dirty="0">
                <a:cs typeface="Arial"/>
              </a:rPr>
              <a:t>• Mode, Duits, online marketing en e-commerce, ondernemerschap</a:t>
            </a:r>
            <a:endParaRPr lang="nl-NL" dirty="0"/>
          </a:p>
          <a:p>
            <a:pPr marL="0" indent="0">
              <a:buNone/>
            </a:pPr>
            <a:endParaRPr lang="nl-NL" dirty="0">
              <a:cs typeface="Arial"/>
            </a:endParaRPr>
          </a:p>
        </p:txBody>
      </p:sp>
    </p:spTree>
    <p:extLst>
      <p:ext uri="{BB962C8B-B14F-4D97-AF65-F5344CB8AC3E}">
        <p14:creationId xmlns:p14="http://schemas.microsoft.com/office/powerpoint/2010/main" val="257450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Manager Retail</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a:bodyPr>
          <a:lstStyle/>
          <a:p>
            <a:pPr>
              <a:buNone/>
            </a:pPr>
            <a:r>
              <a:rPr lang="nl-NL" b="1" dirty="0">
                <a:ea typeface="+mn-lt"/>
                <a:cs typeface="+mn-lt"/>
              </a:rPr>
              <a:t>Vakkenpakket BBL:</a:t>
            </a:r>
          </a:p>
          <a:p>
            <a:pPr>
              <a:buNone/>
            </a:pPr>
            <a:r>
              <a:rPr lang="nl-NL" dirty="0">
                <a:ea typeface="+mn-lt"/>
                <a:cs typeface="+mn-lt"/>
              </a:rPr>
              <a:t>–Algemene vakken</a:t>
            </a:r>
          </a:p>
          <a:p>
            <a:pPr>
              <a:buNone/>
            </a:pPr>
            <a:r>
              <a:rPr lang="nl-NL" dirty="0">
                <a:ea typeface="+mn-lt"/>
                <a:cs typeface="+mn-lt"/>
              </a:rPr>
              <a:t>• Nederlands, Engels, rekenen en burgerschap</a:t>
            </a:r>
            <a:endParaRPr lang="nl-NL" dirty="0"/>
          </a:p>
          <a:p>
            <a:pPr>
              <a:buNone/>
            </a:pPr>
            <a:r>
              <a:rPr lang="nl-NL" dirty="0">
                <a:ea typeface="+mn-lt"/>
                <a:cs typeface="+mn-lt"/>
              </a:rPr>
              <a:t>–Theorievakken</a:t>
            </a:r>
            <a:endParaRPr lang="nl-NL" dirty="0"/>
          </a:p>
          <a:p>
            <a:pPr>
              <a:buNone/>
            </a:pPr>
            <a:r>
              <a:rPr lang="nl-NL" dirty="0">
                <a:ea typeface="+mn-lt"/>
                <a:cs typeface="+mn-lt"/>
              </a:rPr>
              <a:t>• Handelskennis, commercieel, financieel, branche, management</a:t>
            </a:r>
            <a:endParaRPr lang="nl-NL" dirty="0"/>
          </a:p>
          <a:p>
            <a:pPr>
              <a:buNone/>
            </a:pPr>
            <a:r>
              <a:rPr lang="nl-NL" dirty="0">
                <a:cs typeface="Arial"/>
              </a:rPr>
              <a:t>–Keuzevakken</a:t>
            </a:r>
            <a:endParaRPr lang="en-US" dirty="0">
              <a:ea typeface="+mn-lt"/>
              <a:cs typeface="+mn-lt"/>
            </a:endParaRPr>
          </a:p>
          <a:p>
            <a:pPr>
              <a:buNone/>
            </a:pPr>
            <a:r>
              <a:rPr lang="nl-NL" dirty="0">
                <a:cs typeface="Arial"/>
              </a:rPr>
              <a:t>• Duurzaamheid, internationaal, supermarkt, praktijkopleider, ondernemend gedrag</a:t>
            </a:r>
            <a:endParaRPr lang="nl-NL" dirty="0"/>
          </a:p>
          <a:p>
            <a:pPr marL="0" indent="0">
              <a:buNone/>
            </a:pPr>
            <a:endParaRPr lang="nl-NL" dirty="0">
              <a:cs typeface="Arial"/>
            </a:endParaRPr>
          </a:p>
        </p:txBody>
      </p:sp>
    </p:spTree>
    <p:extLst>
      <p:ext uri="{BB962C8B-B14F-4D97-AF65-F5344CB8AC3E}">
        <p14:creationId xmlns:p14="http://schemas.microsoft.com/office/powerpoint/2010/main" val="2880667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 BOL</a:t>
            </a:r>
          </a:p>
          <a:p>
            <a:r>
              <a:rPr lang="nl-NL" dirty="0"/>
              <a:t>Onder begeleiding van de docent zoek je een BPV-plaats.</a:t>
            </a:r>
          </a:p>
          <a:p>
            <a:r>
              <a:rPr lang="nl-NL" dirty="0"/>
              <a:t>De BPV start in periode 2 in je eerste leerjaar. Je loopt dan 2 dagen per week stage (20 weken). In leerjaar 2 ga je ook 2 dagen per week stage lopen (30 weken). In leerjaar 3 heb je en blokstage.</a:t>
            </a:r>
          </a:p>
          <a:p>
            <a:r>
              <a:rPr lang="nl-NL" dirty="0"/>
              <a:t>Taken: verantwoordelijk voor inkoop, verkoop, administratie en leidinggeven.</a:t>
            </a:r>
          </a:p>
          <a:p>
            <a:endParaRPr lang="nl-NL" dirty="0"/>
          </a:p>
          <a:p>
            <a:endParaRPr lang="nl-NL" dirty="0"/>
          </a:p>
        </p:txBody>
      </p:sp>
    </p:spTree>
    <p:extLst>
      <p:ext uri="{BB962C8B-B14F-4D97-AF65-F5344CB8AC3E}">
        <p14:creationId xmlns:p14="http://schemas.microsoft.com/office/powerpoint/2010/main" val="2172240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Beroepspraktijkvorming BBL</a:t>
            </a:r>
          </a:p>
          <a:p>
            <a:r>
              <a:rPr lang="nl-NL" dirty="0"/>
              <a:t>Je kunt alleen starten met de opleiding als je een arbeidsovereenkomst hebt bij een erkend leerbedrijf.</a:t>
            </a:r>
          </a:p>
          <a:p>
            <a:r>
              <a:rPr lang="nl-NL" dirty="0"/>
              <a:t>Check </a:t>
            </a:r>
            <a:r>
              <a:rPr lang="nl-NL" dirty="0">
                <a:hlinkClick r:id="rId2"/>
              </a:rPr>
              <a:t>www.stagemarkt.nl</a:t>
            </a:r>
            <a:r>
              <a:rPr lang="nl-NL" dirty="0"/>
              <a:t> voor meer informatie over de leerbedrijven.</a:t>
            </a:r>
          </a:p>
          <a:p>
            <a:r>
              <a:rPr lang="nl-NL" dirty="0"/>
              <a:t>Minimaal 20 uur per week werkzaam in een erkend leerbedrijf &amp; 1 dag in de week les.</a:t>
            </a:r>
          </a:p>
          <a:p>
            <a:r>
              <a:rPr lang="nl-NL" dirty="0"/>
              <a:t>Taken: verantwoordelijk voor inkoop, verkoop, administratie en leidinggeven.</a:t>
            </a:r>
          </a:p>
          <a:p>
            <a:endParaRPr lang="nl-NL" dirty="0"/>
          </a:p>
          <a:p>
            <a:endParaRPr lang="nl-NL" dirty="0"/>
          </a:p>
        </p:txBody>
      </p:sp>
    </p:spTree>
    <p:extLst>
      <p:ext uri="{BB962C8B-B14F-4D97-AF65-F5344CB8AC3E}">
        <p14:creationId xmlns:p14="http://schemas.microsoft.com/office/powerpoint/2010/main" val="879341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hbo-opleiding: bijvoorbeeld Verkoopspecialist.</a:t>
            </a:r>
          </a:p>
          <a:p>
            <a:r>
              <a:rPr lang="nl-NL" dirty="0"/>
              <a:t>Of je gaat aan het werk bij een bedrijf of winkel.</a:t>
            </a:r>
          </a:p>
          <a:p>
            <a:endParaRPr lang="nl-NL" dirty="0"/>
          </a:p>
        </p:txBody>
      </p:sp>
    </p:spTree>
    <p:extLst>
      <p:ext uri="{BB962C8B-B14F-4D97-AF65-F5344CB8AC3E}">
        <p14:creationId xmlns:p14="http://schemas.microsoft.com/office/powerpoint/2010/main" val="25741742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85000" lnSpcReduction="20000"/>
          </a:bodyPr>
          <a:lstStyle/>
          <a:p>
            <a:pPr marL="0" indent="0">
              <a:buNone/>
            </a:pPr>
            <a:r>
              <a:rPr lang="nl-NL" b="1" dirty="0"/>
              <a:t>Studiekosten</a:t>
            </a:r>
          </a:p>
          <a:p>
            <a:r>
              <a:rPr lang="nl-NL" dirty="0"/>
              <a:t>Lesgeld BOL: € 1.202,- per jaar</a:t>
            </a:r>
          </a:p>
          <a:p>
            <a:r>
              <a:rPr lang="nl-NL" dirty="0"/>
              <a:t>Lesgeld BOL: € 606,- per jaar</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187851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Opgenomen geluid">
            <a:hlinkClick r:id="" action="ppaction://media"/>
            <a:extLst>
              <a:ext uri="{FF2B5EF4-FFF2-40B4-BE49-F238E27FC236}">
                <a16:creationId xmlns:a16="http://schemas.microsoft.com/office/drawing/2014/main" id="{15540D35-C1B8-4B78-8B99-C0181B5CBE4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58210" y="5921860"/>
            <a:ext cx="406400" cy="406400"/>
          </a:xfrm>
          <a:prstGeom prst="rect">
            <a:avLst/>
          </a:prstGeom>
        </p:spPr>
      </p:pic>
    </p:spTree>
    <p:extLst>
      <p:ext uri="{BB962C8B-B14F-4D97-AF65-F5344CB8AC3E}">
        <p14:creationId xmlns:p14="http://schemas.microsoft.com/office/powerpoint/2010/main" val="86725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5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2A1F3-7162-4DC4-9298-5AD6777A406A}"/>
              </a:ext>
            </a:extLst>
          </p:cNvPr>
          <p:cNvSpPr>
            <a:spLocks noGrp="1"/>
          </p:cNvSpPr>
          <p:nvPr>
            <p:ph type="title"/>
          </p:nvPr>
        </p:nvSpPr>
        <p:spPr/>
        <p:txBody>
          <a:bodyPr/>
          <a:lstStyle/>
          <a:p>
            <a:endParaRPr lang="nl-NL"/>
          </a:p>
        </p:txBody>
      </p:sp>
      <p:pic>
        <p:nvPicPr>
          <p:cNvPr id="1026" name="Picture 2">
            <a:extLst>
              <a:ext uri="{FF2B5EF4-FFF2-40B4-BE49-F238E27FC236}">
                <a16:creationId xmlns:a16="http://schemas.microsoft.com/office/drawing/2014/main" id="{DBA34AD0-C1F2-4594-9F35-C50E43F67A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827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262921" y="0"/>
            <a:ext cx="5088975" cy="6858000"/>
          </a:xfrm>
          <a:prstGeom prst="rect">
            <a:avLst/>
          </a:prstGeom>
        </p:spPr>
      </p:pic>
      <p:pic>
        <p:nvPicPr>
          <p:cNvPr id="3" name="Opgenomen geluid">
            <a:hlinkClick r:id="" action="ppaction://media"/>
            <a:extLst>
              <a:ext uri="{FF2B5EF4-FFF2-40B4-BE49-F238E27FC236}">
                <a16:creationId xmlns:a16="http://schemas.microsoft.com/office/drawing/2014/main" id="{21D1416E-3489-4682-92EE-B9BA8C6F8A3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50382" y="6061467"/>
            <a:ext cx="406400" cy="406400"/>
          </a:xfrm>
          <a:prstGeom prst="rect">
            <a:avLst/>
          </a:prstGeom>
        </p:spPr>
      </p:pic>
    </p:spTree>
    <p:extLst>
      <p:ext uri="{BB962C8B-B14F-4D97-AF65-F5344CB8AC3E}">
        <p14:creationId xmlns:p14="http://schemas.microsoft.com/office/powerpoint/2010/main" val="27678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98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2"/>
              </a:rPr>
              <a:t>www.roc-nijmegen.nl/aanmelden-mbo</a:t>
            </a:r>
            <a:r>
              <a:rPr lang="nl-NL"/>
              <a:t> vind je alle informatie over aanmelden en toelating.</a:t>
            </a:r>
          </a:p>
        </p:txBody>
      </p:sp>
    </p:spTree>
    <p:extLst>
      <p:ext uri="{BB962C8B-B14F-4D97-AF65-F5344CB8AC3E}">
        <p14:creationId xmlns:p14="http://schemas.microsoft.com/office/powerpoint/2010/main" val="3623891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2"/>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3"/>
              </a:rPr>
              <a:t>www</a:t>
            </a:r>
            <a:r>
              <a:rPr lang="nl-NL" sz="2300" i="1">
                <a:ea typeface="+mn-lt"/>
                <a:cs typeface="+mn-lt"/>
                <a:hlinkClick r:id="rId3"/>
              </a:rPr>
              <a:t>.</a:t>
            </a:r>
            <a:r>
              <a:rPr lang="nl-NL" sz="2300">
                <a:ea typeface="+mn-lt"/>
                <a:cs typeface="+mn-lt"/>
                <a:hlinkClick r:id="rId3"/>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4"/>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5"/>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6"/>
              </a:rPr>
              <a:t>www</a:t>
            </a:r>
            <a:r>
              <a:rPr lang="nl-NL" sz="2300" i="1">
                <a:ea typeface="+mn-lt"/>
                <a:cs typeface="+mn-lt"/>
                <a:hlinkClick r:id="rId6"/>
              </a:rPr>
              <a:t>.</a:t>
            </a:r>
            <a:r>
              <a:rPr lang="nl-NL" sz="2300">
                <a:ea typeface="+mn-lt"/>
                <a:cs typeface="+mn-lt"/>
                <a:hlinkClick r:id="rId6"/>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7"/>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8"/>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9"/>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0"/>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1"/>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spTree>
    <p:extLst>
      <p:ext uri="{BB962C8B-B14F-4D97-AF65-F5344CB8AC3E}">
        <p14:creationId xmlns:p14="http://schemas.microsoft.com/office/powerpoint/2010/main" val="26627176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a:xfrm>
            <a:off x="628650" y="1865250"/>
            <a:ext cx="8146191" cy="3876675"/>
          </a:xfrm>
        </p:spPr>
        <p:txBody>
          <a:bodyPr vert="horz" lIns="91440" tIns="45720" rIns="91440" bIns="45720" rtlCol="0" anchor="t">
            <a:normAutofit/>
          </a:bodyPr>
          <a:lstStyle/>
          <a:p>
            <a:pPr marL="457200" indent="-457200">
              <a:buFont typeface="+mj-lt"/>
              <a:buAutoNum type="arabicPeriod"/>
            </a:pPr>
            <a:r>
              <a:rPr lang="nl-NL" dirty="0"/>
              <a:t>Stuur een e-mail naar mij:</a:t>
            </a:r>
          </a:p>
          <a:p>
            <a:pPr marL="800100" lvl="1" indent="-457200"/>
            <a:r>
              <a:rPr lang="nl-NL" i="1" dirty="0">
                <a:cs typeface="Arial"/>
                <a:hlinkClick r:id="rId2"/>
              </a:rPr>
              <a:t>e.elson@roc-nijmegen.nl</a:t>
            </a:r>
            <a:r>
              <a:rPr lang="nl-NL" i="1" dirty="0">
                <a:cs typeface="Arial"/>
              </a:rPr>
              <a:t> of </a:t>
            </a:r>
            <a:r>
              <a:rPr lang="nl-NL" i="1" dirty="0">
                <a:cs typeface="Arial"/>
                <a:hlinkClick r:id="rId3"/>
              </a:rPr>
              <a:t>p.mansvelt@roc-nijmegen.nl</a:t>
            </a:r>
            <a:r>
              <a:rPr lang="nl-NL" i="1" dirty="0">
                <a:cs typeface="Arial"/>
              </a:rPr>
              <a:t> </a:t>
            </a:r>
          </a:p>
          <a:p>
            <a:pPr marL="457200" indent="-457200">
              <a:buFont typeface="+mj-lt"/>
              <a:buAutoNum type="arabicPeriod"/>
            </a:pPr>
            <a:r>
              <a:rPr lang="nl-NL" dirty="0"/>
              <a:t>Zet in het onderwerp “presentatie”</a:t>
            </a:r>
            <a:endParaRPr lang="nl-NL" dirty="0">
              <a:cs typeface="Arial"/>
            </a:endParaRPr>
          </a:p>
          <a:p>
            <a:pPr marL="457200" indent="-457200">
              <a:buFont typeface="+mj-lt"/>
              <a:buAutoNum type="arabicPeriod"/>
            </a:pPr>
            <a:r>
              <a:rPr lang="nl-NL" dirty="0"/>
              <a:t>Dan stuur ik jou z.s.m. deze presentatie </a:t>
            </a:r>
          </a:p>
          <a:p>
            <a:pPr marL="0" indent="0">
              <a:buNone/>
            </a:pPr>
            <a:endParaRPr lang="nl-NL">
              <a:cs typeface="Arial" panose="020B0604020202020204"/>
            </a:endParaRPr>
          </a:p>
          <a:p>
            <a:pPr marL="457200" indent="-457200">
              <a:buFont typeface="+mj-lt"/>
              <a:buAutoNum type="arabicPeriod"/>
            </a:pPr>
            <a:r>
              <a:rPr lang="nl-NL" dirty="0"/>
              <a:t>Ook op de website bij de opleidingen staan diverse video’s en andere presentaties die je kunt bekijken. </a:t>
            </a:r>
            <a:endParaRPr lang="nl-NL" dirty="0">
              <a:cs typeface="Arial"/>
            </a:endParaRPr>
          </a:p>
          <a:p>
            <a:pPr marL="0" indent="0">
              <a:buNone/>
            </a:pPr>
            <a:r>
              <a:rPr lang="nl-NL" dirty="0"/>
              <a:t>Volg #ROCNijmegen op </a:t>
            </a:r>
            <a:r>
              <a:rPr lang="nl-NL" dirty="0" err="1"/>
              <a:t>social</a:t>
            </a:r>
            <a:r>
              <a:rPr lang="nl-NL" dirty="0"/>
              <a:t> media</a:t>
            </a:r>
            <a:endParaRPr lang="nl-NL" dirty="0">
              <a:cs typeface="Arial"/>
            </a:endParaRP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spTree>
    <p:extLst>
      <p:ext uri="{BB962C8B-B14F-4D97-AF65-F5344CB8AC3E}">
        <p14:creationId xmlns:p14="http://schemas.microsoft.com/office/powerpoint/2010/main" val="1953526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Opgenomen geluid">
            <a:hlinkClick r:id="" action="ppaction://media"/>
            <a:extLst>
              <a:ext uri="{FF2B5EF4-FFF2-40B4-BE49-F238E27FC236}">
                <a16:creationId xmlns:a16="http://schemas.microsoft.com/office/drawing/2014/main" id="{10286557-F1CD-4A00-AB9B-53EF12ACCCA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212987" y="5822327"/>
            <a:ext cx="406400" cy="406400"/>
          </a:xfrm>
          <a:prstGeom prst="rect">
            <a:avLst/>
          </a:prstGeom>
        </p:spPr>
      </p:pic>
    </p:spTree>
    <p:extLst>
      <p:ext uri="{BB962C8B-B14F-4D97-AF65-F5344CB8AC3E}">
        <p14:creationId xmlns:p14="http://schemas.microsoft.com/office/powerpoint/2010/main" val="42823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2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4B10BC-A796-4A87-864F-2CDC80DE8C68}"/>
              </a:ext>
            </a:extLst>
          </p:cNvPr>
          <p:cNvSpPr>
            <a:spLocks noGrp="1"/>
          </p:cNvSpPr>
          <p:nvPr>
            <p:ph type="title"/>
          </p:nvPr>
        </p:nvSpPr>
        <p:spPr>
          <a:xfrm>
            <a:off x="628650" y="365128"/>
            <a:ext cx="4505325" cy="6264271"/>
          </a:xfrm>
        </p:spPr>
        <p:txBody>
          <a:bodyPr>
            <a:normAutofit/>
          </a:bodyPr>
          <a:lstStyle/>
          <a:p>
            <a:r>
              <a:rPr lang="nl-NL" sz="6600" dirty="0"/>
              <a:t>Past deze opleiding bij jou?</a:t>
            </a:r>
          </a:p>
        </p:txBody>
      </p:sp>
      <p:pic>
        <p:nvPicPr>
          <p:cNvPr id="5" name="Afbeelding 4">
            <a:extLst>
              <a:ext uri="{FF2B5EF4-FFF2-40B4-BE49-F238E27FC236}">
                <a16:creationId xmlns:a16="http://schemas.microsoft.com/office/drawing/2014/main" id="{12F64303-2B59-4641-BC41-461FE9FA4B74}"/>
              </a:ext>
            </a:extLst>
          </p:cNvPr>
          <p:cNvPicPr>
            <a:picLocks noChangeAspect="1"/>
          </p:cNvPicPr>
          <p:nvPr/>
        </p:nvPicPr>
        <p:blipFill>
          <a:blip r:embed="rId2"/>
          <a:stretch>
            <a:fillRect/>
          </a:stretch>
        </p:blipFill>
        <p:spPr>
          <a:xfrm>
            <a:off x="5275065" y="123825"/>
            <a:ext cx="3718320" cy="6610350"/>
          </a:xfrm>
          <a:prstGeom prst="rect">
            <a:avLst/>
          </a:prstGeom>
        </p:spPr>
      </p:pic>
    </p:spTree>
    <p:extLst>
      <p:ext uri="{BB962C8B-B14F-4D97-AF65-F5344CB8AC3E}">
        <p14:creationId xmlns:p14="http://schemas.microsoft.com/office/powerpoint/2010/main" val="418905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tekst, winkel, markt, produceren&#10;&#10;Automatisch gegenereerde beschrijving">
            <a:extLst>
              <a:ext uri="{FF2B5EF4-FFF2-40B4-BE49-F238E27FC236}">
                <a16:creationId xmlns:a16="http://schemas.microsoft.com/office/drawing/2014/main" id="{DFE622B3-F6BE-4981-81F0-5B5FC2A85A16}"/>
              </a:ext>
            </a:extLst>
          </p:cNvPr>
          <p:cNvPicPr>
            <a:picLocks noChangeAspect="1"/>
          </p:cNvPicPr>
          <p:nvPr/>
        </p:nvPicPr>
        <p:blipFill>
          <a:blip r:embed="rId2">
            <a:alphaModFix amt="20000"/>
          </a:blip>
          <a:stretch>
            <a:fillRect/>
          </a:stretch>
        </p:blipFill>
        <p:spPr>
          <a:xfrm>
            <a:off x="0" y="0"/>
            <a:ext cx="9144000" cy="6094476"/>
          </a:xfrm>
          <a:prstGeom prst="rect">
            <a:avLst/>
          </a:prstGeom>
        </p:spPr>
      </p:pic>
      <p:sp>
        <p:nvSpPr>
          <p:cNvPr id="2" name="Titel 1">
            <a:extLst>
              <a:ext uri="{FF2B5EF4-FFF2-40B4-BE49-F238E27FC236}">
                <a16:creationId xmlns:a16="http://schemas.microsoft.com/office/drawing/2014/main" id="{1A682EBF-B3EB-4EE7-AABE-00C7136FBDA6}"/>
              </a:ext>
            </a:extLst>
          </p:cNvPr>
          <p:cNvSpPr>
            <a:spLocks noGrp="1"/>
          </p:cNvSpPr>
          <p:nvPr>
            <p:ph type="title"/>
          </p:nvPr>
        </p:nvSpPr>
        <p:spPr/>
        <p:txBody>
          <a:bodyPr/>
          <a:lstStyle/>
          <a:p>
            <a:r>
              <a:rPr lang="nl-NL" dirty="0">
                <a:effectLst>
                  <a:outerShdw blurRad="38100" dist="38100" dir="2700000" algn="tl">
                    <a:srgbClr val="000000">
                      <a:alpha val="43137"/>
                    </a:srgbClr>
                  </a:outerShdw>
                </a:effectLst>
              </a:rPr>
              <a:t>Vind je het leuk om… </a:t>
            </a:r>
          </a:p>
        </p:txBody>
      </p:sp>
      <p:sp>
        <p:nvSpPr>
          <p:cNvPr id="3" name="Tijdelijke aanduiding voor tekst 2">
            <a:extLst>
              <a:ext uri="{FF2B5EF4-FFF2-40B4-BE49-F238E27FC236}">
                <a16:creationId xmlns:a16="http://schemas.microsoft.com/office/drawing/2014/main" id="{793D6C87-B0CE-454B-B7C4-B0D31C8A5820}"/>
              </a:ext>
            </a:extLst>
          </p:cNvPr>
          <p:cNvSpPr>
            <a:spLocks noGrp="1"/>
          </p:cNvSpPr>
          <p:nvPr>
            <p:ph type="body" sz="quarter" idx="10"/>
          </p:nvPr>
        </p:nvSpPr>
        <p:spPr/>
        <p:txBody>
          <a:bodyPr/>
          <a:lstStyle/>
          <a:p>
            <a:pPr marL="0" indent="0">
              <a:buNone/>
            </a:pPr>
            <a:r>
              <a:rPr lang="nl-NL" dirty="0">
                <a:ea typeface="+mn-lt"/>
                <a:cs typeface="+mn-lt"/>
                <a:sym typeface="Wingdings" panose="05000000000000000000" pitchFamily="2" charset="2"/>
              </a:rPr>
              <a:t> </a:t>
            </a:r>
            <a:r>
              <a:rPr lang="nl-NL" dirty="0">
                <a:ea typeface="+mn-lt"/>
                <a:cs typeface="+mn-lt"/>
              </a:rPr>
              <a:t>Klanten te adviseren </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Klanten een goede winkelbeleving te geven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Afrekensysteem beheren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Presentaties maken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Goederen te ontvangen en te verwerken</a:t>
            </a:r>
            <a:endParaRPr lang="nl-NL" dirty="0">
              <a:cs typeface="Arial"/>
            </a:endParaRPr>
          </a:p>
          <a:p>
            <a:pPr marL="0" indent="0">
              <a:buNone/>
            </a:pPr>
            <a:endParaRPr lang="nl-NL" dirty="0"/>
          </a:p>
        </p:txBody>
      </p:sp>
      <p:sp>
        <p:nvSpPr>
          <p:cNvPr id="4" name="AutoShape 8" descr="✔">
            <a:extLst>
              <a:ext uri="{FF2B5EF4-FFF2-40B4-BE49-F238E27FC236}">
                <a16:creationId xmlns:a16="http://schemas.microsoft.com/office/drawing/2014/main" id="{4065D0CA-A8BA-46E0-AEB3-CEC0D7F85DD7}"/>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271806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 female business owner is using the laptop Free Photo">
            <a:extLst>
              <a:ext uri="{FF2B5EF4-FFF2-40B4-BE49-F238E27FC236}">
                <a16:creationId xmlns:a16="http://schemas.microsoft.com/office/drawing/2014/main" id="{F01181F8-98AA-42A9-A3D9-6A1BF2396326}"/>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0" y="0"/>
            <a:ext cx="9144000" cy="592704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E4D1EBA8-2CE9-41A6-8144-509C9685EE99}"/>
              </a:ext>
            </a:extLst>
          </p:cNvPr>
          <p:cNvSpPr>
            <a:spLocks noGrp="1"/>
          </p:cNvSpPr>
          <p:nvPr>
            <p:ph type="title"/>
          </p:nvPr>
        </p:nvSpPr>
        <p:spPr/>
        <p:txBody>
          <a:bodyPr/>
          <a:lstStyle/>
          <a:p>
            <a:r>
              <a:rPr lang="nl-NL" dirty="0">
                <a:effectLst>
                  <a:outerShdw blurRad="38100" dist="38100" dir="2700000" algn="tl">
                    <a:srgbClr val="000000">
                      <a:alpha val="43137"/>
                    </a:srgbClr>
                  </a:outerShdw>
                </a:effectLst>
              </a:rPr>
              <a:t>Ben je…</a:t>
            </a:r>
          </a:p>
        </p:txBody>
      </p:sp>
      <p:sp>
        <p:nvSpPr>
          <p:cNvPr id="3" name="Tijdelijke aanduiding voor tekst 2">
            <a:extLst>
              <a:ext uri="{FF2B5EF4-FFF2-40B4-BE49-F238E27FC236}">
                <a16:creationId xmlns:a16="http://schemas.microsoft.com/office/drawing/2014/main" id="{A57152CB-0B29-45FD-96DF-298830683DD2}"/>
              </a:ext>
            </a:extLst>
          </p:cNvPr>
          <p:cNvSpPr>
            <a:spLocks noGrp="1"/>
          </p:cNvSpPr>
          <p:nvPr>
            <p:ph type="body" sz="quarter" idx="10"/>
          </p:nvPr>
        </p:nvSpPr>
        <p:spPr/>
        <p:txBody>
          <a:bodyPr/>
          <a:lstStyle/>
          <a:p>
            <a:pPr marL="0" indent="0">
              <a:buNone/>
            </a:pPr>
            <a:r>
              <a:rPr lang="nl-NL" dirty="0">
                <a:ea typeface="+mn-lt"/>
                <a:cs typeface="+mn-lt"/>
                <a:sym typeface="Wingdings" panose="05000000000000000000" pitchFamily="2" charset="2"/>
              </a:rPr>
              <a:t> </a:t>
            </a:r>
            <a:r>
              <a:rPr lang="nl-NL" dirty="0">
                <a:cs typeface="Arial"/>
              </a:rPr>
              <a:t>Sociaal en niet verlegen</a:t>
            </a:r>
          </a:p>
          <a:p>
            <a:pPr marL="0" indent="0">
              <a:buNone/>
            </a:pPr>
            <a:r>
              <a:rPr lang="nl-NL" dirty="0">
                <a:ea typeface="+mn-lt"/>
                <a:cs typeface="+mn-lt"/>
                <a:sym typeface="Wingdings" panose="05000000000000000000" pitchFamily="2" charset="2"/>
              </a:rPr>
              <a:t> </a:t>
            </a:r>
            <a:r>
              <a:rPr lang="nl-NL" dirty="0">
                <a:cs typeface="Arial"/>
              </a:rPr>
              <a:t>Ondernemend en denk je mee met een organisatie</a:t>
            </a:r>
          </a:p>
          <a:p>
            <a:pPr marL="0" indent="0">
              <a:buNone/>
            </a:pPr>
            <a:r>
              <a:rPr lang="nl-NL" dirty="0">
                <a:ea typeface="+mn-lt"/>
                <a:cs typeface="+mn-lt"/>
                <a:sym typeface="Wingdings" panose="05000000000000000000" pitchFamily="2" charset="2"/>
              </a:rPr>
              <a:t> </a:t>
            </a:r>
            <a:r>
              <a:rPr lang="nl-NL" dirty="0">
                <a:cs typeface="Arial"/>
              </a:rPr>
              <a:t>Dienstverlenend en behulpzaam</a:t>
            </a:r>
          </a:p>
          <a:p>
            <a:pPr marL="0" indent="0">
              <a:buNone/>
            </a:pPr>
            <a:r>
              <a:rPr lang="nl-NL" dirty="0">
                <a:ea typeface="+mn-lt"/>
                <a:cs typeface="+mn-lt"/>
                <a:sym typeface="Wingdings" panose="05000000000000000000" pitchFamily="2" charset="2"/>
              </a:rPr>
              <a:t> </a:t>
            </a:r>
            <a:r>
              <a:rPr lang="nl-NL" dirty="0">
                <a:cs typeface="Arial"/>
              </a:rPr>
              <a:t>Commercieel en leergierig</a:t>
            </a:r>
          </a:p>
          <a:p>
            <a:pPr marL="0" indent="0">
              <a:buNone/>
            </a:pPr>
            <a:endParaRPr lang="nl-NL" dirty="0"/>
          </a:p>
        </p:txBody>
      </p:sp>
    </p:spTree>
    <p:extLst>
      <p:ext uri="{BB962C8B-B14F-4D97-AF65-F5344CB8AC3E}">
        <p14:creationId xmlns:p14="http://schemas.microsoft.com/office/powerpoint/2010/main" val="57284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F8DD42-CA61-4623-947A-991F862528C0}"/>
              </a:ext>
            </a:extLst>
          </p:cNvPr>
          <p:cNvSpPr>
            <a:spLocks noGrp="1"/>
          </p:cNvSpPr>
          <p:nvPr>
            <p:ph type="title"/>
          </p:nvPr>
        </p:nvSpPr>
        <p:spPr/>
        <p:txBody>
          <a:bodyPr/>
          <a:lstStyle/>
          <a:p>
            <a:r>
              <a:rPr lang="nl-NL">
                <a:latin typeface="Arial"/>
                <a:cs typeface="Arial"/>
              </a:rPr>
              <a:t>Opleidingen Detailhandel</a:t>
            </a:r>
            <a:endParaRPr lang="nl-NL"/>
          </a:p>
        </p:txBody>
      </p:sp>
      <p:sp>
        <p:nvSpPr>
          <p:cNvPr id="3" name="Tijdelijke aanduiding voor tekst 2">
            <a:extLst>
              <a:ext uri="{FF2B5EF4-FFF2-40B4-BE49-F238E27FC236}">
                <a16:creationId xmlns:a16="http://schemas.microsoft.com/office/drawing/2014/main" id="{26790121-D5EE-4C19-8A22-CDF4558F19C4}"/>
              </a:ext>
            </a:extLst>
          </p:cNvPr>
          <p:cNvSpPr>
            <a:spLocks noGrp="1"/>
          </p:cNvSpPr>
          <p:nvPr>
            <p:ph type="body" sz="quarter" idx="10"/>
          </p:nvPr>
        </p:nvSpPr>
        <p:spPr>
          <a:xfrm>
            <a:off x="628650" y="1865250"/>
            <a:ext cx="7886700" cy="1145833"/>
          </a:xfrm>
        </p:spPr>
        <p:txBody>
          <a:bodyPr vert="horz" lIns="91440" tIns="45720" rIns="91440" bIns="45720" rtlCol="0" anchor="t">
            <a:normAutofit/>
          </a:bodyPr>
          <a:lstStyle/>
          <a:p>
            <a:pPr marL="0" indent="0">
              <a:buNone/>
            </a:pPr>
            <a:r>
              <a:rPr lang="nl-NL" sz="1800">
                <a:ea typeface="+mn-lt"/>
                <a:cs typeface="+mn-lt"/>
              </a:rPr>
              <a:t>Droom jij van jouw eigen sieradenshop, bloemenwinkel of sportzaak? Wil je de inkoop voor een grote meubelwinkel regelen? Klanten helpen in een hippe kledingzaak? Met een verkoop-opleiding stomen wij je klaar voor een carrière in een winkel. </a:t>
            </a:r>
            <a:endParaRPr lang="nl-NL" sz="1800"/>
          </a:p>
          <a:p>
            <a:endParaRPr lang="nl-NL">
              <a:cs typeface="Arial"/>
            </a:endParaRPr>
          </a:p>
        </p:txBody>
      </p:sp>
      <p:sp>
        <p:nvSpPr>
          <p:cNvPr id="4" name="Rechthoek: afgeronde hoeken 3">
            <a:extLst>
              <a:ext uri="{FF2B5EF4-FFF2-40B4-BE49-F238E27FC236}">
                <a16:creationId xmlns:a16="http://schemas.microsoft.com/office/drawing/2014/main" id="{FA504DA1-56C9-491D-8F7E-8E45A86EF089}"/>
              </a:ext>
            </a:extLst>
          </p:cNvPr>
          <p:cNvSpPr/>
          <p:nvPr/>
        </p:nvSpPr>
        <p:spPr>
          <a:xfrm>
            <a:off x="1050324"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cs typeface="Arial"/>
              </a:rPr>
              <a:t>VERKOPER</a:t>
            </a:r>
            <a:br>
              <a:rPr lang="nl-NL" dirty="0">
                <a:cs typeface="Arial"/>
              </a:rPr>
            </a:br>
            <a:endParaRPr lang="nl-NL" dirty="0">
              <a:cs typeface="Arial"/>
            </a:endParaRPr>
          </a:p>
          <a:p>
            <a:pPr algn="ctr"/>
            <a:endParaRPr lang="nl-NL" dirty="0">
              <a:cs typeface="Arial"/>
            </a:endParaRPr>
          </a:p>
          <a:p>
            <a:pPr algn="ctr"/>
            <a:r>
              <a:rPr lang="nl-NL" sz="1400">
                <a:cs typeface="Arial"/>
              </a:rPr>
              <a:t>Niveau 2</a:t>
            </a:r>
          </a:p>
          <a:p>
            <a:pPr algn="ctr"/>
            <a:r>
              <a:rPr lang="nl-NL" sz="1400">
                <a:cs typeface="Arial"/>
              </a:rPr>
              <a:t>BOL</a:t>
            </a:r>
            <a:endParaRPr lang="nl-NL" sz="1400" dirty="0">
              <a:cs typeface="Arial"/>
            </a:endParaRPr>
          </a:p>
          <a:p>
            <a:pPr algn="ctr"/>
            <a:r>
              <a:rPr lang="nl-NL" sz="1400">
                <a:cs typeface="Arial"/>
              </a:rPr>
              <a:t>2 jaar</a:t>
            </a:r>
            <a:endParaRPr lang="nl-NL" sz="1400" dirty="0">
              <a:cs typeface="Arial"/>
            </a:endParaRPr>
          </a:p>
        </p:txBody>
      </p:sp>
      <p:sp>
        <p:nvSpPr>
          <p:cNvPr id="5" name="Rechthoek: afgeronde hoeken 4">
            <a:extLst>
              <a:ext uri="{FF2B5EF4-FFF2-40B4-BE49-F238E27FC236}">
                <a16:creationId xmlns:a16="http://schemas.microsoft.com/office/drawing/2014/main" id="{E4EE9F93-26A7-4D31-9F1A-719A59F29741}"/>
              </a:ext>
            </a:extLst>
          </p:cNvPr>
          <p:cNvSpPr/>
          <p:nvPr/>
        </p:nvSpPr>
        <p:spPr>
          <a:xfrm>
            <a:off x="3583459"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VERKOOP-SPECIALIST</a:t>
            </a:r>
            <a:endParaRPr lang="nl-NL"/>
          </a:p>
          <a:p>
            <a:pPr algn="ctr"/>
            <a:endParaRPr lang="nl-NL" dirty="0">
              <a:cs typeface="Arial"/>
            </a:endParaRPr>
          </a:p>
          <a:p>
            <a:pPr algn="ctr"/>
            <a:r>
              <a:rPr lang="nl-NL" sz="1400">
                <a:cs typeface="Arial"/>
              </a:rPr>
              <a:t>Niveau 3</a:t>
            </a:r>
          </a:p>
          <a:p>
            <a:pPr algn="ctr"/>
            <a:r>
              <a:rPr lang="nl-NL" sz="1400">
                <a:cs typeface="Arial"/>
              </a:rPr>
              <a:t>BOL of BBL</a:t>
            </a:r>
            <a:endParaRPr lang="nl-NL" sz="1400" dirty="0">
              <a:cs typeface="Arial"/>
            </a:endParaRPr>
          </a:p>
          <a:p>
            <a:pPr algn="ctr"/>
            <a:r>
              <a:rPr lang="nl-NL" sz="1400">
                <a:cs typeface="Arial"/>
              </a:rPr>
              <a:t>2 jaar</a:t>
            </a:r>
            <a:endParaRPr lang="nl-NL" sz="1400" dirty="0">
              <a:cs typeface="Arial"/>
            </a:endParaRPr>
          </a:p>
        </p:txBody>
      </p:sp>
      <p:sp>
        <p:nvSpPr>
          <p:cNvPr id="6" name="Rechthoek: afgeronde hoeken 5">
            <a:extLst>
              <a:ext uri="{FF2B5EF4-FFF2-40B4-BE49-F238E27FC236}">
                <a16:creationId xmlns:a16="http://schemas.microsoft.com/office/drawing/2014/main" id="{1E674F8F-C86E-4502-A86C-EE7CA1E1FB90}"/>
              </a:ext>
            </a:extLst>
          </p:cNvPr>
          <p:cNvSpPr/>
          <p:nvPr/>
        </p:nvSpPr>
        <p:spPr>
          <a:xfrm>
            <a:off x="6116594"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MANAGER RETAIL</a:t>
            </a:r>
          </a:p>
          <a:p>
            <a:pPr algn="ctr"/>
            <a:endParaRPr lang="nl-NL" dirty="0">
              <a:cs typeface="Arial"/>
            </a:endParaRPr>
          </a:p>
          <a:p>
            <a:pPr algn="ctr"/>
            <a:r>
              <a:rPr lang="nl-NL" sz="1400">
                <a:cs typeface="Arial"/>
              </a:rPr>
              <a:t>Niveau 4</a:t>
            </a:r>
          </a:p>
          <a:p>
            <a:pPr algn="ctr"/>
            <a:r>
              <a:rPr lang="nl-NL" sz="1400">
                <a:cs typeface="Arial"/>
              </a:rPr>
              <a:t>BOL 2,5 jaar</a:t>
            </a:r>
          </a:p>
          <a:p>
            <a:pPr algn="ctr"/>
            <a:r>
              <a:rPr lang="nl-NL" sz="1400">
                <a:cs typeface="Arial"/>
              </a:rPr>
              <a:t>BBL 3 jaar</a:t>
            </a:r>
            <a:endParaRPr lang="nl-NL" sz="1400" dirty="0">
              <a:cs typeface="Arial"/>
            </a:endParaRPr>
          </a:p>
        </p:txBody>
      </p:sp>
      <p:sp>
        <p:nvSpPr>
          <p:cNvPr id="7" name="Gedachtewolkje: wolk 6">
            <a:extLst>
              <a:ext uri="{FF2B5EF4-FFF2-40B4-BE49-F238E27FC236}">
                <a16:creationId xmlns:a16="http://schemas.microsoft.com/office/drawing/2014/main" id="{86EBCE93-3FB0-412B-BB82-AFB1F1850E92}"/>
              </a:ext>
            </a:extLst>
          </p:cNvPr>
          <p:cNvSpPr/>
          <p:nvPr/>
        </p:nvSpPr>
        <p:spPr>
          <a:xfrm>
            <a:off x="2194097"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nl-NL">
                <a:cs typeface="Arial"/>
              </a:rPr>
              <a:t>B</a:t>
            </a:r>
            <a:endParaRPr lang="nl-NL" dirty="0">
              <a:cs typeface="Arial"/>
            </a:endParaRPr>
          </a:p>
        </p:txBody>
      </p:sp>
      <p:sp>
        <p:nvSpPr>
          <p:cNvPr id="12" name="Gedachtewolkje: wolk 11">
            <a:extLst>
              <a:ext uri="{FF2B5EF4-FFF2-40B4-BE49-F238E27FC236}">
                <a16:creationId xmlns:a16="http://schemas.microsoft.com/office/drawing/2014/main" id="{A4566DF8-FDE3-4F5D-AD40-4DD55094795C}"/>
              </a:ext>
            </a:extLst>
          </p:cNvPr>
          <p:cNvSpPr/>
          <p:nvPr/>
        </p:nvSpPr>
        <p:spPr>
          <a:xfrm>
            <a:off x="7322150"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lIns="91440" tIns="45720" rIns="91440" bIns="45720" rtlCol="0" anchor="ctr"/>
          <a:lstStyle/>
          <a:p>
            <a:pPr algn="ctr"/>
            <a:r>
              <a:rPr lang="nl-NL">
                <a:cs typeface="Arial"/>
              </a:rPr>
              <a:t>T</a:t>
            </a:r>
            <a:endParaRPr lang="nl-NL" dirty="0">
              <a:cs typeface="Arial"/>
            </a:endParaRPr>
          </a:p>
        </p:txBody>
      </p:sp>
      <p:sp>
        <p:nvSpPr>
          <p:cNvPr id="13" name="Gedachtewolkje: wolk 12">
            <a:extLst>
              <a:ext uri="{FF2B5EF4-FFF2-40B4-BE49-F238E27FC236}">
                <a16:creationId xmlns:a16="http://schemas.microsoft.com/office/drawing/2014/main" id="{91233E8A-B4C8-4CC2-82B2-43C52E13F7F0}"/>
              </a:ext>
            </a:extLst>
          </p:cNvPr>
          <p:cNvSpPr/>
          <p:nvPr/>
        </p:nvSpPr>
        <p:spPr>
          <a:xfrm>
            <a:off x="4727232"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lIns="91440" tIns="45720" rIns="91440" bIns="45720" rtlCol="0" anchor="ctr"/>
          <a:lstStyle/>
          <a:p>
            <a:pPr algn="ctr"/>
            <a:r>
              <a:rPr lang="nl-NL">
                <a:cs typeface="Arial"/>
              </a:rPr>
              <a:t>K</a:t>
            </a:r>
            <a:endParaRPr lang="nl-NL" dirty="0">
              <a:cs typeface="Arial"/>
            </a:endParaRPr>
          </a:p>
        </p:txBody>
      </p:sp>
      <p:pic>
        <p:nvPicPr>
          <p:cNvPr id="9" name="Opgenomen geluid">
            <a:hlinkClick r:id="" action="ppaction://media"/>
            <a:extLst>
              <a:ext uri="{FF2B5EF4-FFF2-40B4-BE49-F238E27FC236}">
                <a16:creationId xmlns:a16="http://schemas.microsoft.com/office/drawing/2014/main" id="{F336DA2A-35B4-4010-8F13-6EAA906924C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37696" y="6086471"/>
            <a:ext cx="406400" cy="406400"/>
          </a:xfrm>
          <a:prstGeom prst="rect">
            <a:avLst/>
          </a:prstGeom>
        </p:spPr>
      </p:pic>
    </p:spTree>
    <p:extLst>
      <p:ext uri="{BB962C8B-B14F-4D97-AF65-F5344CB8AC3E}">
        <p14:creationId xmlns:p14="http://schemas.microsoft.com/office/powerpoint/2010/main" val="162482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32517"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5" fill="hold" display="0">
                  <p:stCondLst>
                    <p:cond delay="indefinite"/>
                  </p:stCondLst>
                  <p:endCondLst>
                    <p:cond evt="onStopAudio" delay="0">
                      <p:tgtEl>
                        <p:sldTgt/>
                      </p:tgtEl>
                    </p:cond>
                  </p:endCondLst>
                </p:cTn>
                <p:tgtEl>
                  <p:spTgt spid="9"/>
                </p:tgtEl>
              </p:cMediaNode>
            </p:audio>
          </p:childTnLst>
        </p:cTn>
      </p:par>
    </p:tnLst>
    <p:bldLst>
      <p:bldP spid="7"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8E45DF-CCAA-4605-9E82-0EC8CD4F049F}"/>
              </a:ext>
            </a:extLst>
          </p:cNvPr>
          <p:cNvSpPr>
            <a:spLocks noGrp="1"/>
          </p:cNvSpPr>
          <p:nvPr>
            <p:ph type="title"/>
          </p:nvPr>
        </p:nvSpPr>
        <p:spPr/>
        <p:txBody>
          <a:bodyPr/>
          <a:lstStyle/>
          <a:p>
            <a:r>
              <a:rPr lang="nl-NL" dirty="0"/>
              <a:t>BOL of BBL?</a:t>
            </a:r>
          </a:p>
        </p:txBody>
      </p:sp>
      <p:sp>
        <p:nvSpPr>
          <p:cNvPr id="3" name="Tijdelijke aanduiding voor tekst 2">
            <a:extLst>
              <a:ext uri="{FF2B5EF4-FFF2-40B4-BE49-F238E27FC236}">
                <a16:creationId xmlns:a16="http://schemas.microsoft.com/office/drawing/2014/main" id="{F1F912E1-81F5-47FD-97EA-C88C51322906}"/>
              </a:ext>
            </a:extLst>
          </p:cNvPr>
          <p:cNvSpPr>
            <a:spLocks noGrp="1"/>
          </p:cNvSpPr>
          <p:nvPr>
            <p:ph type="body" sz="quarter" idx="10"/>
          </p:nvPr>
        </p:nvSpPr>
        <p:spPr/>
        <p:txBody>
          <a:bodyPr>
            <a:normAutofit fontScale="85000" lnSpcReduction="20000"/>
          </a:bodyPr>
          <a:lstStyle/>
          <a:p>
            <a:pPr marL="0" indent="0">
              <a:buNone/>
            </a:pPr>
            <a:r>
              <a:rPr lang="nl-NL" dirty="0">
                <a:solidFill>
                  <a:schemeClr val="accent1"/>
                </a:solidFill>
              </a:rPr>
              <a:t>BOL – </a:t>
            </a:r>
            <a:r>
              <a:rPr lang="nl-NL" dirty="0" err="1">
                <a:solidFill>
                  <a:schemeClr val="accent1"/>
                </a:solidFill>
              </a:rPr>
              <a:t>beroepsopleidende</a:t>
            </a:r>
            <a:r>
              <a:rPr lang="nl-NL" dirty="0">
                <a:solidFill>
                  <a:schemeClr val="accent1"/>
                </a:solidFill>
              </a:rPr>
              <a:t> leerweg</a:t>
            </a:r>
          </a:p>
          <a:p>
            <a:pPr marL="0" indent="0">
              <a:buNone/>
            </a:pPr>
            <a:r>
              <a:rPr lang="nl-NL" b="1" dirty="0"/>
              <a:t>Leren door te doen</a:t>
            </a:r>
            <a:r>
              <a:rPr lang="nl-NL" dirty="0"/>
              <a:t>:</a:t>
            </a:r>
          </a:p>
          <a:p>
            <a:r>
              <a:rPr lang="nl-NL" dirty="0">
                <a:solidFill>
                  <a:schemeClr val="accent1"/>
                </a:solidFill>
              </a:rPr>
              <a:t>Themadagen</a:t>
            </a:r>
            <a:br>
              <a:rPr lang="nl-NL" dirty="0"/>
            </a:br>
            <a:r>
              <a:rPr lang="nl-NL" sz="1900" i="1" dirty="0">
                <a:ea typeface="+mn-lt"/>
                <a:cs typeface="+mn-lt"/>
              </a:rPr>
              <a:t>Werken in de winkelomgeving, werken met de klant, werken in de backoffice, werken met collega’s</a:t>
            </a:r>
            <a:endParaRPr lang="nl-NL" sz="1900" i="1" dirty="0"/>
          </a:p>
          <a:p>
            <a:r>
              <a:rPr lang="nl-NL" dirty="0" err="1">
                <a:solidFill>
                  <a:schemeClr val="accent1"/>
                </a:solidFill>
              </a:rPr>
              <a:t>Werknemerschap</a:t>
            </a:r>
            <a:br>
              <a:rPr lang="nl-NL" dirty="0"/>
            </a:br>
            <a:r>
              <a:rPr lang="nl-NL" sz="1800" i="1" dirty="0"/>
              <a:t>Ontdek wie je bent, wat je kunt en wat je wilt</a:t>
            </a:r>
          </a:p>
          <a:p>
            <a:r>
              <a:rPr lang="nl-NL" dirty="0">
                <a:solidFill>
                  <a:schemeClr val="accent1"/>
                </a:solidFill>
              </a:rPr>
              <a:t>Leerbedrijf De Winkel</a:t>
            </a:r>
            <a:br>
              <a:rPr lang="nl-NL" dirty="0"/>
            </a:br>
            <a:r>
              <a:rPr lang="nl-NL" sz="1900" i="1" dirty="0"/>
              <a:t>Je kunt als student ook al werkervaring opdoen bij ons leerbedrijf op de </a:t>
            </a:r>
            <a:r>
              <a:rPr lang="nl-NL" sz="1900" i="1" dirty="0" err="1"/>
              <a:t>Plaza</a:t>
            </a:r>
            <a:r>
              <a:rPr lang="nl-NL" sz="1900" i="1" dirty="0"/>
              <a:t>!</a:t>
            </a:r>
          </a:p>
          <a:p>
            <a:r>
              <a:rPr lang="nl-NL" dirty="0">
                <a:solidFill>
                  <a:srgbClr val="EF7D00"/>
                </a:solidFill>
              </a:rPr>
              <a:t>Stage</a:t>
            </a:r>
            <a:br>
              <a:rPr lang="nl-NL" dirty="0">
                <a:solidFill>
                  <a:srgbClr val="EF7D00"/>
                </a:solidFill>
              </a:rPr>
            </a:br>
            <a:r>
              <a:rPr lang="nl-NL" sz="1900" i="1" dirty="0">
                <a:solidFill>
                  <a:srgbClr val="EDEDED">
                    <a:lumMod val="10000"/>
                  </a:srgbClr>
                </a:solidFill>
              </a:rPr>
              <a:t>2 dagen per week stage en 3 dagen les</a:t>
            </a:r>
          </a:p>
          <a:p>
            <a:endParaRPr lang="nl-NL" i="1" dirty="0"/>
          </a:p>
        </p:txBody>
      </p:sp>
      <p:sp>
        <p:nvSpPr>
          <p:cNvPr id="4" name="Tijdelijke aanduiding voor tekst 3">
            <a:extLst>
              <a:ext uri="{FF2B5EF4-FFF2-40B4-BE49-F238E27FC236}">
                <a16:creationId xmlns:a16="http://schemas.microsoft.com/office/drawing/2014/main" id="{D1DBFC72-3644-48EC-942C-568EF4361298}"/>
              </a:ext>
            </a:extLst>
          </p:cNvPr>
          <p:cNvSpPr>
            <a:spLocks noGrp="1"/>
          </p:cNvSpPr>
          <p:nvPr>
            <p:ph type="body" sz="quarter" idx="11"/>
          </p:nvPr>
        </p:nvSpPr>
        <p:spPr>
          <a:xfrm>
            <a:off x="4624039" y="1846173"/>
            <a:ext cx="4034186" cy="4038600"/>
          </a:xfrm>
        </p:spPr>
        <p:txBody>
          <a:bodyPr>
            <a:normAutofit/>
          </a:bodyPr>
          <a:lstStyle/>
          <a:p>
            <a:pPr marL="0" indent="0">
              <a:buNone/>
            </a:pPr>
            <a:r>
              <a:rPr lang="nl-NL" sz="2200" dirty="0">
                <a:solidFill>
                  <a:schemeClr val="accent1"/>
                </a:solidFill>
              </a:rPr>
              <a:t>BBL – beroepsbegeleidende leerweg</a:t>
            </a:r>
          </a:p>
          <a:p>
            <a:pPr marL="0" indent="0">
              <a:buNone/>
            </a:pPr>
            <a:r>
              <a:rPr lang="nl-NL" sz="2200" b="1" dirty="0"/>
              <a:t>Leren in de praktijk</a:t>
            </a:r>
            <a:r>
              <a:rPr lang="nl-NL" sz="2200" dirty="0"/>
              <a:t>:</a:t>
            </a:r>
          </a:p>
          <a:p>
            <a:r>
              <a:rPr lang="nl-NL" sz="2200" dirty="0"/>
              <a:t>Minimaal 20 uur werken in een erkend leerbedrijf</a:t>
            </a:r>
          </a:p>
          <a:p>
            <a:r>
              <a:rPr lang="nl-NL" sz="2200" dirty="0"/>
              <a:t>Eén dag in de week les</a:t>
            </a:r>
          </a:p>
        </p:txBody>
      </p:sp>
      <p:pic>
        <p:nvPicPr>
          <p:cNvPr id="5" name="Opgenomen geluid">
            <a:hlinkClick r:id="" action="ppaction://media"/>
            <a:extLst>
              <a:ext uri="{FF2B5EF4-FFF2-40B4-BE49-F238E27FC236}">
                <a16:creationId xmlns:a16="http://schemas.microsoft.com/office/drawing/2014/main" id="{65701A3E-A5CA-48FF-A8D9-6E3DF953518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455025" y="6195032"/>
            <a:ext cx="406400" cy="406400"/>
          </a:xfrm>
          <a:prstGeom prst="rect">
            <a:avLst/>
          </a:prstGeom>
        </p:spPr>
      </p:pic>
    </p:spTree>
    <p:extLst>
      <p:ext uri="{BB962C8B-B14F-4D97-AF65-F5344CB8AC3E}">
        <p14:creationId xmlns:p14="http://schemas.microsoft.com/office/powerpoint/2010/main" val="203891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99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96173d46-5f7d-49bf-a64d-4dd4f1c458b8" ContentTypeId="0x0101"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7A15B2F-E0A3-44A5-B87D-31EA00D284CE}">
  <ds:schemaRefs>
    <ds:schemaRef ds:uri="Microsoft.SharePoint.Taxonomy.ContentTypeSync"/>
  </ds:schemaRefs>
</ds:datastoreItem>
</file>

<file path=customXml/itemProps2.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3.xml><?xml version="1.0" encoding="utf-8"?>
<ds:datastoreItem xmlns:ds="http://schemas.openxmlformats.org/officeDocument/2006/customXml" ds:itemID="{AA1431C4-2586-4E37-AC1B-07DDA90434A8}">
  <ds:schemaRefs>
    <ds:schemaRef ds:uri="http://schemas.microsoft.com/office/infopath/2007/PartnerControls"/>
    <ds:schemaRef ds:uri="ca6d8ab7-14e8-43fb-be46-d5b97b675565"/>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6239e0f7-bd6b-405f-8af9-ae217371239b"/>
    <ds:schemaRef ds:uri="http://www.w3.org/XML/1998/namespace"/>
    <ds:schemaRef ds:uri="http://purl.org/dc/dcmitype/"/>
  </ds:schemaRefs>
</ds:datastoreItem>
</file>

<file path=customXml/itemProps4.xml><?xml version="1.0" encoding="utf-8"?>
<ds:datastoreItem xmlns:ds="http://schemas.openxmlformats.org/officeDocument/2006/customXml" ds:itemID="{5C01A810-72F2-4555-8ED0-FA9B19B87F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ROC Nijmegen</Template>
  <TotalTime>171</TotalTime>
  <Words>1371</Words>
  <Application>Microsoft Office PowerPoint</Application>
  <PresentationFormat>Diavoorstelling (4:3)</PresentationFormat>
  <Paragraphs>257</Paragraphs>
  <Slides>34</Slides>
  <Notes>0</Notes>
  <HiddenSlides>0</HiddenSlides>
  <MMClips>11</MMClips>
  <ScaleCrop>false</ScaleCrop>
  <HeadingPairs>
    <vt:vector size="6" baseType="variant">
      <vt:variant>
        <vt:lpstr>Gebruikte lettertypen</vt:lpstr>
      </vt:variant>
      <vt:variant>
        <vt:i4>3</vt:i4>
      </vt:variant>
      <vt:variant>
        <vt:lpstr>Thema</vt:lpstr>
      </vt:variant>
      <vt:variant>
        <vt:i4>3</vt:i4>
      </vt:variant>
      <vt:variant>
        <vt:lpstr>Diatitels</vt:lpstr>
      </vt:variant>
      <vt:variant>
        <vt:i4>34</vt:i4>
      </vt:variant>
    </vt:vector>
  </HeadingPairs>
  <TitlesOfParts>
    <vt:vector size="40" baseType="lpstr">
      <vt:lpstr>Arial</vt:lpstr>
      <vt:lpstr>Courier New</vt:lpstr>
      <vt:lpstr>Wingdings</vt:lpstr>
      <vt:lpstr>ROC Nijmegen</vt:lpstr>
      <vt:lpstr>Aangepast model voor grafiek</vt:lpstr>
      <vt:lpstr>Aangepast ontwerp voor tabel</vt:lpstr>
      <vt:lpstr> Voorlichting over  Verkoop &amp;  Ondernemerschap,   Verkoper  Verkoopspecialist       Manager Retail </vt:lpstr>
      <vt:lpstr>PowerPoint-presentatie</vt:lpstr>
      <vt:lpstr>ROC Nijmegen: 3 sectoren / 15 werkvelden</vt:lpstr>
      <vt:lpstr>Waarom ROC Nijmegen?</vt:lpstr>
      <vt:lpstr>Past deze opleiding bij jou?</vt:lpstr>
      <vt:lpstr>Vind je het leuk om… </vt:lpstr>
      <vt:lpstr>Ben je…</vt:lpstr>
      <vt:lpstr>Opleidingen Detailhandel</vt:lpstr>
      <vt:lpstr>BOL of BBL?</vt:lpstr>
      <vt:lpstr>Uitgelicht: opleiding Verkoper</vt:lpstr>
      <vt:lpstr>Uitgelicht: opleiding Verkoper</vt:lpstr>
      <vt:lpstr>Uitgelicht: opleiding Verkoper</vt:lpstr>
      <vt:lpstr>Uitgelicht: opleiding Verkoper</vt:lpstr>
      <vt:lpstr>Uitgelicht: opleiding Verkoper</vt:lpstr>
      <vt:lpstr>PowerPoint-presentatie</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Manager Retail</vt:lpstr>
      <vt:lpstr>Uitgelicht: opleiding Manager Retail</vt:lpstr>
      <vt:lpstr>Uitgelicht: opleiding Manager Retail</vt:lpstr>
      <vt:lpstr>Uitgelicht: opleiding Manager Retail</vt:lpstr>
      <vt:lpstr>Uitgelicht: opleiding Manager Retail</vt:lpstr>
      <vt:lpstr>Uitgelicht: opleiding Manager Retail</vt:lpstr>
      <vt:lpstr>Uitgelicht: opleiding Manager Retail</vt:lpstr>
      <vt:lpstr>PowerPoint-presentatie</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Femke Terwiel</cp:lastModifiedBy>
  <cp:revision>449</cp:revision>
  <dcterms:created xsi:type="dcterms:W3CDTF">2020-05-13T12:40:10Z</dcterms:created>
  <dcterms:modified xsi:type="dcterms:W3CDTF">2020-11-09T16:23:59Z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ies>
</file>